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8"/>
  </p:notesMasterIdLst>
  <p:sldIdLst>
    <p:sldId id="256" r:id="rId3"/>
    <p:sldId id="257" r:id="rId4"/>
    <p:sldId id="258" r:id="rId5"/>
    <p:sldId id="266" r:id="rId6"/>
    <p:sldId id="267" r:id="rId7"/>
    <p:sldId id="259" r:id="rId8"/>
    <p:sldId id="268" r:id="rId9"/>
    <p:sldId id="269" r:id="rId10"/>
    <p:sldId id="260" r:id="rId11"/>
    <p:sldId id="270" r:id="rId12"/>
    <p:sldId id="261" r:id="rId13"/>
    <p:sldId id="264" r:id="rId14"/>
    <p:sldId id="265" r:id="rId15"/>
    <p:sldId id="262" r:id="rId16"/>
    <p:sldId id="263"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Gill Sans" panose="020B0604020202020204" charset="0"/>
      <p:regular r:id="rId23"/>
      <p:bold r:id="rId24"/>
    </p:embeddedFont>
    <p:embeddedFont>
      <p:font typeface="Gill Sans MT" panose="020B050202010402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Qq8p6zfbKeo7cdLMycJL02Fjf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C0395A-9842-42C8-B4D9-9EC4036B6AB2}">
  <a:tblStyle styleId="{A3C0395A-9842-42C8-B4D9-9EC4036B6AB2}"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0" name="Google Shape;40;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idp673880227"/><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a:solidFill>
                  <a:srgbClr val="FFFFFF"/>
                </a:solidFill>
                <a:latin typeface="Gill Sans"/>
                <a:ea typeface="Gill Sans"/>
                <a:cs typeface="Gill Sans"/>
                <a:sym typeface="Gill Sans"/>
              </a:rPr>
              <a:t>FINAL PROJECT TEMPLATE</a:t>
            </a:r>
            <a:endParaRPr/>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REMEDIATION RECOMMENDATION</a:t>
            </a:r>
            <a:endParaRPr dirty="0"/>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txBox="1"/>
          <p:nvPr/>
        </p:nvSpPr>
        <p:spPr>
          <a:xfrm>
            <a:off x="4776743" y="890337"/>
            <a:ext cx="6484091" cy="661737"/>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60 days </a:t>
            </a:r>
            <a:endParaRPr dirty="0"/>
          </a:p>
        </p:txBody>
      </p:sp>
      <p:graphicFrame>
        <p:nvGraphicFramePr>
          <p:cNvPr id="170" name="Google Shape;170;p5"/>
          <p:cNvGraphicFramePr/>
          <p:nvPr>
            <p:extLst>
              <p:ext uri="{D42A27DB-BD31-4B8C-83A1-F6EECF244321}">
                <p14:modId xmlns:p14="http://schemas.microsoft.com/office/powerpoint/2010/main" val="2347034833"/>
              </p:ext>
            </p:extLst>
          </p:nvPr>
        </p:nvGraphicFramePr>
        <p:xfrm>
          <a:off x="4856315" y="1552074"/>
          <a:ext cx="6834066" cy="3170959"/>
        </p:xfrm>
        <a:graphic>
          <a:graphicData uri="http://schemas.openxmlformats.org/drawingml/2006/table">
            <a:tbl>
              <a:tblPr firstRow="1" bandRow="1">
                <a:noFill/>
                <a:tableStyleId>{A3C0395A-9842-42C8-B4D9-9EC4036B6AB2}</a:tableStyleId>
              </a:tblPr>
              <a:tblGrid>
                <a:gridCol w="2278022">
                  <a:extLst>
                    <a:ext uri="{9D8B030D-6E8A-4147-A177-3AD203B41FA5}">
                      <a16:colId xmlns:a16="http://schemas.microsoft.com/office/drawing/2014/main" val="20000"/>
                    </a:ext>
                  </a:extLst>
                </a:gridCol>
                <a:gridCol w="2278022">
                  <a:extLst>
                    <a:ext uri="{9D8B030D-6E8A-4147-A177-3AD203B41FA5}">
                      <a16:colId xmlns:a16="http://schemas.microsoft.com/office/drawing/2014/main" val="20001"/>
                    </a:ext>
                  </a:extLst>
                </a:gridCol>
                <a:gridCol w="2278022">
                  <a:extLst>
                    <a:ext uri="{9D8B030D-6E8A-4147-A177-3AD203B41FA5}">
                      <a16:colId xmlns:a16="http://schemas.microsoft.com/office/drawing/2014/main" val="20002"/>
                    </a:ext>
                  </a:extLst>
                </a:gridCol>
              </a:tblGrid>
              <a:tr h="545287">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1894132">
                <a:tc>
                  <a:txBody>
                    <a:bodyPr/>
                    <a:lstStyle/>
                    <a:p>
                      <a:pPr marL="0" marR="0" lvl="0" indent="0" algn="l" rtl="0">
                        <a:spcBef>
                          <a:spcPts val="0"/>
                        </a:spcBef>
                        <a:spcAft>
                          <a:spcPts val="0"/>
                        </a:spcAft>
                        <a:buNone/>
                      </a:pPr>
                      <a:r>
                        <a:rPr lang="en-US" sz="1800" dirty="0"/>
                        <a:t>DHCP Server Detection </a:t>
                      </a:r>
                      <a:endParaRPr sz="1800" dirty="0"/>
                    </a:p>
                  </a:txBody>
                  <a:tcPr marL="91450" marR="91450" marT="45725" marB="45725"/>
                </a:tc>
                <a:tc>
                  <a:txBody>
                    <a:bodyPr/>
                    <a:lstStyle/>
                    <a:p>
                      <a:pPr marL="0" marR="0" lvl="0" indent="0" algn="l" rtl="0">
                        <a:spcBef>
                          <a:spcPts val="0"/>
                        </a:spcBef>
                        <a:spcAft>
                          <a:spcPts val="0"/>
                        </a:spcAft>
                        <a:buNone/>
                      </a:pPr>
                      <a:r>
                        <a:rPr lang="en-US" sz="1800" dirty="0"/>
                        <a:t>CVSS Rating : 3.3 (Low)</a:t>
                      </a:r>
                      <a:endParaRPr sz="1800" dirty="0"/>
                    </a:p>
                  </a:txBody>
                  <a:tcPr marL="91450" marR="91450" marT="45725" marB="45725"/>
                </a:tc>
                <a:tc>
                  <a:txBody>
                    <a:bodyPr/>
                    <a:lstStyle/>
                    <a:p>
                      <a:pPr marL="0" marR="0" lvl="0" indent="0" algn="l" rtl="0">
                        <a:spcBef>
                          <a:spcPts val="0"/>
                        </a:spcBef>
                        <a:spcAft>
                          <a:spcPts val="0"/>
                        </a:spcAft>
                        <a:buNone/>
                      </a:pPr>
                      <a:r>
                        <a:rPr lang="en-IN" sz="1800" dirty="0"/>
                        <a:t>Apply filtering to keep this information off the network and remove</a:t>
                      </a:r>
                    </a:p>
                    <a:p>
                      <a:pPr marL="0" marR="0" lvl="0" indent="0" algn="l" rtl="0">
                        <a:spcBef>
                          <a:spcPts val="0"/>
                        </a:spcBef>
                        <a:spcAft>
                          <a:spcPts val="0"/>
                        </a:spcAft>
                        <a:buNone/>
                      </a:pPr>
                      <a:r>
                        <a:rPr lang="en-IN" sz="1800" dirty="0"/>
                        <a:t>any options that are not in use.</a:t>
                      </a:r>
                      <a:endParaRPr sz="1800" dirty="0"/>
                    </a:p>
                  </a:txBody>
                  <a:tcPr marL="91450" marR="91450" marT="45725" marB="45725"/>
                </a:tc>
                <a:extLst>
                  <a:ext uri="{0D108BD9-81ED-4DB2-BD59-A6C34878D82A}">
                    <a16:rowId xmlns:a16="http://schemas.microsoft.com/office/drawing/2014/main" val="10001"/>
                  </a:ext>
                </a:extLst>
              </a:tr>
              <a:tr h="344395">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4439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154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9" name="Google Shape;179;p6"/>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a:solidFill>
                  <a:schemeClr val="dk2"/>
                </a:solidFill>
                <a:latin typeface="Gill Sans"/>
                <a:ea typeface="Gill Sans"/>
                <a:cs typeface="Gill Sans"/>
                <a:sym typeface="Gill Sans"/>
              </a:rPr>
              <a:t>PASSWORD PENETRATION TEST OUTCOME</a:t>
            </a:r>
            <a:endParaRPr/>
          </a:p>
        </p:txBody>
      </p:sp>
      <p:sp>
        <p:nvSpPr>
          <p:cNvPr id="180" name="Google Shape;180;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lnSpcReduction="10000"/>
          </a:bodyPr>
          <a:lstStyle/>
          <a:p>
            <a:pPr marL="0" lvl="0" indent="-93472" algn="l" rtl="0">
              <a:lnSpc>
                <a:spcPct val="100000"/>
              </a:lnSpc>
              <a:spcBef>
                <a:spcPts val="0"/>
              </a:spcBef>
              <a:spcAft>
                <a:spcPts val="0"/>
              </a:spcAft>
              <a:buSzPts val="1472"/>
              <a:buFont typeface="Noto Sans Symbols"/>
              <a:buChar char="◼"/>
            </a:pPr>
            <a:r>
              <a:rPr lang="en-US" b="1" dirty="0"/>
              <a:t>Methodology: </a:t>
            </a:r>
            <a:r>
              <a:rPr lang="en-US" dirty="0"/>
              <a:t>(Passwords were hacked with </a:t>
            </a:r>
            <a:r>
              <a:rPr lang="en-US" dirty="0" err="1"/>
              <a:t>haschat</a:t>
            </a:r>
            <a:r>
              <a:rPr lang="en-US" dirty="0"/>
              <a:t>, Command used was </a:t>
            </a:r>
            <a:r>
              <a:rPr lang="en-IN" b="1" i="0" dirty="0">
                <a:solidFill>
                  <a:srgbClr val="4F4F4F"/>
                </a:solidFill>
                <a:effectLst/>
                <a:latin typeface="Open Sans"/>
              </a:rPr>
              <a:t>-m 0 -a 0 hashes.txt example.txt. </a:t>
            </a:r>
            <a:r>
              <a:rPr lang="en-IN" i="0" dirty="0">
                <a:solidFill>
                  <a:srgbClr val="4F4F4F"/>
                </a:solidFill>
                <a:effectLst/>
                <a:latin typeface="Open Sans"/>
              </a:rPr>
              <a:t>CMD terminal was used to run the command and it gives output of the cracked passwords</a:t>
            </a:r>
            <a:r>
              <a:rPr lang="en-US" dirty="0"/>
              <a:t>)</a:t>
            </a:r>
          </a:p>
          <a:p>
            <a:pPr marL="457200" lvl="1" indent="-93472">
              <a:spcBef>
                <a:spcPts val="0"/>
              </a:spcBef>
              <a:buSzPts val="1472"/>
              <a:buFont typeface="Noto Sans Symbols"/>
              <a:buChar char="◼"/>
            </a:pPr>
            <a:r>
              <a:rPr lang="en-US" dirty="0"/>
              <a:t> </a:t>
            </a:r>
            <a:r>
              <a:rPr lang="en-US" sz="1600" dirty="0"/>
              <a:t>-m 0 represents the hash type MD5</a:t>
            </a:r>
          </a:p>
          <a:p>
            <a:pPr marL="457200" lvl="1" indent="-93472">
              <a:spcBef>
                <a:spcPts val="0"/>
              </a:spcBef>
              <a:buSzPts val="1472"/>
              <a:buFont typeface="Noto Sans Symbols"/>
              <a:buChar char="◼"/>
            </a:pPr>
            <a:r>
              <a:rPr lang="en-US" sz="1600" dirty="0"/>
              <a:t> -a 0 represents the dictionary attack mode</a:t>
            </a:r>
          </a:p>
          <a:p>
            <a:pPr marL="457200" lvl="1" indent="-93472">
              <a:spcBef>
                <a:spcPts val="0"/>
              </a:spcBef>
              <a:buSzPts val="1472"/>
              <a:buFont typeface="Noto Sans Symbols"/>
              <a:buChar char="◼"/>
            </a:pPr>
            <a:r>
              <a:rPr lang="en-US" sz="1600" dirty="0"/>
              <a:t> hashes.txt and example.txt are the target files.</a:t>
            </a:r>
            <a:endParaRPr sz="1600" dirty="0"/>
          </a:p>
          <a:p>
            <a:pPr marL="0" lvl="0" indent="-93472" algn="l" rtl="0">
              <a:lnSpc>
                <a:spcPct val="100000"/>
              </a:lnSpc>
              <a:spcBef>
                <a:spcPts val="920"/>
              </a:spcBef>
              <a:spcAft>
                <a:spcPts val="0"/>
              </a:spcAft>
              <a:buSzPts val="1472"/>
              <a:buFont typeface="Noto Sans Symbols"/>
              <a:buChar char="◼"/>
            </a:pPr>
            <a:r>
              <a:rPr lang="en-US" b="1" dirty="0"/>
              <a:t>Number of passwords tested: </a:t>
            </a:r>
            <a:r>
              <a:rPr lang="en-US" dirty="0"/>
              <a:t>(128416)</a:t>
            </a:r>
            <a:endParaRPr dirty="0"/>
          </a:p>
          <a:p>
            <a:pPr marL="0" lvl="0" indent="-93472" algn="l" rtl="0">
              <a:lnSpc>
                <a:spcPct val="100000"/>
              </a:lnSpc>
              <a:spcBef>
                <a:spcPts val="920"/>
              </a:spcBef>
              <a:spcAft>
                <a:spcPts val="0"/>
              </a:spcAft>
              <a:buSzPts val="1472"/>
              <a:buFont typeface="Noto Sans Symbols"/>
              <a:buChar char="◼"/>
            </a:pPr>
            <a:r>
              <a:rPr lang="en-US" b="1" dirty="0"/>
              <a:t>Number of passwords cracked: </a:t>
            </a:r>
            <a:r>
              <a:rPr lang="en-US" dirty="0"/>
              <a:t>(3)</a:t>
            </a:r>
            <a:endParaRPr dirty="0"/>
          </a:p>
          <a:p>
            <a:pPr marL="0" lvl="0" indent="-93472" algn="l" rtl="0">
              <a:lnSpc>
                <a:spcPct val="100000"/>
              </a:lnSpc>
              <a:spcBef>
                <a:spcPts val="920"/>
              </a:spcBef>
              <a:spcAft>
                <a:spcPts val="0"/>
              </a:spcAft>
              <a:buSzPts val="1472"/>
              <a:buFont typeface="Noto Sans Symbols"/>
              <a:buChar char="◼"/>
            </a:pPr>
            <a:r>
              <a:rPr lang="en-US" b="1" dirty="0"/>
              <a:t>Evidence of weak passwords: </a:t>
            </a:r>
            <a:r>
              <a:rPr lang="en-US" dirty="0"/>
              <a:t>Attached in next slides</a:t>
            </a:r>
            <a:endParaRPr b="1" dirty="0"/>
          </a:p>
          <a:p>
            <a:pPr marL="228600" indent="0" algn="l"/>
            <a:r>
              <a:rPr lang="en-US" b="1" dirty="0"/>
              <a:t>Recommended steps to improve passwords security: </a:t>
            </a:r>
            <a:endParaRPr lang="en-US" dirty="0"/>
          </a:p>
          <a:p>
            <a:pPr algn="l">
              <a:buFont typeface="Arial" panose="020B0604020202020204" pitchFamily="34" charset="0"/>
              <a:buChar char="•"/>
            </a:pPr>
            <a:r>
              <a:rPr lang="en-IN" dirty="0"/>
              <a:t>Keep password length long, it should be greater than 12 characters.</a:t>
            </a:r>
          </a:p>
          <a:p>
            <a:pPr algn="l">
              <a:buFont typeface="Arial" panose="020B0604020202020204" pitchFamily="34" charset="0"/>
              <a:buChar char="•"/>
            </a:pPr>
            <a:r>
              <a:rPr lang="en-IN" dirty="0"/>
              <a:t>Keep complex numbers and special characters in password to make it more secure. </a:t>
            </a:r>
            <a:r>
              <a:rPr lang="en-IN" dirty="0" err="1"/>
              <a:t>E.g</a:t>
            </a:r>
            <a:r>
              <a:rPr lang="en-IN" dirty="0"/>
              <a:t>, "</a:t>
            </a:r>
            <a:r>
              <a:rPr lang="en-IN" b="1" dirty="0"/>
              <a:t>We &lt;3 cyber @tt@cks</a:t>
            </a:r>
            <a:r>
              <a:rPr lang="en-IN" dirty="0"/>
              <a:t>" </a:t>
            </a:r>
          </a:p>
          <a:p>
            <a:pPr algn="l">
              <a:buFont typeface="Arial" panose="020B0604020202020204" pitchFamily="34" charset="0"/>
              <a:buChar char="•"/>
            </a:pPr>
            <a:r>
              <a:rPr lang="en-IN" dirty="0"/>
              <a:t>Try to keep password unrelated to individual. There are much greater chance that someone can guess these type of passwords as basic information are easily available.</a:t>
            </a:r>
          </a:p>
          <a:p>
            <a:pPr algn="l">
              <a:buFont typeface="Arial" panose="020B0604020202020204" pitchFamily="34" charset="0"/>
              <a:buChar char="•"/>
            </a:pPr>
            <a:r>
              <a:rPr lang="en-IN" dirty="0"/>
              <a:t>Don't reuse old passwords. If someone knows individual’s old passwords, it is quite easy to figure out their current password.</a:t>
            </a:r>
          </a:p>
          <a:p>
            <a:pPr algn="l">
              <a:buFont typeface="Arial" panose="020B0604020202020204" pitchFamily="34" charset="0"/>
              <a:buChar char="•"/>
            </a:pPr>
            <a:r>
              <a:rPr lang="en-IN" dirty="0"/>
              <a:t>Use Password managers to keep track of long and complex passwords.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2D4A19-48A7-4154-B9BF-5A66C58B6E21}"/>
              </a:ext>
            </a:extLst>
          </p:cNvPr>
          <p:cNvPicPr>
            <a:picLocks noChangeAspect="1"/>
          </p:cNvPicPr>
          <p:nvPr/>
        </p:nvPicPr>
        <p:blipFill>
          <a:blip r:embed="rId2"/>
          <a:stretch>
            <a:fillRect/>
          </a:stretch>
        </p:blipFill>
        <p:spPr>
          <a:xfrm>
            <a:off x="878306" y="794085"/>
            <a:ext cx="11313694" cy="5772360"/>
          </a:xfrm>
          <a:prstGeom prst="rect">
            <a:avLst/>
          </a:prstGeom>
        </p:spPr>
      </p:pic>
    </p:spTree>
    <p:extLst>
      <p:ext uri="{BB962C8B-B14F-4D97-AF65-F5344CB8AC3E}">
        <p14:creationId xmlns:p14="http://schemas.microsoft.com/office/powerpoint/2010/main" val="221954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F738B2-C636-44A3-BC19-EFB4372515D4}"/>
              </a:ext>
            </a:extLst>
          </p:cNvPr>
          <p:cNvPicPr>
            <a:picLocks noChangeAspect="1"/>
          </p:cNvPicPr>
          <p:nvPr/>
        </p:nvPicPr>
        <p:blipFill>
          <a:blip r:embed="rId2"/>
          <a:stretch>
            <a:fillRect/>
          </a:stretch>
        </p:blipFill>
        <p:spPr>
          <a:xfrm>
            <a:off x="1028341" y="735542"/>
            <a:ext cx="10726512" cy="5745703"/>
          </a:xfrm>
          <a:prstGeom prst="rect">
            <a:avLst/>
          </a:prstGeom>
        </p:spPr>
      </p:pic>
    </p:spTree>
    <p:extLst>
      <p:ext uri="{BB962C8B-B14F-4D97-AF65-F5344CB8AC3E}">
        <p14:creationId xmlns:p14="http://schemas.microsoft.com/office/powerpoint/2010/main" val="141967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PRELIMINARY ASSESSMENT</a:t>
            </a:r>
            <a:endParaRPr sz="2800" b="0" cap="none">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t>Summarize ongoing incident: </a:t>
            </a:r>
            <a:endParaRPr dirty="0"/>
          </a:p>
          <a:p>
            <a:pPr marL="457200" lvl="1" indent="-70104" algn="l" rtl="0">
              <a:spcBef>
                <a:spcPts val="840"/>
              </a:spcBef>
              <a:spcAft>
                <a:spcPts val="0"/>
              </a:spcAft>
              <a:buSzPts val="1104"/>
              <a:buFont typeface="Noto Sans Symbols"/>
              <a:buChar char="◼"/>
            </a:pPr>
            <a:r>
              <a:rPr lang="en-US" dirty="0"/>
              <a:t>Attackers are targeting employees by sending phishing emails, they are installing malicious software and are encrypting the log server files and are asking for ransomware for decryption the files.</a:t>
            </a:r>
            <a:endParaRPr dirty="0"/>
          </a:p>
          <a:p>
            <a:pPr marL="0" lvl="0" indent="-93472" algn="l" rtl="0">
              <a:lnSpc>
                <a:spcPct val="100000"/>
              </a:lnSpc>
              <a:spcBef>
                <a:spcPts val="920"/>
              </a:spcBef>
              <a:spcAft>
                <a:spcPts val="0"/>
              </a:spcAft>
              <a:buSzPts val="1472"/>
              <a:buFont typeface="Noto Sans Symbols"/>
              <a:buChar char="◼"/>
            </a:pPr>
            <a:r>
              <a:rPr lang="en-US" dirty="0"/>
              <a:t>Document actions or notes from the following steps of the initial incident response checklist</a:t>
            </a:r>
            <a:endParaRPr dirty="0"/>
          </a:p>
          <a:p>
            <a:pPr marL="342900" lvl="0" indent="-342900" algn="l" rtl="0">
              <a:lnSpc>
                <a:spcPct val="100000"/>
              </a:lnSpc>
              <a:spcBef>
                <a:spcPts val="920"/>
              </a:spcBef>
              <a:spcAft>
                <a:spcPts val="0"/>
              </a:spcAft>
              <a:buSzPts val="1472"/>
              <a:buFont typeface="Arial"/>
              <a:buChar char="•"/>
            </a:pPr>
            <a:r>
              <a:rPr lang="en-US" dirty="0"/>
              <a:t>Step 1: Check for all outdated windows machines and servers for security updates.</a:t>
            </a:r>
            <a:endParaRPr dirty="0"/>
          </a:p>
          <a:p>
            <a:pPr marL="342900" lvl="0" indent="-342900" algn="l" rtl="0">
              <a:lnSpc>
                <a:spcPct val="100000"/>
              </a:lnSpc>
              <a:spcBef>
                <a:spcPts val="920"/>
              </a:spcBef>
              <a:spcAft>
                <a:spcPts val="0"/>
              </a:spcAft>
              <a:buSzPts val="1472"/>
              <a:buFont typeface="Arial"/>
              <a:buChar char="•"/>
            </a:pPr>
            <a:r>
              <a:rPr lang="en-US" dirty="0"/>
              <a:t>Step 2: Notify all employees for the threat of phishing email sent by attackers.</a:t>
            </a:r>
            <a:endParaRPr dirty="0"/>
          </a:p>
          <a:p>
            <a:pPr marL="342900" lvl="0" indent="-342900" algn="l" rtl="0">
              <a:lnSpc>
                <a:spcPct val="100000"/>
              </a:lnSpc>
              <a:spcBef>
                <a:spcPts val="920"/>
              </a:spcBef>
              <a:spcAft>
                <a:spcPts val="0"/>
              </a:spcAft>
              <a:buSzPts val="1472"/>
              <a:buFont typeface="Arial"/>
              <a:buChar char="•"/>
            </a:pPr>
            <a:r>
              <a:rPr lang="en-US" dirty="0"/>
              <a:t>Step 3: Evaluate the security of network and prioritize the vulnerability listed by Nessus.</a:t>
            </a:r>
            <a:endParaRPr dirty="0"/>
          </a:p>
          <a:p>
            <a:pPr marL="342900" lvl="0" indent="-342900" algn="l" rtl="0">
              <a:lnSpc>
                <a:spcPct val="100000"/>
              </a:lnSpc>
              <a:spcBef>
                <a:spcPts val="920"/>
              </a:spcBef>
              <a:spcAft>
                <a:spcPts val="0"/>
              </a:spcAft>
              <a:buSzPts val="1472"/>
              <a:buFont typeface="Arial"/>
              <a:buChar char="•"/>
            </a:pPr>
            <a:r>
              <a:rPr lang="en-US" dirty="0"/>
              <a:t>Step 4: Action plan to notify all govt organization and share holders.</a:t>
            </a:r>
            <a:endParaRPr dirty="0"/>
          </a:p>
          <a:p>
            <a:pPr marL="342900" lvl="0" indent="-342900" algn="l" rtl="0">
              <a:lnSpc>
                <a:spcPct val="100000"/>
              </a:lnSpc>
              <a:spcBef>
                <a:spcPts val="920"/>
              </a:spcBef>
              <a:spcAft>
                <a:spcPts val="0"/>
              </a:spcAft>
              <a:buSzPts val="1472"/>
              <a:buFont typeface="Arial"/>
              <a:buChar char="•"/>
            </a:pPr>
            <a:r>
              <a:rPr lang="en-US" dirty="0"/>
              <a:t>Step 6: Prioritize and document backup plan to recover the patient data.</a:t>
            </a:r>
            <a:endParaRPr dirty="0"/>
          </a:p>
          <a:p>
            <a:pPr marL="0" lvl="0" indent="0" algn="l" rtl="0">
              <a:lnSpc>
                <a:spcPct val="100000"/>
              </a:lnSpc>
              <a:spcBef>
                <a:spcPts val="920"/>
              </a:spcBef>
              <a:spcAft>
                <a:spcPts val="0"/>
              </a:spcAft>
              <a:buSzPts val="1472"/>
              <a:buNone/>
            </a:pPr>
            <a:r>
              <a:rPr lang="en-US" dirty="0"/>
              <a:t>(Add another slide if needed)</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RECOMMENDED ACTION</a:t>
            </a:r>
            <a:endParaRPr sz="2800" b="0" cap="none">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fontScale="77500" lnSpcReduction="20000"/>
          </a:bodyPr>
          <a:lstStyle/>
          <a:p>
            <a:pPr marL="0" lvl="0" indent="-93472" algn="l" rtl="0">
              <a:lnSpc>
                <a:spcPct val="100000"/>
              </a:lnSpc>
              <a:spcBef>
                <a:spcPts val="0"/>
              </a:spcBef>
              <a:spcAft>
                <a:spcPts val="0"/>
              </a:spcAft>
              <a:buSzPts val="1472"/>
              <a:buFont typeface="Noto Sans Symbols"/>
              <a:buChar char="◼"/>
            </a:pPr>
            <a:r>
              <a:rPr lang="en-US" dirty="0">
                <a:solidFill>
                  <a:srgbClr val="404040"/>
                </a:solidFill>
                <a:latin typeface="Arial"/>
                <a:ea typeface="Arial"/>
                <a:cs typeface="Arial"/>
                <a:sym typeface="Arial"/>
              </a:rPr>
              <a:t>Summarize recommendation to contain, eradicate, and recover:</a:t>
            </a:r>
            <a:endParaRPr dirty="0"/>
          </a:p>
          <a:p>
            <a:pPr marL="457200" lvl="1" indent="-70104" algn="l" rtl="0">
              <a:spcBef>
                <a:spcPts val="840"/>
              </a:spcBef>
              <a:spcAft>
                <a:spcPts val="0"/>
              </a:spcAft>
              <a:buSzPts val="1104"/>
              <a:buFont typeface="Noto Sans Symbols"/>
              <a:buChar char="◼"/>
            </a:pPr>
            <a:r>
              <a:rPr lang="en-US" dirty="0"/>
              <a:t>Describe the overall recommended containment, eradication, and recovery plan</a:t>
            </a:r>
          </a:p>
          <a:p>
            <a:pPr marL="457200" lvl="1" indent="-70104" algn="l" rtl="0">
              <a:spcBef>
                <a:spcPts val="840"/>
              </a:spcBef>
              <a:spcAft>
                <a:spcPts val="0"/>
              </a:spcAft>
              <a:buSzPts val="1104"/>
              <a:buFont typeface="Noto Sans Symbols"/>
              <a:buChar char="◼"/>
            </a:pPr>
            <a:r>
              <a:rPr lang="en-US" dirty="0"/>
              <a:t>Attackers are targeting outdated windows system and are targeting employees by phishing email. Urgent alert to all employees and training if required should be given. All systems and log server should be updated with latest security patch. Patient data needs to be backed up so that the operation can resume successfully. Vulnerability discovered by Nessus should be taken on priority and steps should be documented to fix the issue. </a:t>
            </a:r>
            <a:endParaRPr dirty="0"/>
          </a:p>
          <a:p>
            <a:pPr marL="0" lvl="0" indent="-93472" algn="l" rtl="0">
              <a:lnSpc>
                <a:spcPct val="100000"/>
              </a:lnSpc>
              <a:spcBef>
                <a:spcPts val="920"/>
              </a:spcBef>
              <a:spcAft>
                <a:spcPts val="0"/>
              </a:spcAft>
              <a:buSzPts val="1472"/>
              <a:buFont typeface="Noto Sans Symbols"/>
              <a:buChar char="◼"/>
            </a:pPr>
            <a:r>
              <a:rPr lang="en-US" dirty="0"/>
              <a:t>Documented actions and notes from the IR checklist</a:t>
            </a:r>
            <a:endParaRPr dirty="0"/>
          </a:p>
          <a:p>
            <a:pPr marL="342900" lvl="0" indent="-342900" algn="l" rtl="0">
              <a:lnSpc>
                <a:spcPct val="100000"/>
              </a:lnSpc>
              <a:spcBef>
                <a:spcPts val="920"/>
              </a:spcBef>
              <a:spcAft>
                <a:spcPts val="0"/>
              </a:spcAft>
              <a:buSzPts val="1472"/>
              <a:buFont typeface="Arial"/>
              <a:buChar char="•"/>
            </a:pPr>
            <a:r>
              <a:rPr lang="en-US" dirty="0"/>
              <a:t>Step 7: </a:t>
            </a:r>
            <a:r>
              <a:rPr lang="en-US" i="1" dirty="0"/>
              <a:t>(Tip: Select procedures you’d recommend for this type of incident)  </a:t>
            </a:r>
            <a:r>
              <a:rPr lang="en-US" dirty="0"/>
              <a:t>We can restrict the recursive calls as we have found that the network is vulnerable to </a:t>
            </a:r>
            <a:r>
              <a:rPr lang="en-IN" dirty="0"/>
              <a:t>recursive queries be performed by the host. The internal provider can also be involved to restrict the attack.</a:t>
            </a:r>
          </a:p>
          <a:p>
            <a:pPr marL="342900" lvl="0" indent="-342900" algn="l" rtl="0">
              <a:lnSpc>
                <a:spcPct val="100000"/>
              </a:lnSpc>
              <a:spcBef>
                <a:spcPts val="920"/>
              </a:spcBef>
              <a:spcAft>
                <a:spcPts val="0"/>
              </a:spcAft>
              <a:buSzPts val="1472"/>
              <a:buFont typeface="Arial"/>
              <a:buChar char="•"/>
            </a:pPr>
            <a:r>
              <a:rPr lang="en-IN" dirty="0"/>
              <a:t>Step 8: We have identified that our DNS server could be used in a distributed denial of service attack. We should restrict our private records to be accessed from public network and reconfigure it to reject. Also use VPN for employees to use the network.</a:t>
            </a:r>
            <a:endParaRPr dirty="0"/>
          </a:p>
          <a:p>
            <a:pPr marL="342900" lvl="0" indent="-342900" algn="l" rtl="0">
              <a:lnSpc>
                <a:spcPct val="100000"/>
              </a:lnSpc>
              <a:spcBef>
                <a:spcPts val="920"/>
              </a:spcBef>
              <a:spcAft>
                <a:spcPts val="0"/>
              </a:spcAft>
              <a:buSzPts val="1472"/>
              <a:buFont typeface="Arial"/>
              <a:buChar char="•"/>
            </a:pPr>
            <a:r>
              <a:rPr lang="en-US" dirty="0"/>
              <a:t>Step 9: FBI can be contacted to report the incident.</a:t>
            </a:r>
            <a:endParaRPr dirty="0"/>
          </a:p>
          <a:p>
            <a:pPr marL="342900" lvl="0" indent="-342900" algn="l" rtl="0">
              <a:lnSpc>
                <a:spcPct val="100000"/>
              </a:lnSpc>
              <a:spcBef>
                <a:spcPts val="920"/>
              </a:spcBef>
              <a:spcAft>
                <a:spcPts val="0"/>
              </a:spcAft>
              <a:buSzPts val="1472"/>
              <a:buFont typeface="Arial"/>
              <a:buChar char="•"/>
            </a:pPr>
            <a:r>
              <a:rPr lang="en-US" dirty="0"/>
              <a:t>Step 10: Backup of the data base and system needed to recover from this attack and start functioning as soon as possible. </a:t>
            </a:r>
            <a:endParaRPr dirty="0"/>
          </a:p>
          <a:p>
            <a:pPr marL="342900" lvl="0" indent="-342900" algn="l" rtl="0">
              <a:lnSpc>
                <a:spcPct val="100000"/>
              </a:lnSpc>
              <a:spcBef>
                <a:spcPts val="920"/>
              </a:spcBef>
              <a:spcAft>
                <a:spcPts val="0"/>
              </a:spcAft>
              <a:buSzPts val="1472"/>
              <a:buFont typeface="Arial"/>
              <a:buChar char="•"/>
            </a:pPr>
            <a:r>
              <a:rPr lang="en-US" dirty="0"/>
              <a:t>Step 11: Employee training needs to be done to educate them not to click on phishing emails which led to attack on other hospitals.</a:t>
            </a:r>
          </a:p>
          <a:p>
            <a:pPr marL="342900" lvl="0" indent="-342900" algn="l" rtl="0">
              <a:lnSpc>
                <a:spcPct val="100000"/>
              </a:lnSpc>
              <a:spcBef>
                <a:spcPts val="920"/>
              </a:spcBef>
              <a:spcAft>
                <a:spcPts val="0"/>
              </a:spcAft>
              <a:buSzPts val="1472"/>
              <a:buFont typeface="Arial"/>
              <a:buChar char="•"/>
            </a:pPr>
            <a:r>
              <a:rPr lang="en-US" dirty="0"/>
              <a:t>Step 12: Some systems are not updated, the security patches needs to updated immediately, prefer the windows setting to auto update.</a:t>
            </a:r>
          </a:p>
          <a:p>
            <a:pPr marL="342900" lvl="0" indent="-342900" algn="l" rtl="0">
              <a:lnSpc>
                <a:spcPct val="100000"/>
              </a:lnSpc>
              <a:spcBef>
                <a:spcPts val="920"/>
              </a:spcBef>
              <a:spcAft>
                <a:spcPts val="0"/>
              </a:spcAft>
              <a:buSzPts val="1472"/>
              <a:buFont typeface="Arial"/>
              <a:buChar char="•"/>
            </a:pPr>
            <a:r>
              <a:rPr lang="en-US" dirty="0"/>
              <a:t>Step 13: Passwords should be strong, and updated antivirus should be used.</a:t>
            </a:r>
          </a:p>
          <a:p>
            <a:pPr marL="342900" lvl="0" indent="-342900" algn="l" rtl="0">
              <a:lnSpc>
                <a:spcPct val="100000"/>
              </a:lnSpc>
              <a:spcBef>
                <a:spcPts val="920"/>
              </a:spcBef>
              <a:spcAft>
                <a:spcPts val="0"/>
              </a:spcAft>
              <a:buSzPts val="1472"/>
              <a:buFont typeface="Arial"/>
              <a:buChar char="•"/>
            </a:pPr>
            <a:r>
              <a:rPr lang="en-US" dirty="0"/>
              <a:t>Step 14: Prepare to notify the affected patients that there is an data breach.</a:t>
            </a:r>
          </a:p>
          <a:p>
            <a:pPr marL="0" lvl="0" indent="0" algn="l" rtl="0">
              <a:lnSpc>
                <a:spcPct val="100000"/>
              </a:lnSpc>
              <a:spcBef>
                <a:spcPts val="920"/>
              </a:spcBef>
              <a:spcAft>
                <a:spcPts val="0"/>
              </a:spcAft>
              <a:buSzPts val="1472"/>
            </a:pPr>
            <a:endParaRPr dirty="0"/>
          </a:p>
          <a:p>
            <a:pPr marL="0" lvl="0" indent="0" algn="l" rtl="0">
              <a:lnSpc>
                <a:spcPct val="100000"/>
              </a:lnSpc>
              <a:spcBef>
                <a:spcPts val="920"/>
              </a:spcBef>
              <a:spcAft>
                <a:spcPts val="0"/>
              </a:spcAft>
              <a:buSzPts val="1472"/>
              <a:buNone/>
            </a:pPr>
            <a:r>
              <a:rPr lang="en-US" dirty="0"/>
              <a:t>(Add another slide if needed)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a:solidFill>
                  <a:srgbClr val="FFFEFF"/>
                </a:solidFill>
                <a:latin typeface="Gill Sans"/>
                <a:ea typeface="Gill Sans"/>
                <a:cs typeface="Gill Sans"/>
                <a:sym typeface="Gill Sans"/>
              </a:rPr>
              <a:t>THREAT SUMMARY</a:t>
            </a:r>
            <a:endParaRPr/>
          </a:p>
        </p:txBody>
      </p:sp>
      <p:sp>
        <p:nvSpPr>
          <p:cNvPr id="129" name="Google Shape;129;p2"/>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fontScale="92500" lnSpcReduction="20000"/>
          </a:bodyPr>
          <a:lstStyle/>
          <a:p>
            <a:pPr marL="0" lvl="0" indent="-93472" algn="l" rtl="0">
              <a:lnSpc>
                <a:spcPct val="100000"/>
              </a:lnSpc>
              <a:spcBef>
                <a:spcPts val="0"/>
              </a:spcBef>
              <a:spcAft>
                <a:spcPts val="0"/>
              </a:spcAft>
              <a:buSzPts val="1472"/>
              <a:buFont typeface="Noto Sans Symbols"/>
              <a:buChar char="◼"/>
            </a:pPr>
            <a:r>
              <a:rPr lang="en-US" b="1" dirty="0"/>
              <a:t>Summary of Situation:  </a:t>
            </a:r>
            <a:r>
              <a:rPr lang="en-US" dirty="0"/>
              <a:t>(Health organizations are been attacked by hackers after they have endorsed a new legislation, hackers have exploited the vulnerability and have hacked into the log management system and have encrypted most of files and are asking for ransom amount in bitcoins to get the decrypting key.)</a:t>
            </a:r>
            <a:endParaRPr dirty="0"/>
          </a:p>
          <a:p>
            <a:pPr marL="0" lvl="0" indent="-93472" algn="l" rtl="0">
              <a:spcBef>
                <a:spcPts val="920"/>
              </a:spcBef>
              <a:spcAft>
                <a:spcPts val="0"/>
              </a:spcAft>
              <a:buSzPts val="1472"/>
              <a:buChar char="◼"/>
            </a:pPr>
            <a:r>
              <a:rPr lang="en-US" b="1" dirty="0"/>
              <a:t>Asset: </a:t>
            </a:r>
            <a:r>
              <a:rPr lang="en-US" dirty="0"/>
              <a:t>(The patient critical data including medical records and their treatment history. The computers and servers are also asset for health organization. There can be much more asset and depends on the data that is been stored in computer and servers)</a:t>
            </a:r>
            <a:endParaRPr b="1" dirty="0"/>
          </a:p>
          <a:p>
            <a:pPr marL="0" lvl="0" indent="-93472" algn="l" rtl="0">
              <a:spcBef>
                <a:spcPts val="920"/>
              </a:spcBef>
              <a:spcAft>
                <a:spcPts val="0"/>
              </a:spcAft>
              <a:buSzPts val="1472"/>
              <a:buChar char="◼"/>
            </a:pPr>
            <a:r>
              <a:rPr lang="en-US" b="1" dirty="0"/>
              <a:t>Impact: </a:t>
            </a:r>
            <a:r>
              <a:rPr lang="en-US" dirty="0"/>
              <a:t>(All parts of CIA are impacted, </a:t>
            </a:r>
            <a:r>
              <a:rPr lang="en-US" b="1" dirty="0"/>
              <a:t>Confidentiality</a:t>
            </a:r>
            <a:r>
              <a:rPr lang="en-US" dirty="0"/>
              <a:t> as the patients records files are encrypted and there might be data breach. </a:t>
            </a:r>
            <a:r>
              <a:rPr lang="en-US" b="1" dirty="0"/>
              <a:t>Integrity</a:t>
            </a:r>
            <a:r>
              <a:rPr lang="en-US" dirty="0"/>
              <a:t>, as the attackers have access to data and there might be loss of data. </a:t>
            </a:r>
            <a:r>
              <a:rPr lang="en-US" b="1" dirty="0"/>
              <a:t>Availability</a:t>
            </a:r>
            <a:r>
              <a:rPr lang="en-US" dirty="0"/>
              <a:t>, attackers have demanded money to provide the key to decrypt the files. Until then, files can’t be accessed)</a:t>
            </a:r>
            <a:endParaRPr dirty="0"/>
          </a:p>
          <a:p>
            <a:pPr marL="0" lvl="0" indent="-93472" algn="l" rtl="0">
              <a:lnSpc>
                <a:spcPct val="100000"/>
              </a:lnSpc>
              <a:spcBef>
                <a:spcPts val="920"/>
              </a:spcBef>
              <a:spcAft>
                <a:spcPts val="0"/>
              </a:spcAft>
              <a:buSzPts val="1472"/>
              <a:buFont typeface="Noto Sans Symbols"/>
              <a:buChar char="◼"/>
            </a:pPr>
            <a:r>
              <a:rPr lang="en-US" b="1" dirty="0"/>
              <a:t>Threat Actor: </a:t>
            </a:r>
            <a:r>
              <a:rPr lang="en-US" dirty="0"/>
              <a:t>(These are Cyber criminals(External threat) who have encrypted the files and are asking for ransom amount. It is also a employee(internal threat) who may have clicked on the phishing email attachment sent by hackers.)</a:t>
            </a:r>
            <a:endParaRPr dirty="0"/>
          </a:p>
          <a:p>
            <a:pPr marL="0" lvl="0" indent="-93472" algn="l" rtl="0">
              <a:lnSpc>
                <a:spcPct val="100000"/>
              </a:lnSpc>
              <a:spcBef>
                <a:spcPts val="920"/>
              </a:spcBef>
              <a:spcAft>
                <a:spcPts val="0"/>
              </a:spcAft>
              <a:buSzPts val="1472"/>
              <a:buFont typeface="Noto Sans Symbols"/>
              <a:buChar char="◼"/>
            </a:pPr>
            <a:r>
              <a:rPr lang="en-US" b="1" dirty="0"/>
              <a:t>Threat Actor Motivation: </a:t>
            </a:r>
            <a:r>
              <a:rPr lang="en-US" dirty="0"/>
              <a:t>(These are financially motivated attackers, who are targeting patient records and hospital servers for monetary reasons. They may also be group who are not in support of the new law)</a:t>
            </a:r>
            <a:endParaRPr dirty="0"/>
          </a:p>
          <a:p>
            <a:pPr marL="0" lvl="0" indent="-93472" algn="l" rtl="0">
              <a:lnSpc>
                <a:spcPct val="100000"/>
              </a:lnSpc>
              <a:spcBef>
                <a:spcPts val="920"/>
              </a:spcBef>
              <a:spcAft>
                <a:spcPts val="0"/>
              </a:spcAft>
              <a:buSzPts val="1472"/>
              <a:buChar char="◼"/>
            </a:pPr>
            <a:r>
              <a:rPr lang="en-US" b="1" dirty="0"/>
              <a:t>Common Threat Actor Techniques: </a:t>
            </a:r>
            <a:r>
              <a:rPr lang="en-US" dirty="0"/>
              <a:t>(Attacker use spear phishing, where email was sent to the hospital staff with malicious file which have installed ransomware on their system.)</a:t>
            </a:r>
            <a:endParaRPr dirty="0"/>
          </a:p>
          <a:p>
            <a:pPr marL="0" lvl="0" indent="0" algn="l" rtl="0">
              <a:lnSpc>
                <a:spcPct val="100000"/>
              </a:lnSpc>
              <a:spcBef>
                <a:spcPts val="920"/>
              </a:spcBef>
              <a:spcAft>
                <a:spcPts val="0"/>
              </a:spcAft>
              <a:buNone/>
            </a:pPr>
            <a:endParaRPr dirty="0"/>
          </a:p>
          <a:p>
            <a:pPr marL="0" lvl="0" indent="0" algn="l" rtl="0">
              <a:lnSpc>
                <a:spcPct val="100000"/>
              </a:lnSpc>
              <a:spcBef>
                <a:spcPts val="920"/>
              </a:spcBef>
              <a:spcAft>
                <a:spcPts val="0"/>
              </a:spcAft>
              <a:buSzPts val="1472"/>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a:solidFill>
                  <a:schemeClr val="dk2"/>
                </a:solidFill>
                <a:latin typeface="Gill Sans"/>
                <a:ea typeface="Gill Sans"/>
                <a:cs typeface="Gill Sans"/>
                <a:sym typeface="Gill Sans"/>
              </a:rPr>
              <a:t>VULNERABILITY SCANNING TARGETS</a:t>
            </a:r>
            <a:endParaRPr/>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scan targets:</a:t>
            </a:r>
            <a:endParaRPr dirty="0"/>
          </a:p>
          <a:p>
            <a:pPr marL="457200" lvl="1" indent="-70104" algn="l" rtl="0">
              <a:spcBef>
                <a:spcPts val="840"/>
              </a:spcBef>
              <a:spcAft>
                <a:spcPts val="0"/>
              </a:spcAft>
              <a:buSzPts val="1104"/>
              <a:buFont typeface="Noto Sans Symbols"/>
              <a:buChar char="◼"/>
            </a:pPr>
            <a:r>
              <a:rPr lang="en-US" dirty="0"/>
              <a:t>Number of devices scanned: 1</a:t>
            </a:r>
            <a:endParaRPr dirty="0"/>
          </a:p>
          <a:p>
            <a:pPr marL="457200" lvl="1" indent="-70104" algn="l" rtl="0">
              <a:spcBef>
                <a:spcPts val="840"/>
              </a:spcBef>
              <a:spcAft>
                <a:spcPts val="0"/>
              </a:spcAft>
              <a:buSzPts val="1104"/>
              <a:buFont typeface="Noto Sans Symbols"/>
              <a:buChar char="◼"/>
            </a:pPr>
            <a:r>
              <a:rPr lang="en-US" dirty="0"/>
              <a:t>Device type: Main Log server (Virtual azure device IP:  </a:t>
            </a:r>
            <a:r>
              <a:rPr lang="en-US" b="1" dirty="0">
                <a:hlinkClick r:id="rId3" action="ppaction://hlinkfile">
                  <a:extLst>
                    <a:ext uri="{A12FA001-AC4F-418D-AE19-62706E023703}">
                      <ahyp:hlinkClr xmlns:ahyp="http://schemas.microsoft.com/office/drawing/2018/hyperlinkcolor" val="tx"/>
                    </a:ext>
                  </a:extLst>
                </a:hlinkClick>
              </a:rPr>
              <a:t>168.63.129.16</a:t>
            </a:r>
            <a:r>
              <a:rPr lang="en-US" dirty="0"/>
              <a:t>)</a:t>
            </a:r>
            <a:endParaRPr dirty="0"/>
          </a:p>
          <a:p>
            <a:pPr marL="457200" lvl="1" indent="-70104" algn="l" rtl="0">
              <a:spcBef>
                <a:spcPts val="840"/>
              </a:spcBef>
              <a:spcAft>
                <a:spcPts val="0"/>
              </a:spcAft>
              <a:buSzPts val="1104"/>
              <a:buFont typeface="Noto Sans Symbols"/>
              <a:buChar char="◼"/>
            </a:pPr>
            <a:r>
              <a:rPr lang="en-US" dirty="0"/>
              <a:t>Primary purpose of device: (These are </a:t>
            </a:r>
            <a:r>
              <a:rPr lang="en-IN" b="0" i="0" dirty="0">
                <a:solidFill>
                  <a:srgbClr val="4F4F4F"/>
                </a:solidFill>
                <a:effectLst/>
                <a:latin typeface="Open Sans"/>
              </a:rPr>
              <a:t>Windows systems that contain centralized log files and backups of patients and hospital records</a:t>
            </a:r>
            <a:r>
              <a:rPr lang="en-US" dirty="0"/>
              <a:t>)</a:t>
            </a:r>
            <a:endParaRPr dirty="0"/>
          </a:p>
          <a:p>
            <a:pPr marL="0" lvl="0" indent="0" algn="l" rtl="0">
              <a:lnSpc>
                <a:spcPct val="100000"/>
              </a:lnSpc>
              <a:spcBef>
                <a:spcPts val="920"/>
              </a:spcBef>
              <a:spcAft>
                <a:spcPts val="0"/>
              </a:spcAft>
              <a:buSzPts val="1472"/>
              <a:buNone/>
            </a:pPr>
            <a:r>
              <a:rPr lang="en-US" dirty="0"/>
              <a:t>(insert 2 screenshots from scan configuration window – one of the settings tab and one of the plugins tab)</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E2D1A0-8438-4C7B-8681-CC46F0C7A4F3}"/>
              </a:ext>
            </a:extLst>
          </p:cNvPr>
          <p:cNvPicPr>
            <a:picLocks noChangeAspect="1"/>
          </p:cNvPicPr>
          <p:nvPr/>
        </p:nvPicPr>
        <p:blipFill>
          <a:blip r:embed="rId2"/>
          <a:stretch>
            <a:fillRect/>
          </a:stretch>
        </p:blipFill>
        <p:spPr>
          <a:xfrm>
            <a:off x="806116" y="680334"/>
            <a:ext cx="10383252" cy="5816719"/>
          </a:xfrm>
          <a:prstGeom prst="rect">
            <a:avLst/>
          </a:prstGeom>
        </p:spPr>
      </p:pic>
    </p:spTree>
    <p:extLst>
      <p:ext uri="{BB962C8B-B14F-4D97-AF65-F5344CB8AC3E}">
        <p14:creationId xmlns:p14="http://schemas.microsoft.com/office/powerpoint/2010/main" val="207420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9A7BA-4CC0-4EBD-8340-D32911EE74F1}"/>
              </a:ext>
            </a:extLst>
          </p:cNvPr>
          <p:cNvPicPr>
            <a:picLocks noChangeAspect="1"/>
          </p:cNvPicPr>
          <p:nvPr/>
        </p:nvPicPr>
        <p:blipFill>
          <a:blip r:embed="rId2"/>
          <a:stretch>
            <a:fillRect/>
          </a:stretch>
        </p:blipFill>
        <p:spPr>
          <a:xfrm>
            <a:off x="673768" y="878304"/>
            <a:ext cx="10515600" cy="5709531"/>
          </a:xfrm>
          <a:prstGeom prst="rect">
            <a:avLst/>
          </a:prstGeom>
        </p:spPr>
      </p:pic>
    </p:spTree>
    <p:extLst>
      <p:ext uri="{BB962C8B-B14F-4D97-AF65-F5344CB8AC3E}">
        <p14:creationId xmlns:p14="http://schemas.microsoft.com/office/powerpoint/2010/main" val="394589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a:solidFill>
                  <a:schemeClr val="dk2"/>
                </a:solidFill>
                <a:latin typeface="Gill Sans"/>
                <a:ea typeface="Gill Sans"/>
                <a:cs typeface="Gill Sans"/>
                <a:sym typeface="Gill Sans"/>
              </a:rPr>
              <a:t>VULNERABILITY SCAN RESULTS</a:t>
            </a:r>
            <a:endParaRPr/>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findings:</a:t>
            </a:r>
            <a:endParaRPr dirty="0"/>
          </a:p>
          <a:p>
            <a:pPr marL="457200" lvl="1" indent="-70104" algn="l" rtl="0">
              <a:spcBef>
                <a:spcPts val="840"/>
              </a:spcBef>
              <a:spcAft>
                <a:spcPts val="0"/>
              </a:spcAft>
              <a:buSzPts val="1104"/>
              <a:buFont typeface="Noto Sans Symbols"/>
              <a:buChar char="◼"/>
            </a:pPr>
            <a:r>
              <a:rPr lang="en-US" dirty="0"/>
              <a:t>Total number of actionable findings:  3(2 Medium 1 Low, 12 info excluded)</a:t>
            </a:r>
            <a:endParaRPr dirty="0"/>
          </a:p>
          <a:p>
            <a:pPr marL="914400" lvl="2" indent="-58419" algn="l" rtl="0">
              <a:spcBef>
                <a:spcPts val="800"/>
              </a:spcBef>
              <a:spcAft>
                <a:spcPts val="0"/>
              </a:spcAft>
              <a:buSzPts val="920"/>
              <a:buFont typeface="Noto Sans Symbols"/>
              <a:buChar char="◼"/>
            </a:pPr>
            <a:r>
              <a:rPr lang="en-US" dirty="0"/>
              <a:t>Critical: 0</a:t>
            </a:r>
            <a:endParaRPr dirty="0"/>
          </a:p>
          <a:p>
            <a:pPr marL="914400" lvl="2" indent="-58419" algn="l" rtl="0">
              <a:spcBef>
                <a:spcPts val="800"/>
              </a:spcBef>
              <a:spcAft>
                <a:spcPts val="0"/>
              </a:spcAft>
              <a:buSzPts val="920"/>
              <a:buFont typeface="Noto Sans Symbols"/>
              <a:buChar char="◼"/>
            </a:pPr>
            <a:r>
              <a:rPr lang="en-US" dirty="0"/>
              <a:t>High:  0</a:t>
            </a:r>
            <a:endParaRPr dirty="0"/>
          </a:p>
          <a:p>
            <a:pPr marL="914400" lvl="2" indent="-58419" algn="l" rtl="0">
              <a:spcBef>
                <a:spcPts val="800"/>
              </a:spcBef>
              <a:spcAft>
                <a:spcPts val="0"/>
              </a:spcAft>
              <a:buSzPts val="920"/>
              <a:buFont typeface="Noto Sans Symbols"/>
              <a:buChar char="◼"/>
            </a:pPr>
            <a:r>
              <a:rPr lang="en-US" dirty="0"/>
              <a:t>Medium: 2</a:t>
            </a:r>
            <a:endParaRPr dirty="0"/>
          </a:p>
          <a:p>
            <a:pPr marL="914400" lvl="2" indent="-58419" algn="l" rtl="0">
              <a:spcBef>
                <a:spcPts val="800"/>
              </a:spcBef>
              <a:spcAft>
                <a:spcPts val="0"/>
              </a:spcAft>
              <a:buSzPts val="920"/>
              <a:buFont typeface="Noto Sans Symbols"/>
              <a:buChar char="◼"/>
            </a:pPr>
            <a:r>
              <a:rPr lang="en-US" dirty="0"/>
              <a:t>Low: 1</a:t>
            </a:r>
            <a:endParaRPr dirty="0"/>
          </a:p>
          <a:p>
            <a:pPr marL="0" lvl="0" indent="0" algn="l" rtl="0">
              <a:lnSpc>
                <a:spcPct val="100000"/>
              </a:lnSpc>
              <a:spcBef>
                <a:spcPts val="920"/>
              </a:spcBef>
              <a:spcAft>
                <a:spcPts val="0"/>
              </a:spcAft>
              <a:buSzPts val="1472"/>
              <a:buNone/>
            </a:pPr>
            <a:r>
              <a:rPr lang="en-US" dirty="0"/>
              <a:t>(insert screenshot from scan results dashboard) : Attached in next slides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8DFD2-10DA-4890-9130-7ADA33516D43}"/>
              </a:ext>
            </a:extLst>
          </p:cNvPr>
          <p:cNvPicPr>
            <a:picLocks noChangeAspect="1"/>
          </p:cNvPicPr>
          <p:nvPr/>
        </p:nvPicPr>
        <p:blipFill>
          <a:blip r:embed="rId2"/>
          <a:stretch>
            <a:fillRect/>
          </a:stretch>
        </p:blipFill>
        <p:spPr>
          <a:xfrm>
            <a:off x="890336" y="818147"/>
            <a:ext cx="10407317" cy="5820713"/>
          </a:xfrm>
          <a:prstGeom prst="rect">
            <a:avLst/>
          </a:prstGeom>
        </p:spPr>
      </p:pic>
    </p:spTree>
    <p:extLst>
      <p:ext uri="{BB962C8B-B14F-4D97-AF65-F5344CB8AC3E}">
        <p14:creationId xmlns:p14="http://schemas.microsoft.com/office/powerpoint/2010/main" val="409106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D2DCCC-BC91-4E63-B135-643C99299550}"/>
              </a:ext>
            </a:extLst>
          </p:cNvPr>
          <p:cNvPicPr>
            <a:picLocks noChangeAspect="1"/>
          </p:cNvPicPr>
          <p:nvPr/>
        </p:nvPicPr>
        <p:blipFill>
          <a:blip r:embed="rId2"/>
          <a:stretch>
            <a:fillRect/>
          </a:stretch>
        </p:blipFill>
        <p:spPr>
          <a:xfrm>
            <a:off x="866274" y="1094874"/>
            <a:ext cx="10594865" cy="5496884"/>
          </a:xfrm>
          <a:prstGeom prst="rect">
            <a:avLst/>
          </a:prstGeom>
        </p:spPr>
      </p:pic>
    </p:spTree>
    <p:extLst>
      <p:ext uri="{BB962C8B-B14F-4D97-AF65-F5344CB8AC3E}">
        <p14:creationId xmlns:p14="http://schemas.microsoft.com/office/powerpoint/2010/main" val="343369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b="0" i="0" u="none" strike="noStrike" cap="none"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lang="en-US" sz="1800" dirty="0">
              <a:solidFill>
                <a:schemeClr val="lt1"/>
              </a:solidFill>
              <a:latin typeface="Gill Sans"/>
              <a:ea typeface="Gill Sans"/>
              <a:cs typeface="Gill Sans"/>
              <a:sym typeface="Gill Sans"/>
            </a:endParaRPr>
          </a:p>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62" name="Google Shape;162;p5"/>
          <p:cNvSpPr txBox="1">
            <a:spLocks noGrp="1"/>
          </p:cNvSpPr>
          <p:nvPr>
            <p:ph type="title"/>
          </p:nvPr>
        </p:nvSpPr>
        <p:spPr>
          <a:xfrm>
            <a:off x="581193" y="702156"/>
            <a:ext cx="3568661" cy="316845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REMEDIATION RECOMMENDATION</a:t>
            </a:r>
            <a:endParaRPr dirty="0"/>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a:spLocks noGrp="1"/>
          </p:cNvSpPr>
          <p:nvPr>
            <p:ph type="body" idx="1"/>
          </p:nvPr>
        </p:nvSpPr>
        <p:spPr>
          <a:xfrm>
            <a:off x="4776743" y="702157"/>
            <a:ext cx="6484091" cy="33538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a:t>Fix within 7 days</a:t>
            </a:r>
            <a:endParaRPr/>
          </a:p>
        </p:txBody>
      </p:sp>
      <p:graphicFrame>
        <p:nvGraphicFramePr>
          <p:cNvPr id="166" name="Google Shape;166;p5"/>
          <p:cNvGraphicFramePr/>
          <p:nvPr>
            <p:extLst>
              <p:ext uri="{D42A27DB-BD31-4B8C-83A1-F6EECF244321}">
                <p14:modId xmlns:p14="http://schemas.microsoft.com/office/powerpoint/2010/main" val="2082424054"/>
              </p:ext>
            </p:extLst>
          </p:nvPr>
        </p:nvGraphicFramePr>
        <p:xfrm>
          <a:off x="4149854" y="1005840"/>
          <a:ext cx="7869693" cy="2255560"/>
        </p:xfrm>
        <a:graphic>
          <a:graphicData uri="http://schemas.openxmlformats.org/drawingml/2006/table">
            <a:tbl>
              <a:tblPr firstRow="1" bandRow="1">
                <a:noFill/>
                <a:tableStyleId>{A3C0395A-9842-42C8-B4D9-9EC4036B6AB2}</a:tableStyleId>
              </a:tblPr>
              <a:tblGrid>
                <a:gridCol w="2623231">
                  <a:extLst>
                    <a:ext uri="{9D8B030D-6E8A-4147-A177-3AD203B41FA5}">
                      <a16:colId xmlns:a16="http://schemas.microsoft.com/office/drawing/2014/main" val="20000"/>
                    </a:ext>
                  </a:extLst>
                </a:gridCol>
                <a:gridCol w="2623231">
                  <a:extLst>
                    <a:ext uri="{9D8B030D-6E8A-4147-A177-3AD203B41FA5}">
                      <a16:colId xmlns:a16="http://schemas.microsoft.com/office/drawing/2014/main" val="20001"/>
                    </a:ext>
                  </a:extLst>
                </a:gridCol>
                <a:gridCol w="2623231">
                  <a:extLst>
                    <a:ext uri="{9D8B030D-6E8A-4147-A177-3AD203B41FA5}">
                      <a16:colId xmlns:a16="http://schemas.microsoft.com/office/drawing/2014/main" val="20002"/>
                    </a:ext>
                  </a:extLst>
                </a:gridCol>
              </a:tblGrid>
              <a:tr h="293615">
                <a:tc>
                  <a:txBody>
                    <a:bodyPr/>
                    <a:lstStyle/>
                    <a:p>
                      <a:pPr marL="0" marR="0" lvl="0" indent="0" algn="l" rtl="0">
                        <a:spcBef>
                          <a:spcPts val="0"/>
                        </a:spcBef>
                        <a:spcAft>
                          <a:spcPts val="0"/>
                        </a:spcAft>
                        <a:buNone/>
                      </a:pPr>
                      <a:r>
                        <a:rPr lang="en-US" sz="1600" u="none" strike="noStrike" cap="none" dirty="0"/>
                        <a:t>Finding</a:t>
                      </a:r>
                      <a:endParaRPr lang="en-US" dirty="0"/>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1040976">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dk1"/>
                          </a:solidFill>
                          <a:latin typeface="Gill Sans MT"/>
                          <a:sym typeface="Arial"/>
                        </a:rPr>
                        <a:t>DNS Server Spoofed Request Amplification DDoS</a:t>
                      </a:r>
                    </a:p>
                    <a:p>
                      <a:pPr algn="l" fontAlgn="b"/>
                      <a:endParaRPr lang="en-US" sz="1800" b="0" i="0" u="none" strike="noStrike" cap="none" dirty="0">
                        <a:solidFill>
                          <a:schemeClr val="dk1"/>
                        </a:solidFill>
                        <a:latin typeface="Gill Sans MT"/>
                        <a:sym typeface="Arial"/>
                      </a:endParaRPr>
                    </a:p>
                  </a:txBody>
                  <a:tcPr marL="9525" marR="9525" marT="9525" marB="0" anchor="b"/>
                </a:tc>
                <a:tc>
                  <a:txBody>
                    <a:bodyPr/>
                    <a:lstStyle/>
                    <a:p>
                      <a:pPr marL="0" marR="0" lvl="0" indent="0" algn="l" rtl="0">
                        <a:spcBef>
                          <a:spcPts val="0"/>
                        </a:spcBef>
                        <a:spcAft>
                          <a:spcPts val="0"/>
                        </a:spcAft>
                        <a:buNone/>
                      </a:pPr>
                      <a:r>
                        <a:rPr lang="en-US" sz="1800" dirty="0"/>
                        <a:t>CVSS Rating: 5 (Medium)</a:t>
                      </a:r>
                      <a:endParaRPr sz="1800" dirty="0"/>
                    </a:p>
                  </a:txBody>
                  <a:tcPr marL="91450" marR="91450" marT="45725" marB="45725"/>
                </a:tc>
                <a:tc>
                  <a:txBody>
                    <a:bodyPr/>
                    <a:lstStyle/>
                    <a:p>
                      <a:pPr marL="0" marR="0" lvl="0" indent="0" algn="l" rtl="0">
                        <a:spcBef>
                          <a:spcPts val="0"/>
                        </a:spcBef>
                        <a:spcAft>
                          <a:spcPts val="0"/>
                        </a:spcAft>
                        <a:buNone/>
                      </a:pPr>
                      <a:r>
                        <a:rPr lang="en-IN" sz="1800" dirty="0"/>
                        <a:t>Restrict access to your DNS server from public network or reconfigure</a:t>
                      </a:r>
                    </a:p>
                    <a:p>
                      <a:pPr marL="0" marR="0" lvl="0" indent="0" algn="l" rtl="0">
                        <a:spcBef>
                          <a:spcPts val="0"/>
                        </a:spcBef>
                        <a:spcAft>
                          <a:spcPts val="0"/>
                        </a:spcAft>
                        <a:buNone/>
                      </a:pPr>
                      <a:r>
                        <a:rPr lang="en-IN" sz="1800" dirty="0"/>
                        <a:t>it to reject such queries.</a:t>
                      </a:r>
                      <a:endParaRPr sz="1800" dirty="0"/>
                    </a:p>
                  </a:txBody>
                  <a:tcPr marL="91450" marR="91450" marT="45725" marB="45725"/>
                </a:tc>
                <a:extLst>
                  <a:ext uri="{0D108BD9-81ED-4DB2-BD59-A6C34878D82A}">
                    <a16:rowId xmlns:a16="http://schemas.microsoft.com/office/drawing/2014/main" val="10001"/>
                  </a:ext>
                </a:extLst>
              </a:tr>
              <a:tr h="320306">
                <a:tc>
                  <a:txBody>
                    <a:bodyPr/>
                    <a:lstStyle/>
                    <a:p>
                      <a:pPr marL="0" marR="0" lvl="0" indent="0" algn="l" rtl="0">
                        <a:spcBef>
                          <a:spcPts val="0"/>
                        </a:spcBef>
                        <a:spcAft>
                          <a:spcPts val="0"/>
                        </a:spcAft>
                        <a:buNone/>
                      </a:pPr>
                      <a:endParaRPr lang="en-US"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r h="320306">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7" name="Google Shape;167;p5"/>
          <p:cNvSpPr txBox="1"/>
          <p:nvPr/>
        </p:nvSpPr>
        <p:spPr>
          <a:xfrm>
            <a:off x="4596387" y="3261401"/>
            <a:ext cx="6664447" cy="457200"/>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30 days </a:t>
            </a:r>
            <a:endParaRPr dirty="0"/>
          </a:p>
        </p:txBody>
      </p:sp>
      <p:graphicFrame>
        <p:nvGraphicFramePr>
          <p:cNvPr id="168" name="Google Shape;168;p5"/>
          <p:cNvGraphicFramePr/>
          <p:nvPr>
            <p:extLst>
              <p:ext uri="{D42A27DB-BD31-4B8C-83A1-F6EECF244321}">
                <p14:modId xmlns:p14="http://schemas.microsoft.com/office/powerpoint/2010/main" val="1098005115"/>
              </p:ext>
            </p:extLst>
          </p:nvPr>
        </p:nvGraphicFramePr>
        <p:xfrm>
          <a:off x="446533" y="3715044"/>
          <a:ext cx="11573013" cy="3423315"/>
        </p:xfrm>
        <a:graphic>
          <a:graphicData uri="http://schemas.openxmlformats.org/drawingml/2006/table">
            <a:tbl>
              <a:tblPr firstRow="1" bandRow="1">
                <a:noFill/>
                <a:tableStyleId>{A3C0395A-9842-42C8-B4D9-9EC4036B6AB2}</a:tableStyleId>
              </a:tblPr>
              <a:tblGrid>
                <a:gridCol w="3857671">
                  <a:extLst>
                    <a:ext uri="{9D8B030D-6E8A-4147-A177-3AD203B41FA5}">
                      <a16:colId xmlns:a16="http://schemas.microsoft.com/office/drawing/2014/main" val="20000"/>
                    </a:ext>
                  </a:extLst>
                </a:gridCol>
                <a:gridCol w="3857671">
                  <a:extLst>
                    <a:ext uri="{9D8B030D-6E8A-4147-A177-3AD203B41FA5}">
                      <a16:colId xmlns:a16="http://schemas.microsoft.com/office/drawing/2014/main" val="20001"/>
                    </a:ext>
                  </a:extLst>
                </a:gridCol>
                <a:gridCol w="3857671">
                  <a:extLst>
                    <a:ext uri="{9D8B030D-6E8A-4147-A177-3AD203B41FA5}">
                      <a16:colId xmlns:a16="http://schemas.microsoft.com/office/drawing/2014/main" val="20002"/>
                    </a:ext>
                  </a:extLst>
                </a:gridCol>
              </a:tblGrid>
              <a:tr h="283084">
                <a:tc>
                  <a:txBody>
                    <a:bodyPr/>
                    <a:lstStyle/>
                    <a:p>
                      <a:pPr marL="0" marR="0" lvl="0" indent="0" algn="l" rtl="0">
                        <a:spcBef>
                          <a:spcPts val="0"/>
                        </a:spcBef>
                        <a:spcAft>
                          <a:spcPts val="0"/>
                        </a:spcAft>
                        <a:buNone/>
                      </a:pPr>
                      <a:r>
                        <a:rPr lang="en-US" sz="1600" dirty="0"/>
                        <a:t>Finding</a:t>
                      </a:r>
                      <a:endParaRPr dirty="0"/>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1989573">
                <a:tc>
                  <a:txBody>
                    <a:bodyPr/>
                    <a:lstStyle/>
                    <a:p>
                      <a:pPr algn="l" fontAlgn="b"/>
                      <a:r>
                        <a:rPr lang="en-IN" sz="1800" b="0" i="0" u="none" strike="noStrike" cap="none" dirty="0">
                          <a:solidFill>
                            <a:schemeClr val="dk1"/>
                          </a:solidFill>
                          <a:latin typeface="Gill Sans MT"/>
                          <a:sym typeface="Arial"/>
                        </a:rPr>
                        <a:t>DNS Server Recursive Query Cache Poisoning Weakness</a:t>
                      </a:r>
                    </a:p>
                  </a:txBody>
                  <a:tcPr marL="9525" marR="9525" marT="9525" marB="0" anchor="b"/>
                </a:tc>
                <a:tc>
                  <a:txBody>
                    <a:bodyPr/>
                    <a:lstStyle/>
                    <a:p>
                      <a:pPr marL="0" marR="0" lvl="0" indent="0" algn="l" rtl="0">
                        <a:spcBef>
                          <a:spcPts val="0"/>
                        </a:spcBef>
                        <a:spcAft>
                          <a:spcPts val="0"/>
                        </a:spcAft>
                        <a:buNone/>
                      </a:pPr>
                      <a:r>
                        <a:rPr lang="en-US" sz="1800" dirty="0"/>
                        <a:t>CVSS Rating: 5 (Medium)</a:t>
                      </a:r>
                      <a:endParaRPr sz="1800" dirty="0"/>
                    </a:p>
                  </a:txBody>
                  <a:tcPr marL="91450" marR="91450" marT="45725" marB="45725"/>
                </a:tc>
                <a:tc>
                  <a:txBody>
                    <a:bodyPr/>
                    <a:lstStyle/>
                    <a:p>
                      <a:pPr algn="l" fontAlgn="b"/>
                      <a:r>
                        <a:rPr lang="en-IN" sz="1100" b="0" i="0" u="none" strike="noStrike" dirty="0">
                          <a:solidFill>
                            <a:srgbClr val="000000"/>
                          </a:solidFill>
                          <a:effectLst/>
                          <a:latin typeface="Calibri" panose="020F0502020204030204" pitchFamily="34" charset="0"/>
                        </a:rPr>
                        <a:t>Restrict recursive queries to the hosts that should</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use this nameserver (such as those of the LAN connected to it).</a:t>
                      </a:r>
                      <a:br>
                        <a:rPr lang="en-IN" sz="1100" b="0" i="0" u="none" strike="noStrike" dirty="0">
                          <a:solidFill>
                            <a:srgbClr val="000000"/>
                          </a:solidFill>
                          <a:effectLst/>
                          <a:latin typeface="Calibri" panose="020F0502020204030204" pitchFamily="34" charset="0"/>
                        </a:rPr>
                      </a:b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If you are using bind 8, you can do this by using the instruction</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'allow-recursion' in the 'options' section of your </a:t>
                      </a:r>
                      <a:r>
                        <a:rPr lang="en-IN" sz="1100" b="0" i="0" u="none" strike="noStrike" dirty="0" err="1">
                          <a:solidFill>
                            <a:srgbClr val="000000"/>
                          </a:solidFill>
                          <a:effectLst/>
                          <a:latin typeface="Calibri" panose="020F0502020204030204" pitchFamily="34" charset="0"/>
                        </a:rPr>
                        <a:t>named.conf</a:t>
                      </a:r>
                      <a:r>
                        <a:rPr lang="en-IN" sz="1100" b="0" i="0" u="none" strike="noStrike" dirty="0">
                          <a:solidFill>
                            <a:srgbClr val="000000"/>
                          </a:solidFill>
                          <a:effectLst/>
                          <a:latin typeface="Calibri" panose="020F0502020204030204" pitchFamily="34" charset="0"/>
                        </a:rPr>
                        <a:t>.</a:t>
                      </a:r>
                      <a:br>
                        <a:rPr lang="en-IN" sz="1100" b="0" i="0" u="none" strike="noStrike" dirty="0">
                          <a:solidFill>
                            <a:srgbClr val="000000"/>
                          </a:solidFill>
                          <a:effectLst/>
                          <a:latin typeface="Calibri" panose="020F0502020204030204" pitchFamily="34" charset="0"/>
                        </a:rPr>
                      </a:b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If you are using bind 9, you can define a grouping of internal addresses</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using the '</a:t>
                      </a:r>
                      <a:r>
                        <a:rPr lang="en-IN" sz="1100" b="0" i="0" u="none" strike="noStrike" dirty="0" err="1">
                          <a:solidFill>
                            <a:srgbClr val="000000"/>
                          </a:solidFill>
                          <a:effectLst/>
                          <a:latin typeface="Calibri" panose="020F0502020204030204" pitchFamily="34" charset="0"/>
                        </a:rPr>
                        <a:t>acl</a:t>
                      </a:r>
                      <a:r>
                        <a:rPr lang="en-IN" sz="1100" b="0" i="0" u="none" strike="noStrike" dirty="0">
                          <a:solidFill>
                            <a:srgbClr val="000000"/>
                          </a:solidFill>
                          <a:effectLst/>
                          <a:latin typeface="Calibri" panose="020F0502020204030204" pitchFamily="34" charset="0"/>
                        </a:rPr>
                        <a:t>' command.</a:t>
                      </a:r>
                      <a:br>
                        <a:rPr lang="en-IN" sz="1100" b="0" i="0" u="none" strike="noStrike" dirty="0">
                          <a:solidFill>
                            <a:srgbClr val="000000"/>
                          </a:solidFill>
                          <a:effectLst/>
                          <a:latin typeface="Calibri" panose="020F0502020204030204" pitchFamily="34" charset="0"/>
                        </a:rPr>
                      </a:b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Then, within the options block, you can explicitly state:</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'allow-recursion { </a:t>
                      </a:r>
                      <a:r>
                        <a:rPr lang="en-IN" sz="1100" b="0" i="0" u="none" strike="noStrike" dirty="0" err="1">
                          <a:solidFill>
                            <a:srgbClr val="000000"/>
                          </a:solidFill>
                          <a:effectLst/>
                          <a:latin typeface="Calibri" panose="020F0502020204030204" pitchFamily="34" charset="0"/>
                        </a:rPr>
                        <a:t>hosts_defined_in_acl</a:t>
                      </a:r>
                      <a:r>
                        <a:rPr lang="en-IN" sz="1100" b="0" i="0" u="none" strike="noStrike" dirty="0">
                          <a:solidFill>
                            <a:srgbClr val="000000"/>
                          </a:solidFill>
                          <a:effectLst/>
                          <a:latin typeface="Calibri" panose="020F0502020204030204" pitchFamily="34" charset="0"/>
                        </a:rPr>
                        <a:t> }'</a:t>
                      </a:r>
                      <a:br>
                        <a:rPr lang="en-IN" sz="1100" b="0" i="0" u="none" strike="noStrike" dirty="0">
                          <a:solidFill>
                            <a:srgbClr val="000000"/>
                          </a:solidFill>
                          <a:effectLst/>
                          <a:latin typeface="Calibri" panose="020F0502020204030204" pitchFamily="34" charset="0"/>
                        </a:rPr>
                      </a:b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If you are using another name server, consult its documentation.</a:t>
                      </a:r>
                    </a:p>
                  </a:txBody>
                  <a:tcPr marL="9525" marR="9525" marT="9525" marB="0" anchor="b"/>
                </a:tc>
                <a:extLst>
                  <a:ext uri="{0D108BD9-81ED-4DB2-BD59-A6C34878D82A}">
                    <a16:rowId xmlns:a16="http://schemas.microsoft.com/office/drawing/2014/main" val="10001"/>
                  </a:ext>
                </a:extLst>
              </a:tr>
              <a:tr h="308818">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r h="308818">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2078</TotalTime>
  <Words>1304</Words>
  <Application>Microsoft Office PowerPoint</Application>
  <PresentationFormat>Widescreen</PresentationFormat>
  <Paragraphs>138</Paragraphs>
  <Slides>15</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Calibri</vt:lpstr>
      <vt:lpstr>Gill Sans</vt:lpstr>
      <vt:lpstr>Open Sans</vt:lpstr>
      <vt:lpstr>Gill Sans MT</vt:lpstr>
      <vt:lpstr>Noto Sans Symbols</vt:lpstr>
      <vt:lpstr>Arial</vt:lpstr>
      <vt:lpstr>DividendVTI</vt:lpstr>
      <vt:lpstr>DividendVTI</vt:lpstr>
      <vt:lpstr>FINAL PROJECT TEMPLATE</vt:lpstr>
      <vt:lpstr>THREAT SUMMARY</vt:lpstr>
      <vt:lpstr>VULNERABILITY SCANNING TARGETS</vt:lpstr>
      <vt:lpstr>PowerPoint Presentation</vt:lpstr>
      <vt:lpstr>PowerPoint Presentation</vt:lpstr>
      <vt:lpstr>VULNERABILITY SCAN RESULTS</vt:lpstr>
      <vt:lpstr>PowerPoint Presentation</vt:lpstr>
      <vt:lpstr>PowerPoint Presentation</vt:lpstr>
      <vt:lpstr>REMEDIATION RECOMMENDATION</vt:lpstr>
      <vt:lpstr>REMEDIATION RECOMMENDATION</vt:lpstr>
      <vt:lpstr>PASSWORD PENETRATION TEST OUTCOME</vt:lpstr>
      <vt:lpstr>PowerPoint Presentation</vt:lpstr>
      <vt:lpstr>PowerPoint Presentation</vt:lpstr>
      <vt:lpstr>INCIDENT RESPONSE PRELIMINARY ASSESSMENT</vt:lpstr>
      <vt:lpstr>INCIDENT RESPONSE RECOMMENDED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TEMPLATE</dc:title>
  <dc:creator>Christine Izuakor</dc:creator>
  <cp:lastModifiedBy>deepak</cp:lastModifiedBy>
  <cp:revision>31</cp:revision>
  <dcterms:created xsi:type="dcterms:W3CDTF">2020-04-24T02:20:58Z</dcterms:created>
  <dcterms:modified xsi:type="dcterms:W3CDTF">2020-07-24T16:33:33Z</dcterms:modified>
</cp:coreProperties>
</file>