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61" r:id="rId4"/>
    <p:sldId id="260" r:id="rId5"/>
    <p:sldId id="259" r:id="rId6"/>
    <p:sldId id="262" r:id="rId7"/>
    <p:sldId id="263" r:id="rId8"/>
    <p:sldId id="264" r:id="rId9"/>
    <p:sldId id="265" r:id="rId10"/>
    <p:sldId id="266" r:id="rId11"/>
    <p:sldId id="267" r:id="rId12"/>
    <p:sldId id="268" r:id="rId13"/>
    <p:sldId id="269" r:id="rId14"/>
    <p:sldId id="271" r:id="rId15"/>
    <p:sldId id="270" r:id="rId16"/>
    <p:sldId id="296" r:id="rId17"/>
    <p:sldId id="295" r:id="rId18"/>
    <p:sldId id="297"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C8744-4874-41FB-9B86-ECB403D0AD08}" type="datetimeFigureOut">
              <a:rPr lang="en-IN" smtClean="0"/>
              <a:t>28-07-2022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B51D2-03D7-417D-A8E7-FD230ED678A8}" type="slidenum">
              <a:rPr lang="en-IN" smtClean="0"/>
              <a:t>‹#›</a:t>
            </a:fld>
            <a:endParaRPr lang="en-IN"/>
          </a:p>
        </p:txBody>
      </p:sp>
    </p:spTree>
    <p:extLst>
      <p:ext uri="{BB962C8B-B14F-4D97-AF65-F5344CB8AC3E}">
        <p14:creationId xmlns:p14="http://schemas.microsoft.com/office/powerpoint/2010/main" val="313613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449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389951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417344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704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1723509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3522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4110269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2633822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358070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267286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B0D52-D296-4BAA-AC50-B71AF8830559}"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426132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8B0D52-D296-4BAA-AC50-B71AF88305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187280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8B0D52-D296-4BAA-AC50-B71AF8830559}" type="datetimeFigureOut">
              <a:rPr lang="en-IN" smtClean="0"/>
              <a:t>28-07-2022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368460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8B0D52-D296-4BAA-AC50-B71AF8830559}"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114092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B0D52-D296-4BAA-AC50-B71AF8830559}" type="datetimeFigureOut">
              <a:rPr lang="en-IN" smtClean="0"/>
              <a:t>28-07-2022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14997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8B0D52-D296-4BAA-AC50-B71AF88305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255282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B0D52-D296-4BAA-AC50-B71AF8830559}"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3AA29-D34C-4E6A-83DA-66F61F59BA36}" type="slidenum">
              <a:rPr lang="en-IN" smtClean="0"/>
              <a:t>‹#›</a:t>
            </a:fld>
            <a:endParaRPr lang="en-IN"/>
          </a:p>
        </p:txBody>
      </p:sp>
    </p:spTree>
    <p:extLst>
      <p:ext uri="{BB962C8B-B14F-4D97-AF65-F5344CB8AC3E}">
        <p14:creationId xmlns:p14="http://schemas.microsoft.com/office/powerpoint/2010/main" val="385029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8B0D52-D296-4BAA-AC50-B71AF8830559}" type="datetimeFigureOut">
              <a:rPr lang="en-IN" smtClean="0"/>
              <a:t>28-07-2022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E3AA29-D34C-4E6A-83DA-66F61F59BA36}" type="slidenum">
              <a:rPr lang="en-IN" smtClean="0"/>
              <a:t>‹#›</a:t>
            </a:fld>
            <a:endParaRPr lang="en-IN"/>
          </a:p>
        </p:txBody>
      </p:sp>
    </p:spTree>
    <p:extLst>
      <p:ext uri="{BB962C8B-B14F-4D97-AF65-F5344CB8AC3E}">
        <p14:creationId xmlns:p14="http://schemas.microsoft.com/office/powerpoint/2010/main" val="31290833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CCB4-B247-57C3-5DD5-1765B82F3901}"/>
              </a:ext>
            </a:extLst>
          </p:cNvPr>
          <p:cNvSpPr>
            <a:spLocks noGrp="1"/>
          </p:cNvSpPr>
          <p:nvPr>
            <p:ph type="ctrTitle"/>
          </p:nvPr>
        </p:nvSpPr>
        <p:spPr>
          <a:xfrm>
            <a:off x="1436914" y="886408"/>
            <a:ext cx="7837089" cy="3164428"/>
          </a:xfrm>
        </p:spPr>
        <p:txBody>
          <a:bodyPr/>
          <a:lstStyle/>
          <a:p>
            <a:pPr algn="ctr"/>
            <a:r>
              <a:rPr lang="en-US" dirty="0"/>
              <a:t>FRAUDELENT TRANSACTION PREDICTION</a:t>
            </a:r>
            <a:endParaRPr lang="en-IN" dirty="0"/>
          </a:p>
        </p:txBody>
      </p:sp>
      <p:sp>
        <p:nvSpPr>
          <p:cNvPr id="6" name="Rectangle 5">
            <a:extLst>
              <a:ext uri="{FF2B5EF4-FFF2-40B4-BE49-F238E27FC236}">
                <a16:creationId xmlns:a16="http://schemas.microsoft.com/office/drawing/2014/main" id="{709832A1-30C2-F00E-AEA6-A9AC4726C1F3}"/>
              </a:ext>
            </a:extLst>
          </p:cNvPr>
          <p:cNvSpPr/>
          <p:nvPr/>
        </p:nvSpPr>
        <p:spPr>
          <a:xfrm>
            <a:off x="206137" y="4646844"/>
            <a:ext cx="3768704" cy="1077218"/>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Mentor:</a:t>
            </a:r>
          </a:p>
          <a:p>
            <a:pPr algn="ctr"/>
            <a:r>
              <a:rPr lang="en-US" sz="3200" b="0" cap="none" spc="0" dirty="0" err="1">
                <a:ln w="0"/>
                <a:solidFill>
                  <a:schemeClr val="tx1"/>
                </a:solidFill>
                <a:effectLst>
                  <a:outerShdw blurRad="38100" dist="19050" dir="2700000" algn="tl" rotWithShape="0">
                    <a:schemeClr val="dk1">
                      <a:alpha val="40000"/>
                    </a:schemeClr>
                  </a:outerShdw>
                </a:effectLst>
              </a:rPr>
              <a:t>Ritesh</a:t>
            </a:r>
            <a:r>
              <a:rPr lang="en-US" sz="3200" b="0" cap="none" spc="0" dirty="0">
                <a:ln w="0"/>
                <a:solidFill>
                  <a:schemeClr val="tx1"/>
                </a:solidFill>
                <a:effectLst>
                  <a:outerShdw blurRad="38100" dist="19050" dir="2700000" algn="tl" rotWithShape="0">
                    <a:schemeClr val="dk1">
                      <a:alpha val="40000"/>
                    </a:schemeClr>
                  </a:outerShdw>
                </a:effectLst>
              </a:rPr>
              <a:t> </a:t>
            </a:r>
            <a:r>
              <a:rPr lang="en-US" sz="3200" dirty="0">
                <a:ln w="0"/>
                <a:effectLst>
                  <a:outerShdw blurRad="38100" dist="19050" dir="2700000" algn="tl" rotWithShape="0">
                    <a:schemeClr val="dk1">
                      <a:alpha val="40000"/>
                    </a:schemeClr>
                  </a:outerShdw>
                </a:effectLst>
              </a:rPr>
              <a:t>Maury</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FA3C08FA-785E-EBCB-BA6C-0859732D88B0}"/>
              </a:ext>
            </a:extLst>
          </p:cNvPr>
          <p:cNvSpPr/>
          <p:nvPr/>
        </p:nvSpPr>
        <p:spPr>
          <a:xfrm>
            <a:off x="805732" y="256775"/>
            <a:ext cx="2198725" cy="584775"/>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Group 2</a:t>
            </a:r>
          </a:p>
        </p:txBody>
      </p:sp>
      <p:sp>
        <p:nvSpPr>
          <p:cNvPr id="8" name="Rectangle 7">
            <a:extLst>
              <a:ext uri="{FF2B5EF4-FFF2-40B4-BE49-F238E27FC236}">
                <a16:creationId xmlns:a16="http://schemas.microsoft.com/office/drawing/2014/main" id="{2B995C4D-9C11-5DF8-BA03-203C4D97946D}"/>
              </a:ext>
            </a:extLst>
          </p:cNvPr>
          <p:cNvSpPr/>
          <p:nvPr/>
        </p:nvSpPr>
        <p:spPr>
          <a:xfrm>
            <a:off x="5933273" y="5123897"/>
            <a:ext cx="5625258" cy="1200329"/>
          </a:xfrm>
          <a:prstGeom prst="rect">
            <a:avLst/>
          </a:prstGeom>
          <a:noFill/>
        </p:spPr>
        <p:txBody>
          <a:bodyPr wrap="none" lIns="91440" tIns="45720" rIns="91440" bIns="45720">
            <a:spAutoFit/>
          </a:bodyPr>
          <a:lstStyle/>
          <a:p>
            <a:pPr algn="ctr"/>
            <a:r>
              <a:rPr lang="en-US" sz="2400" b="0" cap="none" spc="0" dirty="0">
                <a:ln w="0"/>
                <a:effectLst>
                  <a:outerShdw blurRad="38100" dist="19050" dir="2700000" algn="tl" rotWithShape="0">
                    <a:schemeClr val="dk1">
                      <a:alpha val="40000"/>
                    </a:schemeClr>
                  </a:outerShdw>
                </a:effectLst>
              </a:rPr>
              <a:t>Team Member:</a:t>
            </a:r>
          </a:p>
          <a:p>
            <a:pPr algn="ctr"/>
            <a:r>
              <a:rPr lang="en-US" sz="2400" dirty="0">
                <a:ln w="0"/>
                <a:effectLst>
                  <a:outerShdw blurRad="38100" dist="19050" dir="2700000" algn="tl" rotWithShape="0">
                    <a:schemeClr val="dk1">
                      <a:alpha val="40000"/>
                    </a:schemeClr>
                  </a:outerShdw>
                </a:effectLst>
              </a:rPr>
              <a:t>1}Deepak shimpi</a:t>
            </a:r>
          </a:p>
          <a:p>
            <a:pPr algn="ctr"/>
            <a:r>
              <a:rPr lang="en-US" sz="2400" b="0" cap="none" spc="0" dirty="0">
                <a:ln w="0"/>
                <a:effectLst>
                  <a:outerShdw blurRad="38100" dist="19050" dir="2700000" algn="tl" rotWithShape="0">
                    <a:schemeClr val="dk1">
                      <a:alpha val="40000"/>
                    </a:schemeClr>
                  </a:outerShdw>
                </a:effectLst>
              </a:rPr>
              <a:t>                 2</a:t>
            </a:r>
            <a:r>
              <a:rPr lang="en-US" sz="2400" dirty="0">
                <a:ln w="0"/>
                <a:effectLst>
                  <a:outerShdw blurRad="38100" dist="19050" dir="2700000" algn="tl" rotWithShape="0">
                    <a:schemeClr val="dk1">
                      <a:alpha val="40000"/>
                    </a:schemeClr>
                  </a:outerShdw>
                </a:effectLst>
              </a:rPr>
              <a:t>}Aishwarya </a:t>
            </a:r>
            <a:r>
              <a:rPr lang="en-US" sz="2400" dirty="0" err="1">
                <a:ln w="0"/>
                <a:effectLst>
                  <a:outerShdw blurRad="38100" dist="19050" dir="2700000" algn="tl" rotWithShape="0">
                    <a:schemeClr val="dk1">
                      <a:alpha val="40000"/>
                    </a:schemeClr>
                  </a:outerShdw>
                </a:effectLst>
              </a:rPr>
              <a:t>Dharmadhikari</a:t>
            </a:r>
            <a:endParaRPr lang="en-US" sz="2400" b="0" cap="none" spc="0" dirty="0">
              <a:ln w="0"/>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5D7D3EB-0C0D-C68D-AC41-CDD8537A6776}"/>
              </a:ext>
            </a:extLst>
          </p:cNvPr>
          <p:cNvSpPr/>
          <p:nvPr/>
        </p:nvSpPr>
        <p:spPr>
          <a:xfrm>
            <a:off x="1304829" y="774641"/>
            <a:ext cx="8324363" cy="584775"/>
          </a:xfrm>
          <a:prstGeom prst="rect">
            <a:avLst/>
          </a:prstGeom>
          <a:noFill/>
        </p:spPr>
        <p:txBody>
          <a:bodyPr wrap="square" lIns="91440" tIns="45720" rIns="91440" bIns="45720">
            <a:spAutoFit/>
          </a:bodyPr>
          <a:lstStyle/>
          <a:p>
            <a:pPr algn="ctr"/>
            <a:r>
              <a:rPr lang="en-US" sz="3200" dirty="0" err="1">
                <a:solidFill>
                  <a:schemeClr val="accent5">
                    <a:lumMod val="60000"/>
                    <a:lumOff val="40000"/>
                  </a:schemeClr>
                </a:solidFill>
                <a:latin typeface="+mj-lt"/>
                <a:ea typeface="+mj-ea"/>
                <a:cs typeface="+mj-cs"/>
              </a:rPr>
              <a:t>Domain:Banking</a:t>
            </a:r>
            <a:r>
              <a:rPr lang="en-US" sz="3200" dirty="0">
                <a:solidFill>
                  <a:schemeClr val="accent5">
                    <a:lumMod val="60000"/>
                    <a:lumOff val="40000"/>
                  </a:schemeClr>
                </a:solidFill>
                <a:latin typeface="+mj-lt"/>
                <a:ea typeface="+mj-ea"/>
                <a:cs typeface="+mj-cs"/>
              </a:rPr>
              <a:t> Domain</a:t>
            </a:r>
          </a:p>
        </p:txBody>
      </p:sp>
      <p:pic>
        <p:nvPicPr>
          <p:cNvPr id="11" name="Google Shape;146;p9">
            <a:extLst>
              <a:ext uri="{FF2B5EF4-FFF2-40B4-BE49-F238E27FC236}">
                <a16:creationId xmlns:a16="http://schemas.microsoft.com/office/drawing/2014/main" id="{EA6EC42A-FE91-F9BE-653A-5F26B685C451}"/>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Tree>
    <p:extLst>
      <p:ext uri="{BB962C8B-B14F-4D97-AF65-F5344CB8AC3E}">
        <p14:creationId xmlns:p14="http://schemas.microsoft.com/office/powerpoint/2010/main" val="1862188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pic>
        <p:nvPicPr>
          <p:cNvPr id="4" name="Picture 3">
            <a:extLst>
              <a:ext uri="{FF2B5EF4-FFF2-40B4-BE49-F238E27FC236}">
                <a16:creationId xmlns:a16="http://schemas.microsoft.com/office/drawing/2014/main" id="{142E2B82-78C3-040B-4111-3C3CCF4BD99E}"/>
              </a:ext>
            </a:extLst>
          </p:cNvPr>
          <p:cNvPicPr>
            <a:picLocks noChangeAspect="1"/>
          </p:cNvPicPr>
          <p:nvPr/>
        </p:nvPicPr>
        <p:blipFill>
          <a:blip r:embed="rId3"/>
          <a:stretch>
            <a:fillRect/>
          </a:stretch>
        </p:blipFill>
        <p:spPr>
          <a:xfrm>
            <a:off x="2337202" y="1973158"/>
            <a:ext cx="6049814" cy="2575783"/>
          </a:xfrm>
          <a:prstGeom prst="rect">
            <a:avLst/>
          </a:prstGeom>
        </p:spPr>
      </p:pic>
      <p:sp>
        <p:nvSpPr>
          <p:cNvPr id="5" name="Rectangle 4">
            <a:extLst>
              <a:ext uri="{FF2B5EF4-FFF2-40B4-BE49-F238E27FC236}">
                <a16:creationId xmlns:a16="http://schemas.microsoft.com/office/drawing/2014/main" id="{FB881F03-5411-C1D6-0752-87738170251B}"/>
              </a:ext>
            </a:extLst>
          </p:cNvPr>
          <p:cNvSpPr/>
          <p:nvPr/>
        </p:nvSpPr>
        <p:spPr>
          <a:xfrm>
            <a:off x="1470659" y="457401"/>
            <a:ext cx="77829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After Balancing the data</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729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pic>
        <p:nvPicPr>
          <p:cNvPr id="4" name="Picture 3">
            <a:extLst>
              <a:ext uri="{FF2B5EF4-FFF2-40B4-BE49-F238E27FC236}">
                <a16:creationId xmlns:a16="http://schemas.microsoft.com/office/drawing/2014/main" id="{8B0B1C4B-0411-C2E5-268E-44B57E6E60A5}"/>
              </a:ext>
            </a:extLst>
          </p:cNvPr>
          <p:cNvPicPr>
            <a:picLocks noChangeAspect="1"/>
          </p:cNvPicPr>
          <p:nvPr/>
        </p:nvPicPr>
        <p:blipFill>
          <a:blip r:embed="rId3"/>
          <a:stretch>
            <a:fillRect/>
          </a:stretch>
        </p:blipFill>
        <p:spPr>
          <a:xfrm>
            <a:off x="350209" y="1465868"/>
            <a:ext cx="9388654" cy="1417289"/>
          </a:xfrm>
          <a:prstGeom prst="rect">
            <a:avLst/>
          </a:prstGeom>
        </p:spPr>
      </p:pic>
      <p:sp>
        <p:nvSpPr>
          <p:cNvPr id="5" name="Rectangle 4">
            <a:extLst>
              <a:ext uri="{FF2B5EF4-FFF2-40B4-BE49-F238E27FC236}">
                <a16:creationId xmlns:a16="http://schemas.microsoft.com/office/drawing/2014/main" id="{637416E8-5AA4-5CD7-C5FD-6655054C6485}"/>
              </a:ext>
            </a:extLst>
          </p:cNvPr>
          <p:cNvSpPr/>
          <p:nvPr/>
        </p:nvSpPr>
        <p:spPr>
          <a:xfrm>
            <a:off x="1080690" y="354763"/>
            <a:ext cx="629531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Data preprocessing:</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5ABD2EFB-2EEF-8ACE-4C0B-5906D43B7C89}"/>
              </a:ext>
            </a:extLst>
          </p:cNvPr>
          <p:cNvPicPr>
            <a:picLocks noChangeAspect="1"/>
          </p:cNvPicPr>
          <p:nvPr/>
        </p:nvPicPr>
        <p:blipFill>
          <a:blip r:embed="rId4"/>
          <a:stretch>
            <a:fillRect/>
          </a:stretch>
        </p:blipFill>
        <p:spPr>
          <a:xfrm>
            <a:off x="587527" y="3260760"/>
            <a:ext cx="8547142" cy="2719122"/>
          </a:xfrm>
          <a:prstGeom prst="rect">
            <a:avLst/>
          </a:prstGeom>
        </p:spPr>
      </p:pic>
    </p:spTree>
    <p:extLst>
      <p:ext uri="{BB962C8B-B14F-4D97-AF65-F5344CB8AC3E}">
        <p14:creationId xmlns:p14="http://schemas.microsoft.com/office/powerpoint/2010/main" val="239425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
        <p:nvSpPr>
          <p:cNvPr id="3" name="Rectangle 2">
            <a:extLst>
              <a:ext uri="{FF2B5EF4-FFF2-40B4-BE49-F238E27FC236}">
                <a16:creationId xmlns:a16="http://schemas.microsoft.com/office/drawing/2014/main" id="{17B154D5-1DF1-78DC-B694-BF9968BD3CC1}"/>
              </a:ext>
            </a:extLst>
          </p:cNvPr>
          <p:cNvSpPr/>
          <p:nvPr/>
        </p:nvSpPr>
        <p:spPr>
          <a:xfrm>
            <a:off x="1137590" y="196143"/>
            <a:ext cx="495841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Model Building:</a:t>
            </a:r>
          </a:p>
        </p:txBody>
      </p:sp>
      <p:sp>
        <p:nvSpPr>
          <p:cNvPr id="4" name="Rectangle 3">
            <a:extLst>
              <a:ext uri="{FF2B5EF4-FFF2-40B4-BE49-F238E27FC236}">
                <a16:creationId xmlns:a16="http://schemas.microsoft.com/office/drawing/2014/main" id="{6B05F318-2FB9-24CE-EA48-8F065577A505}"/>
              </a:ext>
            </a:extLst>
          </p:cNvPr>
          <p:cNvSpPr/>
          <p:nvPr/>
        </p:nvSpPr>
        <p:spPr>
          <a:xfrm>
            <a:off x="1114353" y="1119473"/>
            <a:ext cx="3342582" cy="1384995"/>
          </a:xfrm>
          <a:prstGeom prst="rect">
            <a:avLst/>
          </a:prstGeom>
          <a:noFill/>
        </p:spPr>
        <p:txBody>
          <a:bodyPr wrap="none" lIns="91440" tIns="45720" rIns="91440" bIns="45720">
            <a:spAutoFit/>
          </a:bodyPr>
          <a:lstStyle/>
          <a:p>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1]Logistic Regression</a:t>
            </a:r>
          </a:p>
          <a:p>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28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Xg</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-Boost</a:t>
            </a:r>
          </a:p>
          <a:p>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Light-GBM</a:t>
            </a:r>
          </a:p>
        </p:txBody>
      </p:sp>
      <p:pic>
        <p:nvPicPr>
          <p:cNvPr id="8" name="Picture 7">
            <a:extLst>
              <a:ext uri="{FF2B5EF4-FFF2-40B4-BE49-F238E27FC236}">
                <a16:creationId xmlns:a16="http://schemas.microsoft.com/office/drawing/2014/main" id="{5F63C17C-D744-D415-CA3A-AFE851EBD413}"/>
              </a:ext>
            </a:extLst>
          </p:cNvPr>
          <p:cNvPicPr>
            <a:picLocks noChangeAspect="1"/>
          </p:cNvPicPr>
          <p:nvPr/>
        </p:nvPicPr>
        <p:blipFill>
          <a:blip r:embed="rId3"/>
          <a:stretch>
            <a:fillRect/>
          </a:stretch>
        </p:blipFill>
        <p:spPr>
          <a:xfrm>
            <a:off x="1380930" y="3059397"/>
            <a:ext cx="6904653" cy="2259051"/>
          </a:xfrm>
          <a:prstGeom prst="rect">
            <a:avLst/>
          </a:prstGeom>
        </p:spPr>
      </p:pic>
    </p:spTree>
    <p:extLst>
      <p:ext uri="{BB962C8B-B14F-4D97-AF65-F5344CB8AC3E}">
        <p14:creationId xmlns:p14="http://schemas.microsoft.com/office/powerpoint/2010/main" val="2763159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
        <p:nvSpPr>
          <p:cNvPr id="3" name="Rectangle 2">
            <a:extLst>
              <a:ext uri="{FF2B5EF4-FFF2-40B4-BE49-F238E27FC236}">
                <a16:creationId xmlns:a16="http://schemas.microsoft.com/office/drawing/2014/main" id="{5B130CCA-3D20-F50B-E017-BD7F52C8FBC0}"/>
              </a:ext>
            </a:extLst>
          </p:cNvPr>
          <p:cNvSpPr/>
          <p:nvPr/>
        </p:nvSpPr>
        <p:spPr>
          <a:xfrm>
            <a:off x="345330" y="289450"/>
            <a:ext cx="9650335"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Select model and hyperpar</a:t>
            </a:r>
            <a:r>
              <a:rPr lang="en-U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ameter-tunning</a:t>
            </a:r>
            <a:endPar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D9509EB-E82D-B8E4-4DBB-8C00A0A44E57}"/>
              </a:ext>
            </a:extLst>
          </p:cNvPr>
          <p:cNvSpPr/>
          <p:nvPr/>
        </p:nvSpPr>
        <p:spPr>
          <a:xfrm>
            <a:off x="1365468" y="1231842"/>
            <a:ext cx="7265347" cy="707886"/>
          </a:xfrm>
          <a:prstGeom prst="rect">
            <a:avLst/>
          </a:prstGeom>
          <a:noFill/>
        </p:spPr>
        <p:txBody>
          <a:bodyPr wrap="square" lIns="91440" tIns="45720" rIns="91440" bIns="45720">
            <a:spAutoFit/>
          </a:bodyPr>
          <a:lstStyle/>
          <a:p>
            <a:pPr algn="ctr"/>
            <a:r>
              <a:rPr lang="en-US" sz="2000" dirty="0" err="1">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Xg</a:t>
            </a:r>
            <a:r>
              <a:rPr lang="en-US" sz="2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-Boost is giving the best accuracy and tune the</a:t>
            </a:r>
          </a:p>
          <a:p>
            <a:pPr algn="ctr"/>
            <a:r>
              <a:rPr lang="en-US" sz="2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Hyperparameter it’s accuracy increase </a:t>
            </a:r>
            <a:r>
              <a:rPr lang="en-US" sz="2000" dirty="0" err="1">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upto</a:t>
            </a:r>
            <a:r>
              <a:rPr lang="en-US" sz="2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90% </a:t>
            </a:r>
          </a:p>
        </p:txBody>
      </p:sp>
      <p:pic>
        <p:nvPicPr>
          <p:cNvPr id="6" name="Picture 5">
            <a:extLst>
              <a:ext uri="{FF2B5EF4-FFF2-40B4-BE49-F238E27FC236}">
                <a16:creationId xmlns:a16="http://schemas.microsoft.com/office/drawing/2014/main" id="{65522D4C-94F8-3422-B5D5-E20A7D371898}"/>
              </a:ext>
            </a:extLst>
          </p:cNvPr>
          <p:cNvPicPr>
            <a:picLocks noChangeAspect="1"/>
          </p:cNvPicPr>
          <p:nvPr/>
        </p:nvPicPr>
        <p:blipFill>
          <a:blip r:embed="rId3"/>
          <a:stretch>
            <a:fillRect/>
          </a:stretch>
        </p:blipFill>
        <p:spPr>
          <a:xfrm>
            <a:off x="728697" y="2017576"/>
            <a:ext cx="9502964" cy="3886537"/>
          </a:xfrm>
          <a:prstGeom prst="rect">
            <a:avLst/>
          </a:prstGeom>
        </p:spPr>
      </p:pic>
    </p:spTree>
    <p:extLst>
      <p:ext uri="{BB962C8B-B14F-4D97-AF65-F5344CB8AC3E}">
        <p14:creationId xmlns:p14="http://schemas.microsoft.com/office/powerpoint/2010/main" val="179337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
        <p:nvSpPr>
          <p:cNvPr id="3" name="Rectangle 2">
            <a:extLst>
              <a:ext uri="{FF2B5EF4-FFF2-40B4-BE49-F238E27FC236}">
                <a16:creationId xmlns:a16="http://schemas.microsoft.com/office/drawing/2014/main" id="{34866F30-E4A7-0FA3-1A12-DE8502698ADB}"/>
              </a:ext>
            </a:extLst>
          </p:cNvPr>
          <p:cNvSpPr/>
          <p:nvPr/>
        </p:nvSpPr>
        <p:spPr>
          <a:xfrm>
            <a:off x="1245247" y="239832"/>
            <a:ext cx="641714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Model code pipeline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D93F7F18-8A6A-6700-F2D4-F7670EF15203}"/>
              </a:ext>
            </a:extLst>
          </p:cNvPr>
          <p:cNvPicPr>
            <a:picLocks noChangeAspect="1"/>
          </p:cNvPicPr>
          <p:nvPr/>
        </p:nvPicPr>
        <p:blipFill>
          <a:blip r:embed="rId3"/>
          <a:stretch>
            <a:fillRect/>
          </a:stretch>
        </p:blipFill>
        <p:spPr>
          <a:xfrm>
            <a:off x="1080690" y="1163162"/>
            <a:ext cx="7880092" cy="5194323"/>
          </a:xfrm>
          <a:prstGeom prst="rect">
            <a:avLst/>
          </a:prstGeom>
        </p:spPr>
      </p:pic>
    </p:spTree>
    <p:extLst>
      <p:ext uri="{BB962C8B-B14F-4D97-AF65-F5344CB8AC3E}">
        <p14:creationId xmlns:p14="http://schemas.microsoft.com/office/powerpoint/2010/main" val="3422309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
        <p:nvSpPr>
          <p:cNvPr id="4" name="TextBox 3">
            <a:extLst>
              <a:ext uri="{FF2B5EF4-FFF2-40B4-BE49-F238E27FC236}">
                <a16:creationId xmlns:a16="http://schemas.microsoft.com/office/drawing/2014/main" id="{BC25875D-22A8-2DE6-3067-B8F4B668BC34}"/>
              </a:ext>
            </a:extLst>
          </p:cNvPr>
          <p:cNvSpPr txBox="1"/>
          <p:nvPr/>
        </p:nvSpPr>
        <p:spPr>
          <a:xfrm>
            <a:off x="2062065" y="2054682"/>
            <a:ext cx="6102220" cy="1754326"/>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5400"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Model Deployment using </a:t>
            </a:r>
            <a:r>
              <a:rPr lang="en-US" sz="5400" b="1" i="0" u="none" strike="noStrike" cap="none" dirty="0" err="1">
                <a:solidFill>
                  <a:srgbClr val="002776"/>
                </a:solidFill>
                <a:latin typeface="Times New Roman" panose="02020603050405020304" pitchFamily="18" charset="0"/>
                <a:ea typeface="Arial"/>
                <a:cs typeface="Times New Roman" panose="02020603050405020304" pitchFamily="18" charset="0"/>
                <a:sym typeface="Arial"/>
              </a:rPr>
              <a:t>Streamlit</a:t>
            </a:r>
            <a:endParaRPr lang="en-US" sz="3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73163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pic>
        <p:nvPicPr>
          <p:cNvPr id="5" name="Picture 4">
            <a:extLst>
              <a:ext uri="{FF2B5EF4-FFF2-40B4-BE49-F238E27FC236}">
                <a16:creationId xmlns:a16="http://schemas.microsoft.com/office/drawing/2014/main" id="{6B465DE8-9738-6518-97E5-0E03190B4427}"/>
              </a:ext>
            </a:extLst>
          </p:cNvPr>
          <p:cNvPicPr>
            <a:picLocks noChangeAspect="1"/>
          </p:cNvPicPr>
          <p:nvPr/>
        </p:nvPicPr>
        <p:blipFill>
          <a:blip r:embed="rId3"/>
          <a:stretch>
            <a:fillRect/>
          </a:stretch>
        </p:blipFill>
        <p:spPr>
          <a:xfrm>
            <a:off x="1674216" y="540769"/>
            <a:ext cx="7056732" cy="5776461"/>
          </a:xfrm>
          <a:prstGeom prst="rect">
            <a:avLst/>
          </a:prstGeom>
        </p:spPr>
      </p:pic>
    </p:spTree>
    <p:extLst>
      <p:ext uri="{BB962C8B-B14F-4D97-AF65-F5344CB8AC3E}">
        <p14:creationId xmlns:p14="http://schemas.microsoft.com/office/powerpoint/2010/main" val="303778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0"/>
          <p:cNvSpPr txBox="1"/>
          <p:nvPr/>
        </p:nvSpPr>
        <p:spPr>
          <a:xfrm>
            <a:off x="1010823" y="958507"/>
            <a:ext cx="3462600" cy="523200"/>
          </a:xfrm>
          <a:prstGeom prst="rect">
            <a:avLst/>
          </a:prstGeom>
          <a:noFill/>
          <a:ln>
            <a:noFill/>
          </a:ln>
        </p:spPr>
        <p:txBody>
          <a:bodyPr spcFirstLastPara="1" wrap="square" lIns="91425" tIns="45700" rIns="91425" bIns="45700" anchor="t" anchorCtr="0">
            <a:spAutoFit/>
          </a:bodyPr>
          <a:lstStyle/>
          <a:p>
            <a:pPr>
              <a:buClr>
                <a:srgbClr val="000000"/>
              </a:buClr>
              <a:buSzPts val="2800"/>
            </a:pPr>
            <a:r>
              <a:rPr lang="en-US" sz="2800" b="1" dirty="0">
                <a:solidFill>
                  <a:srgbClr val="002776"/>
                </a:solidFill>
                <a:latin typeface="Arial"/>
                <a:ea typeface="Arial"/>
                <a:cs typeface="Arial"/>
                <a:sym typeface="Arial"/>
              </a:rPr>
              <a:t>Challenges faced?</a:t>
            </a:r>
            <a:endParaRPr sz="1400" dirty="0">
              <a:solidFill>
                <a:srgbClr val="000000"/>
              </a:solidFill>
              <a:latin typeface="Arial"/>
              <a:ea typeface="Arial"/>
              <a:cs typeface="Arial"/>
              <a:sym typeface="Arial"/>
            </a:endParaRPr>
          </a:p>
        </p:txBody>
      </p:sp>
      <p:pic>
        <p:nvPicPr>
          <p:cNvPr id="350" name="Google Shape;350;p40"/>
          <p:cNvPicPr preferRelativeResize="0"/>
          <p:nvPr/>
        </p:nvPicPr>
        <p:blipFill rotWithShape="1">
          <a:blip r:embed="rId3">
            <a:alphaModFix/>
          </a:blip>
          <a:srcRect/>
          <a:stretch/>
        </p:blipFill>
        <p:spPr>
          <a:xfrm>
            <a:off x="9295755" y="100246"/>
            <a:ext cx="1187051" cy="411359"/>
          </a:xfrm>
          <a:prstGeom prst="rect">
            <a:avLst/>
          </a:prstGeom>
          <a:noFill/>
          <a:ln>
            <a:noFill/>
          </a:ln>
        </p:spPr>
      </p:pic>
      <p:sp>
        <p:nvSpPr>
          <p:cNvPr id="352" name="Google Shape;352;p40"/>
          <p:cNvSpPr txBox="1"/>
          <p:nvPr/>
        </p:nvSpPr>
        <p:spPr>
          <a:xfrm>
            <a:off x="1010823" y="1928609"/>
            <a:ext cx="8525400" cy="3000781"/>
          </a:xfrm>
          <a:prstGeom prst="rect">
            <a:avLst/>
          </a:prstGeom>
          <a:noFill/>
          <a:ln>
            <a:noFill/>
          </a:ln>
        </p:spPr>
        <p:txBody>
          <a:bodyPr spcFirstLastPara="1" wrap="square" lIns="91425" tIns="45700" rIns="91425" bIns="45700" anchor="t" anchorCtr="0">
            <a:spAutoFit/>
          </a:bodyPr>
          <a:lstStyle/>
          <a:p>
            <a:pPr marL="285750" indent="-285750">
              <a:buClr>
                <a:srgbClr val="000000"/>
              </a:buClr>
              <a:buSzPts val="2800"/>
              <a:buFont typeface="Wingdings" panose="05000000000000000000" pitchFamily="2" charset="2"/>
              <a:buChar char="q"/>
            </a:pPr>
            <a:r>
              <a:rPr lang="en-US" dirty="0">
                <a:solidFill>
                  <a:schemeClr val="dk1"/>
                </a:solidFill>
                <a:latin typeface="Arial"/>
                <a:ea typeface="Arial"/>
                <a:cs typeface="Arial"/>
                <a:sym typeface="Arial"/>
              </a:rPr>
              <a:t>Data was completely imbalanced.</a:t>
            </a:r>
          </a:p>
          <a:p>
            <a:pPr>
              <a:buClr>
                <a:srgbClr val="000000"/>
              </a:buClr>
              <a:buSzPts val="2800"/>
            </a:pPr>
            <a:endParaRPr lang="en-US" dirty="0">
              <a:solidFill>
                <a:schemeClr val="dk1"/>
              </a:solidFill>
              <a:latin typeface="Arial"/>
              <a:ea typeface="Arial"/>
              <a:cs typeface="Arial"/>
              <a:sym typeface="Arial"/>
            </a:endParaRPr>
          </a:p>
          <a:p>
            <a:pPr marL="285750" indent="-285750">
              <a:buClr>
                <a:srgbClr val="000000"/>
              </a:buClr>
              <a:buSzPts val="2800"/>
              <a:buFont typeface="Wingdings" panose="05000000000000000000" pitchFamily="2" charset="2"/>
              <a:buChar char="q"/>
            </a:pPr>
            <a:r>
              <a:rPr lang="en-US" dirty="0">
                <a:solidFill>
                  <a:schemeClr val="dk1"/>
                </a:solidFill>
                <a:latin typeface="Arial"/>
                <a:ea typeface="Arial"/>
                <a:cs typeface="Arial"/>
                <a:sym typeface="Arial"/>
              </a:rPr>
              <a:t>Target column has to be made manual by putting some </a:t>
            </a:r>
            <a:r>
              <a:rPr lang="en-US" dirty="0" err="1">
                <a:solidFill>
                  <a:schemeClr val="dk1"/>
                </a:solidFill>
                <a:latin typeface="Arial"/>
                <a:ea typeface="Arial"/>
                <a:cs typeface="Arial"/>
                <a:sym typeface="Arial"/>
              </a:rPr>
              <a:t>codition</a:t>
            </a:r>
            <a:r>
              <a:rPr lang="en-US" dirty="0">
                <a:solidFill>
                  <a:schemeClr val="dk1"/>
                </a:solidFill>
                <a:latin typeface="Arial"/>
                <a:ea typeface="Arial"/>
                <a:cs typeface="Arial"/>
                <a:sym typeface="Arial"/>
              </a:rPr>
              <a:t>.</a:t>
            </a:r>
          </a:p>
          <a:p>
            <a:pPr>
              <a:buClr>
                <a:srgbClr val="000000"/>
              </a:buClr>
              <a:buSzPts val="2800"/>
            </a:pPr>
            <a:endParaRPr lang="en-US" dirty="0">
              <a:solidFill>
                <a:schemeClr val="dk1"/>
              </a:solidFill>
              <a:latin typeface="Arial"/>
              <a:ea typeface="Arial"/>
              <a:cs typeface="Arial"/>
              <a:sym typeface="Arial"/>
            </a:endParaRPr>
          </a:p>
          <a:p>
            <a:pPr marL="285750" indent="-285750">
              <a:buClr>
                <a:srgbClr val="000000"/>
              </a:buClr>
              <a:buSzPts val="2800"/>
              <a:buFont typeface="Wingdings" panose="05000000000000000000" pitchFamily="2" charset="2"/>
              <a:buChar char="q"/>
            </a:pPr>
            <a:r>
              <a:rPr lang="en-US" sz="1800" dirty="0">
                <a:solidFill>
                  <a:schemeClr val="dk1"/>
                </a:solidFill>
                <a:latin typeface="Arial"/>
                <a:ea typeface="Arial"/>
                <a:cs typeface="Arial"/>
                <a:sym typeface="Arial"/>
              </a:rPr>
              <a:t>Dataset was also consisting of outliers.</a:t>
            </a:r>
            <a:endParaRPr lang="en-US" dirty="0"/>
          </a:p>
          <a:p>
            <a:pPr marL="228600" indent="-50800">
              <a:buClr>
                <a:srgbClr val="000000"/>
              </a:buClr>
              <a:buSzPts val="2800"/>
            </a:pPr>
            <a:endParaRPr lang="en-US" sz="1800" dirty="0">
              <a:solidFill>
                <a:schemeClr val="dk1"/>
              </a:solidFill>
              <a:latin typeface="Arial"/>
              <a:ea typeface="Arial"/>
              <a:cs typeface="Arial"/>
              <a:sym typeface="Arial"/>
            </a:endParaRPr>
          </a:p>
          <a:p>
            <a:pPr marL="285750" indent="-285750">
              <a:buClr>
                <a:srgbClr val="000000"/>
              </a:buClr>
              <a:buSzPts val="2800"/>
              <a:buFont typeface="Wingdings" panose="05000000000000000000" pitchFamily="2" charset="2"/>
              <a:buChar char="q"/>
            </a:pPr>
            <a:r>
              <a:rPr lang="en-US" dirty="0"/>
              <a:t>Finding the Best Model</a:t>
            </a:r>
            <a:endParaRPr dirty="0"/>
          </a:p>
          <a:p>
            <a:pPr marL="457200" indent="-279400">
              <a:buClr>
                <a:srgbClr val="000000"/>
              </a:buClr>
              <a:buSzPts val="2800"/>
            </a:pPr>
            <a:endParaRPr sz="1500" dirty="0">
              <a:solidFill>
                <a:schemeClr val="dk1"/>
              </a:solidFill>
              <a:latin typeface="Arial"/>
              <a:ea typeface="Arial"/>
              <a:cs typeface="Arial"/>
              <a:sym typeface="Arial"/>
            </a:endParaRPr>
          </a:p>
          <a:p>
            <a:pPr>
              <a:buClr>
                <a:srgbClr val="000000"/>
              </a:buClr>
              <a:buSzPts val="2800"/>
            </a:pPr>
            <a:endParaRPr dirty="0"/>
          </a:p>
          <a:p>
            <a:pPr marL="228600" indent="-50800">
              <a:buClr>
                <a:srgbClr val="000000"/>
              </a:buClr>
              <a:buSzPts val="2800"/>
            </a:pPr>
            <a:endParaRPr sz="1500" dirty="0">
              <a:solidFill>
                <a:schemeClr val="dk1"/>
              </a:solidFill>
              <a:latin typeface="Arial"/>
              <a:ea typeface="Arial"/>
              <a:cs typeface="Arial"/>
              <a:sym typeface="Arial"/>
            </a:endParaRPr>
          </a:p>
          <a:p>
            <a:pPr marL="228600" indent="-50800">
              <a:buClr>
                <a:srgbClr val="000000"/>
              </a:buClr>
              <a:buSzPts val="2800"/>
            </a:pPr>
            <a:endParaRPr sz="1500" dirty="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50" name="Google Shape;350;p40"/>
          <p:cNvPicPr preferRelativeResize="0"/>
          <p:nvPr/>
        </p:nvPicPr>
        <p:blipFill rotWithShape="1">
          <a:blip r:embed="rId3">
            <a:alphaModFix/>
          </a:blip>
          <a:srcRect/>
          <a:stretch/>
        </p:blipFill>
        <p:spPr>
          <a:xfrm>
            <a:off x="247810" y="6272446"/>
            <a:ext cx="1187051" cy="411359"/>
          </a:xfrm>
          <a:prstGeom prst="rect">
            <a:avLst/>
          </a:prstGeom>
          <a:noFill/>
          <a:ln>
            <a:noFill/>
          </a:ln>
        </p:spPr>
      </p:pic>
      <p:sp>
        <p:nvSpPr>
          <p:cNvPr id="2" name="Rectangle 1">
            <a:extLst>
              <a:ext uri="{FF2B5EF4-FFF2-40B4-BE49-F238E27FC236}">
                <a16:creationId xmlns:a16="http://schemas.microsoft.com/office/drawing/2014/main" id="{95F47EFB-736F-8FBF-703F-94796714917D}"/>
              </a:ext>
            </a:extLst>
          </p:cNvPr>
          <p:cNvSpPr/>
          <p:nvPr/>
        </p:nvSpPr>
        <p:spPr>
          <a:xfrm>
            <a:off x="1971650" y="942592"/>
            <a:ext cx="3751348"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Github</a:t>
            </a:r>
            <a:r>
              <a:rPr lang="en-US" sz="5400" b="0" cap="none" spc="0" dirty="0">
                <a:ln w="0"/>
                <a:solidFill>
                  <a:schemeClr val="tx1"/>
                </a:solidFill>
                <a:effectLst>
                  <a:outerShdw blurRad="38100" dist="19050" dir="2700000" algn="tl" rotWithShape="0">
                    <a:schemeClr val="dk1">
                      <a:alpha val="40000"/>
                    </a:schemeClr>
                  </a:outerShdw>
                </a:effectLst>
              </a:rPr>
              <a:t> Link</a:t>
            </a:r>
          </a:p>
        </p:txBody>
      </p:sp>
      <p:sp>
        <p:nvSpPr>
          <p:cNvPr id="3" name="Rectangle 2">
            <a:extLst>
              <a:ext uri="{FF2B5EF4-FFF2-40B4-BE49-F238E27FC236}">
                <a16:creationId xmlns:a16="http://schemas.microsoft.com/office/drawing/2014/main" id="{386D92DA-E58B-963D-9293-276BBAAC602D}"/>
              </a:ext>
            </a:extLst>
          </p:cNvPr>
          <p:cNvSpPr/>
          <p:nvPr/>
        </p:nvSpPr>
        <p:spPr>
          <a:xfrm>
            <a:off x="247810" y="2395835"/>
            <a:ext cx="10439076" cy="261610"/>
          </a:xfrm>
          <a:prstGeom prst="rect">
            <a:avLst/>
          </a:prstGeom>
          <a:noFill/>
        </p:spPr>
        <p:txBody>
          <a:bodyPr wrap="none" lIns="91440" tIns="45720" rIns="91440" bIns="45720">
            <a:spAutoFit/>
          </a:bodyPr>
          <a:lstStyle/>
          <a:p>
            <a:pPr algn="ctr"/>
            <a:r>
              <a:rPr lang="en-US" sz="1100" b="0" cap="none" spc="0" dirty="0">
                <a:ln w="0"/>
                <a:solidFill>
                  <a:schemeClr val="tx1"/>
                </a:solidFill>
                <a:effectLst>
                  <a:outerShdw blurRad="38100" dist="19050" dir="2700000" algn="tl" rotWithShape="0">
                    <a:schemeClr val="dk1">
                      <a:alpha val="40000"/>
                    </a:schemeClr>
                  </a:outerShdw>
                </a:effectLst>
              </a:rPr>
              <a:t>https://github.com/deepakshimpi001/streamlit_fraud_app/blob/14187efa005ad776317b02b98eb6ce56565733d1/Fraud%20Detection%20Project-13-07-2022.ipynb</a:t>
            </a:r>
          </a:p>
        </p:txBody>
      </p:sp>
    </p:spTree>
    <p:extLst>
      <p:ext uri="{BB962C8B-B14F-4D97-AF65-F5344CB8AC3E}">
        <p14:creationId xmlns:p14="http://schemas.microsoft.com/office/powerpoint/2010/main" val="3589587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
        <p:nvSpPr>
          <p:cNvPr id="3" name="Rectangle 2">
            <a:extLst>
              <a:ext uri="{FF2B5EF4-FFF2-40B4-BE49-F238E27FC236}">
                <a16:creationId xmlns:a16="http://schemas.microsoft.com/office/drawing/2014/main" id="{ED9FE647-3E41-A4D1-5839-535AF8B69CC6}"/>
              </a:ext>
            </a:extLst>
          </p:cNvPr>
          <p:cNvSpPr/>
          <p:nvPr/>
        </p:nvSpPr>
        <p:spPr>
          <a:xfrm>
            <a:off x="2048383" y="2351514"/>
            <a:ext cx="6442475" cy="1446550"/>
          </a:xfrm>
          <a:prstGeom prst="rect">
            <a:avLst/>
          </a:prstGeom>
          <a:noFill/>
        </p:spPr>
        <p:txBody>
          <a:bodyPr wrap="square" lIns="91440" tIns="45720" rIns="91440" bIns="45720">
            <a:spAutoFit/>
          </a:bodyPr>
          <a:lstStyle/>
          <a:p>
            <a:pPr algn="ctr"/>
            <a:r>
              <a:rPr lang="en-US" sz="8800" b="0" cap="none" spc="0" dirty="0">
                <a:ln w="0"/>
                <a:solidFill>
                  <a:srgbClr val="92D050"/>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92442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D5205F-3B6C-16EB-7207-B173068FB7B8}"/>
              </a:ext>
            </a:extLst>
          </p:cNvPr>
          <p:cNvSpPr/>
          <p:nvPr/>
        </p:nvSpPr>
        <p:spPr>
          <a:xfrm>
            <a:off x="661337" y="1518820"/>
            <a:ext cx="9023839" cy="707886"/>
          </a:xfrm>
          <a:prstGeom prst="rect">
            <a:avLst/>
          </a:prstGeom>
          <a:noFill/>
        </p:spPr>
        <p:txBody>
          <a:bodyPr wrap="square" lIns="91440" tIns="45720" rIns="91440" bIns="45720">
            <a:spAutoFit/>
          </a:bodyPr>
          <a:lstStyle/>
          <a:p>
            <a:pPr algn="ctr"/>
            <a:r>
              <a:rPr lang="en-US" sz="2000" dirty="0">
                <a:solidFill>
                  <a:srgbClr val="24292F"/>
                </a:solidFill>
                <a:latin typeface="Times New Roman" panose="02020603050405020304" pitchFamily="18" charset="0"/>
                <a:cs typeface="Times New Roman" panose="02020603050405020304" pitchFamily="18" charset="0"/>
              </a:rPr>
              <a:t>In US Financial company which has a revenue of $10 billion.</a:t>
            </a:r>
          </a:p>
          <a:p>
            <a:pPr algn="ctr"/>
            <a:r>
              <a:rPr lang="en-US" sz="2000" dirty="0">
                <a:solidFill>
                  <a:srgbClr val="24292F"/>
                </a:solidFill>
                <a:latin typeface="Times New Roman" panose="02020603050405020304" pitchFamily="18" charset="0"/>
                <a:cs typeface="Times New Roman" panose="02020603050405020304" pitchFamily="18" charset="0"/>
              </a:rPr>
              <a:t>it is losing about 2% of it’s </a:t>
            </a:r>
            <a:r>
              <a:rPr lang="en-US" sz="2000" dirty="0" err="1">
                <a:solidFill>
                  <a:srgbClr val="24292F"/>
                </a:solidFill>
                <a:latin typeface="Times New Roman" panose="02020603050405020304" pitchFamily="18" charset="0"/>
                <a:cs typeface="Times New Roman" panose="02020603050405020304" pitchFamily="18" charset="0"/>
              </a:rPr>
              <a:t>revenue,i.e</a:t>
            </a:r>
            <a:r>
              <a:rPr lang="en-US" sz="2000" dirty="0">
                <a:solidFill>
                  <a:srgbClr val="24292F"/>
                </a:solidFill>
                <a:latin typeface="Times New Roman" panose="02020603050405020304" pitchFamily="18" charset="0"/>
                <a:cs typeface="Times New Roman" panose="02020603050405020304" pitchFamily="18" charset="0"/>
              </a:rPr>
              <a:t> $20 </a:t>
            </a:r>
            <a:r>
              <a:rPr lang="en-US" sz="2000" dirty="0" err="1">
                <a:solidFill>
                  <a:srgbClr val="24292F"/>
                </a:solidFill>
                <a:latin typeface="Times New Roman" panose="02020603050405020304" pitchFamily="18" charset="0"/>
                <a:cs typeface="Times New Roman" panose="02020603050405020304" pitchFamily="18" charset="0"/>
              </a:rPr>
              <a:t>million,due</a:t>
            </a:r>
            <a:r>
              <a:rPr lang="en-US" sz="2000" dirty="0">
                <a:solidFill>
                  <a:srgbClr val="24292F"/>
                </a:solidFill>
                <a:latin typeface="Times New Roman" panose="02020603050405020304" pitchFamily="18" charset="0"/>
                <a:cs typeface="Times New Roman" panose="02020603050405020304" pitchFamily="18" charset="0"/>
              </a:rPr>
              <a:t> to fraudulent transaction</a:t>
            </a:r>
            <a:endParaRPr lang="en-US" sz="2000" b="0" i="0" dirty="0">
              <a:solidFill>
                <a:srgbClr val="24292F"/>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B4406C9-0A9D-5173-7F80-5B1A6FA133EE}"/>
              </a:ext>
            </a:extLst>
          </p:cNvPr>
          <p:cNvSpPr/>
          <p:nvPr/>
        </p:nvSpPr>
        <p:spPr>
          <a:xfrm>
            <a:off x="864330" y="481710"/>
            <a:ext cx="4902304" cy="830997"/>
          </a:xfrm>
          <a:prstGeom prst="rect">
            <a:avLst/>
          </a:prstGeom>
          <a:noFill/>
        </p:spPr>
        <p:txBody>
          <a:bodyPr wrap="none" lIns="91440" tIns="45720" rIns="91440" bIns="45720">
            <a:spAutoFit/>
          </a:bodyPr>
          <a:lstStyle/>
          <a:p>
            <a:r>
              <a:rPr lang="en-US" sz="4800" b="0" cap="none" spc="0" dirty="0">
                <a:ln w="0"/>
                <a:solidFill>
                  <a:schemeClr val="tx1"/>
                </a:solidFill>
                <a:effectLst>
                  <a:outerShdw blurRad="38100" dist="19050" dir="2700000" algn="tl" rotWithShape="0">
                    <a:schemeClr val="dk1">
                      <a:alpha val="40000"/>
                    </a:schemeClr>
                  </a:outerShdw>
                </a:effectLst>
              </a:rPr>
              <a:t>Business Problem</a:t>
            </a:r>
          </a:p>
        </p:txBody>
      </p:sp>
      <p:sp>
        <p:nvSpPr>
          <p:cNvPr id="4" name="Rectangle 3">
            <a:extLst>
              <a:ext uri="{FF2B5EF4-FFF2-40B4-BE49-F238E27FC236}">
                <a16:creationId xmlns:a16="http://schemas.microsoft.com/office/drawing/2014/main" id="{242195FC-A132-26BD-D13B-872E50374829}"/>
              </a:ext>
            </a:extLst>
          </p:cNvPr>
          <p:cNvSpPr/>
          <p:nvPr/>
        </p:nvSpPr>
        <p:spPr>
          <a:xfrm>
            <a:off x="864330" y="3013501"/>
            <a:ext cx="3090911" cy="830997"/>
          </a:xfrm>
          <a:prstGeom prst="rect">
            <a:avLst/>
          </a:prstGeom>
          <a:noFill/>
        </p:spPr>
        <p:txBody>
          <a:bodyPr wrap="none" lIns="91440" tIns="45720" rIns="91440" bIns="45720">
            <a:spAutoFit/>
          </a:bodyPr>
          <a:lstStyle/>
          <a:p>
            <a:r>
              <a:rPr lang="en-US" sz="4800" dirty="0">
                <a:ln w="0"/>
                <a:effectLst>
                  <a:outerShdw blurRad="38100" dist="19050" dir="2700000" algn="tl" rotWithShape="0">
                    <a:schemeClr val="dk1">
                      <a:alpha val="40000"/>
                    </a:schemeClr>
                  </a:outerShdw>
                </a:effectLst>
              </a:rPr>
              <a:t>Objective:</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C0F21F41-691F-D91A-7650-460752627766}"/>
              </a:ext>
            </a:extLst>
          </p:cNvPr>
          <p:cNvSpPr/>
          <p:nvPr/>
        </p:nvSpPr>
        <p:spPr>
          <a:xfrm>
            <a:off x="487165" y="4143832"/>
            <a:ext cx="9023839" cy="707886"/>
          </a:xfrm>
          <a:prstGeom prst="rect">
            <a:avLst/>
          </a:prstGeom>
          <a:noFill/>
        </p:spPr>
        <p:txBody>
          <a:bodyPr wrap="square" lIns="91440" tIns="45720" rIns="91440" bIns="45720">
            <a:spAutoFit/>
          </a:bodyPr>
          <a:lstStyle/>
          <a:p>
            <a:pPr algn="ctr"/>
            <a:r>
              <a:rPr lang="en-US" sz="2000" b="0" i="0" dirty="0">
                <a:solidFill>
                  <a:srgbClr val="24292F"/>
                </a:solidFill>
                <a:effectLst/>
                <a:latin typeface="Times New Roman" panose="02020603050405020304" pitchFamily="18" charset="0"/>
                <a:cs typeface="Times New Roman" panose="02020603050405020304" pitchFamily="18" charset="0"/>
              </a:rPr>
              <a:t>Develop a model for predicting fraudulent transactions for a financial company to minimize fraud cases.</a:t>
            </a:r>
          </a:p>
        </p:txBody>
      </p:sp>
      <p:pic>
        <p:nvPicPr>
          <p:cNvPr id="6" name="Google Shape;146;p9">
            <a:extLst>
              <a:ext uri="{FF2B5EF4-FFF2-40B4-BE49-F238E27FC236}">
                <a16:creationId xmlns:a16="http://schemas.microsoft.com/office/drawing/2014/main" id="{9DE38D0A-2701-F045-5C5D-38690AD6A10D}"/>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Tree>
    <p:extLst>
      <p:ext uri="{BB962C8B-B14F-4D97-AF65-F5344CB8AC3E}">
        <p14:creationId xmlns:p14="http://schemas.microsoft.com/office/powerpoint/2010/main" val="292571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
        <p:nvSpPr>
          <p:cNvPr id="4" name="TextBox 3">
            <a:extLst>
              <a:ext uri="{FF2B5EF4-FFF2-40B4-BE49-F238E27FC236}">
                <a16:creationId xmlns:a16="http://schemas.microsoft.com/office/drawing/2014/main" id="{8C520C27-8D70-E18A-F002-F66A1F0F9AF7}"/>
              </a:ext>
            </a:extLst>
          </p:cNvPr>
          <p:cNvSpPr txBox="1"/>
          <p:nvPr/>
        </p:nvSpPr>
        <p:spPr>
          <a:xfrm>
            <a:off x="1530221" y="1252563"/>
            <a:ext cx="7361852" cy="4093428"/>
          </a:xfrm>
          <a:prstGeom prst="rect">
            <a:avLst/>
          </a:prstGeom>
          <a:noFill/>
        </p:spPr>
        <p:txBody>
          <a:bodyPr wrap="square">
            <a:spAutoFit/>
          </a:bodyPr>
          <a:lstStyle/>
          <a:p>
            <a:pPr marL="0" marR="0" lvl="0" indent="0" algn="l" rtl="0">
              <a:spcBef>
                <a:spcPts val="0"/>
              </a:spcBef>
              <a:spcAft>
                <a:spcPts val="0"/>
              </a:spcAft>
              <a:buClr>
                <a:schemeClr val="dk1"/>
              </a:buClr>
              <a:buSzPts val="1800"/>
              <a:buFont typeface="Calibri"/>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Project Flow can be defined by the following steps</a:t>
            </a:r>
          </a:p>
          <a:p>
            <a:pPr marL="457200" marR="0" lvl="0" indent="-317500" algn="l" rtl="0">
              <a:spcBef>
                <a:spcPts val="0"/>
              </a:spcBef>
              <a:spcAft>
                <a:spcPts val="0"/>
              </a:spcAft>
              <a:buClr>
                <a:schemeClr val="dk1"/>
              </a:buClr>
              <a:buSzPts val="1400"/>
              <a:buFont typeface="Calibri"/>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a:t>
            </a:r>
            <a:endParaRPr lang="en-US" sz="20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Clr>
                <a:schemeClr val="dk1"/>
              </a:buClr>
              <a:buSzPts val="1400"/>
              <a:buFont typeface="Calibri"/>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Data Visualization</a:t>
            </a:r>
            <a:endParaRPr lang="en-US" sz="20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Clr>
                <a:schemeClr val="dk1"/>
              </a:buClr>
              <a:buSzPts val="1400"/>
              <a:buFont typeface="Calibri"/>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Data Preprocessing</a:t>
            </a:r>
            <a:endParaRPr lang="en-US" sz="20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Clr>
                <a:schemeClr val="dk1"/>
              </a:buClr>
              <a:buSzPts val="1400"/>
              <a:buFont typeface="Calibri"/>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Outlier Treatment</a:t>
            </a:r>
            <a:endParaRPr lang="en-US" sz="20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Clr>
                <a:schemeClr val="dk1"/>
              </a:buClr>
              <a:buSzPts val="1400"/>
              <a:buFont typeface="Calibri"/>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Feature Selection</a:t>
            </a:r>
            <a:endParaRPr lang="en-US" sz="20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Clr>
                <a:schemeClr val="dk1"/>
              </a:buClr>
              <a:buSzPts val="1400"/>
              <a:buFont typeface="Calibri"/>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Balancing the im-balanced data</a:t>
            </a:r>
            <a:endParaRPr lang="en-US" sz="20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Clr>
                <a:schemeClr val="dk1"/>
              </a:buClr>
              <a:buSzPts val="1400"/>
              <a:buFont typeface="Calibri"/>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Model building</a:t>
            </a:r>
            <a:endParaRPr lang="en-US" sz="20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Clr>
                <a:schemeClr val="dk1"/>
              </a:buClr>
              <a:buSzPts val="1400"/>
              <a:buFont typeface="Calibri"/>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Comparison of Performance</a:t>
            </a:r>
            <a:endParaRPr lang="en-US" sz="2000" dirty="0">
              <a:latin typeface="Times New Roman" panose="02020603050405020304" pitchFamily="18" charset="0"/>
              <a:cs typeface="Times New Roman" panose="02020603050405020304" pitchFamily="18" charset="0"/>
            </a:endParaRPr>
          </a:p>
          <a:p>
            <a:pPr marL="457200" marR="0" lvl="0" indent="-317500" algn="l" rtl="0">
              <a:spcBef>
                <a:spcPts val="0"/>
              </a:spcBef>
              <a:spcAft>
                <a:spcPts val="0"/>
              </a:spcAft>
              <a:buClr>
                <a:schemeClr val="dk1"/>
              </a:buClr>
              <a:buSzPts val="1400"/>
              <a:buFont typeface="Calibri"/>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Deployment</a:t>
            </a:r>
          </a:p>
          <a:p>
            <a:pPr marL="1371600" marR="0" lvl="0" indent="0" algn="l" rtl="0">
              <a:spcBef>
                <a:spcPts val="0"/>
              </a:spcBef>
              <a:spcAft>
                <a:spcPts val="0"/>
              </a:spcAft>
              <a:buClr>
                <a:schemeClr val="dk1"/>
              </a:buClr>
              <a:buSzPts val="1800"/>
              <a:buFont typeface="Calibri"/>
              <a:buNone/>
            </a:pPr>
            <a:endParaRPr lang="en-US"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Clr>
                <a:schemeClr val="dk1"/>
              </a:buClr>
              <a:buSzPts val="1800"/>
              <a:buFont typeface="Calibri"/>
              <a:buNone/>
            </a:pPr>
            <a:endParaRPr lang="en-US"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Clr>
                <a:schemeClr val="dk1"/>
              </a:buClr>
              <a:buSzPts val="1800"/>
              <a:buFont typeface="Calibri"/>
              <a:buNone/>
            </a:pPr>
            <a:endParaRPr lang="en-US"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E7ED562F-0FD4-C4E1-87F4-62D1684AEC7E}"/>
              </a:ext>
            </a:extLst>
          </p:cNvPr>
          <p:cNvSpPr txBox="1"/>
          <p:nvPr/>
        </p:nvSpPr>
        <p:spPr>
          <a:xfrm>
            <a:off x="1530221" y="403162"/>
            <a:ext cx="6102220" cy="584775"/>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800"/>
              <a:buFont typeface="Arial"/>
              <a:buNone/>
            </a:pPr>
            <a:r>
              <a:rPr lang="en-US" sz="3200" b="1" dirty="0">
                <a:latin typeface="Calibri"/>
                <a:ea typeface="Calibri"/>
                <a:cs typeface="Calibri"/>
                <a:sym typeface="Calibri"/>
              </a:rPr>
              <a:t>Project</a:t>
            </a:r>
            <a:r>
              <a:rPr lang="en-US" sz="3200" b="1" i="0" u="none" strike="noStrike" cap="none" dirty="0">
                <a:latin typeface="Arial"/>
                <a:ea typeface="Arial"/>
                <a:cs typeface="Arial"/>
                <a:sym typeface="Arial"/>
              </a:rPr>
              <a:t> </a:t>
            </a:r>
            <a:r>
              <a:rPr lang="en-US" sz="3200" b="1" dirty="0">
                <a:latin typeface="Calibri"/>
                <a:ea typeface="Calibri"/>
                <a:cs typeface="Calibri"/>
                <a:sym typeface="Calibri"/>
              </a:rPr>
              <a:t>Architecture</a:t>
            </a:r>
            <a:r>
              <a:rPr lang="en-US" sz="3200" b="1" i="0" u="none" strike="noStrike" cap="none" dirty="0">
                <a:latin typeface="Arial"/>
                <a:ea typeface="Arial"/>
                <a:cs typeface="Arial"/>
                <a:sym typeface="Arial"/>
              </a:rPr>
              <a:t> / </a:t>
            </a:r>
            <a:r>
              <a:rPr lang="en-US" sz="3200" b="1" dirty="0">
                <a:latin typeface="Calibri"/>
                <a:ea typeface="Calibri"/>
                <a:cs typeface="Calibri"/>
                <a:sym typeface="Calibri"/>
              </a:rPr>
              <a:t>Project</a:t>
            </a:r>
            <a:r>
              <a:rPr lang="en-US" sz="3200" b="1" i="0" u="none" strike="noStrike" cap="none" dirty="0">
                <a:latin typeface="Arial"/>
                <a:ea typeface="Arial"/>
                <a:cs typeface="Arial"/>
                <a:sym typeface="Arial"/>
              </a:rPr>
              <a:t> </a:t>
            </a:r>
            <a:r>
              <a:rPr lang="en-US" sz="3200" b="1" dirty="0">
                <a:latin typeface="Calibri"/>
                <a:ea typeface="Calibri"/>
                <a:cs typeface="Calibri"/>
                <a:sym typeface="Calibri"/>
              </a:rPr>
              <a:t>Flow</a:t>
            </a:r>
          </a:p>
        </p:txBody>
      </p:sp>
    </p:spTree>
    <p:extLst>
      <p:ext uri="{BB962C8B-B14F-4D97-AF65-F5344CB8AC3E}">
        <p14:creationId xmlns:p14="http://schemas.microsoft.com/office/powerpoint/2010/main" val="405304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9A6021-9076-59D6-BDF5-7C3D5828FF53}"/>
              </a:ext>
            </a:extLst>
          </p:cNvPr>
          <p:cNvSpPr/>
          <p:nvPr/>
        </p:nvSpPr>
        <p:spPr>
          <a:xfrm>
            <a:off x="963948" y="1152130"/>
            <a:ext cx="6902851" cy="830997"/>
          </a:xfrm>
          <a:prstGeom prst="rect">
            <a:avLst/>
          </a:prstGeom>
          <a:noFill/>
        </p:spPr>
        <p:txBody>
          <a:bodyPr wrap="none" lIns="91440" tIns="45720" rIns="91440" bIns="45720">
            <a:spAutoFit/>
          </a:bodyPr>
          <a:lstStyle/>
          <a:p>
            <a:pPr algn="ctr"/>
            <a:r>
              <a:rPr lang="en-US" sz="4800" b="0" cap="none" spc="0" dirty="0">
                <a:ln w="0"/>
                <a:solidFill>
                  <a:srgbClr val="0070C0"/>
                </a:solidFill>
                <a:effectLst>
                  <a:outerShdw blurRad="38100" dist="19050" dir="2700000" algn="tl" rotWithShape="0">
                    <a:schemeClr val="dk1">
                      <a:alpha val="40000"/>
                    </a:schemeClr>
                  </a:outerShdw>
                </a:effectLst>
              </a:rPr>
              <a:t>Understanding the data:</a:t>
            </a:r>
          </a:p>
        </p:txBody>
      </p:sp>
      <p:sp>
        <p:nvSpPr>
          <p:cNvPr id="3" name="Rectangle 2">
            <a:extLst>
              <a:ext uri="{FF2B5EF4-FFF2-40B4-BE49-F238E27FC236}">
                <a16:creationId xmlns:a16="http://schemas.microsoft.com/office/drawing/2014/main" id="{5CBB978F-09CE-FD1F-9E71-4FDBA9D2BBAC}"/>
              </a:ext>
            </a:extLst>
          </p:cNvPr>
          <p:cNvSpPr/>
          <p:nvPr/>
        </p:nvSpPr>
        <p:spPr>
          <a:xfrm>
            <a:off x="963948" y="2183564"/>
            <a:ext cx="5638082" cy="1323439"/>
          </a:xfrm>
          <a:prstGeom prst="rect">
            <a:avLst/>
          </a:prstGeom>
          <a:noFill/>
        </p:spPr>
        <p:txBody>
          <a:bodyPr wrap="none" lIns="91440" tIns="45720" rIns="91440" bIns="45720">
            <a:spAutoFit/>
          </a:bodyPr>
          <a:lstStyle/>
          <a:p>
            <a:r>
              <a:rPr lang="en-US" sz="3200" b="0" cap="none" spc="0" dirty="0">
                <a:ln w="0"/>
                <a:solidFill>
                  <a:schemeClr val="tx1"/>
                </a:solidFill>
                <a:effectLst>
                  <a:outerShdw blurRad="38100" dist="19050" dir="2700000" algn="tl" rotWithShape="0">
                    <a:schemeClr val="dk1">
                      <a:alpha val="40000"/>
                    </a:schemeClr>
                  </a:outerShdw>
                </a:effectLst>
              </a:rPr>
              <a:t>-</a:t>
            </a:r>
            <a:r>
              <a:rPr lang="en-US" sz="2400" b="0" cap="none" spc="0" dirty="0">
                <a:ln w="0"/>
                <a:solidFill>
                  <a:schemeClr val="tx1"/>
                </a:solidFill>
                <a:effectLst>
                  <a:outerShdw blurRad="38100" dist="19050" dir="2700000" algn="tl" rotWithShape="0">
                    <a:schemeClr val="dk1">
                      <a:alpha val="40000"/>
                    </a:schemeClr>
                  </a:outerShdw>
                </a:effectLst>
              </a:rPr>
              <a:t>data contains no missing value</a:t>
            </a:r>
          </a:p>
          <a:p>
            <a:r>
              <a:rPr lang="en-US" sz="2400" dirty="0">
                <a:ln w="0"/>
                <a:effectLst>
                  <a:outerShdw blurRad="38100" dist="19050" dir="2700000" algn="tl" rotWithShape="0">
                    <a:schemeClr val="dk1">
                      <a:alpha val="40000"/>
                    </a:schemeClr>
                  </a:outerShdw>
                </a:effectLst>
              </a:rPr>
              <a:t>-contains 6362620 rows and 11 columns</a:t>
            </a:r>
          </a:p>
          <a:p>
            <a:r>
              <a:rPr lang="en-US" sz="2400" b="0" cap="none" spc="0" dirty="0">
                <a:ln w="0"/>
                <a:solidFill>
                  <a:schemeClr val="tx1"/>
                </a:solidFill>
                <a:effectLst>
                  <a:outerShdw blurRad="38100" dist="19050" dir="2700000" algn="tl" rotWithShape="0">
                    <a:schemeClr val="dk1">
                      <a:alpha val="40000"/>
                    </a:schemeClr>
                  </a:outerShdw>
                </a:effectLst>
              </a:rPr>
              <a:t>-contains no duplicate</a:t>
            </a:r>
          </a:p>
        </p:txBody>
      </p:sp>
      <p:pic>
        <p:nvPicPr>
          <p:cNvPr id="4" name="Google Shape;146;p9">
            <a:extLst>
              <a:ext uri="{FF2B5EF4-FFF2-40B4-BE49-F238E27FC236}">
                <a16:creationId xmlns:a16="http://schemas.microsoft.com/office/drawing/2014/main" id="{1CD890F2-508D-13A8-BE5E-9861361C21A9}"/>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pic>
        <p:nvPicPr>
          <p:cNvPr id="8" name="Picture 7">
            <a:extLst>
              <a:ext uri="{FF2B5EF4-FFF2-40B4-BE49-F238E27FC236}">
                <a16:creationId xmlns:a16="http://schemas.microsoft.com/office/drawing/2014/main" id="{AD9A156C-F13B-7685-98C7-F33798B3F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390" y="3753224"/>
            <a:ext cx="9272454" cy="2414311"/>
          </a:xfrm>
          <a:prstGeom prst="rect">
            <a:avLst/>
          </a:prstGeom>
        </p:spPr>
      </p:pic>
      <p:sp>
        <p:nvSpPr>
          <p:cNvPr id="9" name="Rectangle 8">
            <a:extLst>
              <a:ext uri="{FF2B5EF4-FFF2-40B4-BE49-F238E27FC236}">
                <a16:creationId xmlns:a16="http://schemas.microsoft.com/office/drawing/2014/main" id="{9B869D84-5F91-81F4-80AA-C16E3F391236}"/>
              </a:ext>
            </a:extLst>
          </p:cNvPr>
          <p:cNvSpPr/>
          <p:nvPr/>
        </p:nvSpPr>
        <p:spPr>
          <a:xfrm>
            <a:off x="1080690" y="303445"/>
            <a:ext cx="164340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EDA:</a:t>
            </a:r>
          </a:p>
        </p:txBody>
      </p:sp>
    </p:spTree>
    <p:extLst>
      <p:ext uri="{BB962C8B-B14F-4D97-AF65-F5344CB8AC3E}">
        <p14:creationId xmlns:p14="http://schemas.microsoft.com/office/powerpoint/2010/main" val="209536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4BA4B7-D1E0-F83E-B0F2-716E9BE94198}"/>
              </a:ext>
            </a:extLst>
          </p:cNvPr>
          <p:cNvSpPr txBox="1"/>
          <p:nvPr/>
        </p:nvSpPr>
        <p:spPr>
          <a:xfrm>
            <a:off x="1296953" y="434934"/>
            <a:ext cx="7557797" cy="5632311"/>
          </a:xfrm>
          <a:prstGeom prst="rect">
            <a:avLst/>
          </a:prstGeom>
          <a:noFill/>
        </p:spPr>
        <p:txBody>
          <a:bodyPr wrap="square">
            <a:spAutoFit/>
          </a:bodyPr>
          <a:lstStyle/>
          <a:p>
            <a:pPr algn="l"/>
            <a:r>
              <a:rPr lang="en-US" b="1" i="0" dirty="0">
                <a:solidFill>
                  <a:srgbClr val="24292F"/>
                </a:solidFill>
                <a:effectLst/>
                <a:latin typeface="Times New Roman" panose="02020603050405020304" pitchFamily="18" charset="0"/>
                <a:cs typeface="Times New Roman" panose="02020603050405020304" pitchFamily="18" charset="0"/>
              </a:rPr>
              <a:t>Data Dictionary:</a:t>
            </a:r>
          </a:p>
          <a:p>
            <a:pPr algn="l"/>
            <a:r>
              <a:rPr lang="en-US" b="1" i="0" dirty="0">
                <a:solidFill>
                  <a:srgbClr val="24292F"/>
                </a:solidFill>
                <a:effectLst/>
                <a:latin typeface="Times New Roman" panose="02020603050405020304" pitchFamily="18" charset="0"/>
                <a:cs typeface="Times New Roman" panose="02020603050405020304" pitchFamily="18" charset="0"/>
              </a:rPr>
              <a:t>step</a:t>
            </a:r>
            <a:r>
              <a:rPr lang="en-US" b="0" i="0" dirty="0">
                <a:solidFill>
                  <a:srgbClr val="24292F"/>
                </a:solidFill>
                <a:effectLst/>
                <a:latin typeface="Times New Roman" panose="02020603050405020304" pitchFamily="18" charset="0"/>
                <a:cs typeface="Times New Roman" panose="02020603050405020304" pitchFamily="18" charset="0"/>
              </a:rPr>
              <a:t> - maps a unit of time in the real world. In this case 1 step is 1 hour of time. Total steps 744 (30 days simulation).</a:t>
            </a:r>
          </a:p>
          <a:p>
            <a:pPr algn="l"/>
            <a:r>
              <a:rPr lang="en-US" b="1" i="0" dirty="0">
                <a:solidFill>
                  <a:srgbClr val="24292F"/>
                </a:solidFill>
                <a:effectLst/>
                <a:latin typeface="Times New Roman" panose="02020603050405020304" pitchFamily="18" charset="0"/>
                <a:cs typeface="Times New Roman" panose="02020603050405020304" pitchFamily="18" charset="0"/>
              </a:rPr>
              <a:t>type</a:t>
            </a:r>
            <a:r>
              <a:rPr lang="en-US" b="0" i="0" dirty="0">
                <a:solidFill>
                  <a:srgbClr val="24292F"/>
                </a:solidFill>
                <a:effectLst/>
                <a:latin typeface="Times New Roman" panose="02020603050405020304" pitchFamily="18" charset="0"/>
                <a:cs typeface="Times New Roman" panose="02020603050405020304" pitchFamily="18" charset="0"/>
              </a:rPr>
              <a:t> - CASH-IN, CASH-OUT, DEBIT, PAYMENT and TRANSFER.</a:t>
            </a:r>
          </a:p>
          <a:p>
            <a:pPr algn="l"/>
            <a:r>
              <a:rPr lang="en-US" b="0" i="0" dirty="0">
                <a:solidFill>
                  <a:srgbClr val="24292F"/>
                </a:solidFill>
                <a:effectLst/>
                <a:latin typeface="Times New Roman" panose="02020603050405020304" pitchFamily="18" charset="0"/>
                <a:cs typeface="Times New Roman" panose="02020603050405020304" pitchFamily="18" charset="0"/>
              </a:rPr>
              <a:t>amount - amount of the transaction in local currency.</a:t>
            </a:r>
          </a:p>
          <a:p>
            <a:pPr algn="l"/>
            <a:r>
              <a:rPr lang="en-US" b="1" i="0" dirty="0" err="1">
                <a:solidFill>
                  <a:srgbClr val="24292F"/>
                </a:solidFill>
                <a:effectLst/>
                <a:latin typeface="Times New Roman" panose="02020603050405020304" pitchFamily="18" charset="0"/>
                <a:cs typeface="Times New Roman" panose="02020603050405020304" pitchFamily="18" charset="0"/>
              </a:rPr>
              <a:t>nameOrig</a:t>
            </a:r>
            <a:r>
              <a:rPr lang="en-US" b="0" i="0" dirty="0">
                <a:solidFill>
                  <a:srgbClr val="24292F"/>
                </a:solidFill>
                <a:effectLst/>
                <a:latin typeface="Times New Roman" panose="02020603050405020304" pitchFamily="18" charset="0"/>
                <a:cs typeface="Times New Roman" panose="02020603050405020304" pitchFamily="18" charset="0"/>
              </a:rPr>
              <a:t> - customer who started the transaction</a:t>
            </a:r>
          </a:p>
          <a:p>
            <a:pPr algn="l"/>
            <a:r>
              <a:rPr lang="en-US" b="1" i="0" dirty="0" err="1">
                <a:solidFill>
                  <a:srgbClr val="24292F"/>
                </a:solidFill>
                <a:effectLst/>
                <a:latin typeface="Times New Roman" panose="02020603050405020304" pitchFamily="18" charset="0"/>
                <a:cs typeface="Times New Roman" panose="02020603050405020304" pitchFamily="18" charset="0"/>
              </a:rPr>
              <a:t>oldbalanceOrg</a:t>
            </a:r>
            <a:r>
              <a:rPr lang="en-US" b="0" i="0" dirty="0">
                <a:solidFill>
                  <a:srgbClr val="24292F"/>
                </a:solidFill>
                <a:effectLst/>
                <a:latin typeface="Times New Roman" panose="02020603050405020304" pitchFamily="18" charset="0"/>
                <a:cs typeface="Times New Roman" panose="02020603050405020304" pitchFamily="18" charset="0"/>
              </a:rPr>
              <a:t> - initial balance before the transaction</a:t>
            </a:r>
          </a:p>
          <a:p>
            <a:pPr algn="l"/>
            <a:r>
              <a:rPr lang="en-US" b="1" i="0" dirty="0" err="1">
                <a:solidFill>
                  <a:srgbClr val="24292F"/>
                </a:solidFill>
                <a:effectLst/>
                <a:latin typeface="Times New Roman" panose="02020603050405020304" pitchFamily="18" charset="0"/>
                <a:cs typeface="Times New Roman" panose="02020603050405020304" pitchFamily="18" charset="0"/>
              </a:rPr>
              <a:t>newbalanceOrig</a:t>
            </a:r>
            <a:r>
              <a:rPr lang="en-US" b="0" i="0" dirty="0">
                <a:solidFill>
                  <a:srgbClr val="24292F"/>
                </a:solidFill>
                <a:effectLst/>
                <a:latin typeface="Times New Roman" panose="02020603050405020304" pitchFamily="18" charset="0"/>
                <a:cs typeface="Times New Roman" panose="02020603050405020304" pitchFamily="18" charset="0"/>
              </a:rPr>
              <a:t> - new balance after the transaction</a:t>
            </a:r>
          </a:p>
          <a:p>
            <a:pPr algn="l"/>
            <a:r>
              <a:rPr lang="en-US" b="1" i="0" dirty="0" err="1">
                <a:solidFill>
                  <a:srgbClr val="24292F"/>
                </a:solidFill>
                <a:effectLst/>
                <a:latin typeface="Times New Roman" panose="02020603050405020304" pitchFamily="18" charset="0"/>
                <a:cs typeface="Times New Roman" panose="02020603050405020304" pitchFamily="18" charset="0"/>
              </a:rPr>
              <a:t>nameDest</a:t>
            </a:r>
            <a:r>
              <a:rPr lang="en-US" b="0" i="0" dirty="0">
                <a:solidFill>
                  <a:srgbClr val="24292F"/>
                </a:solidFill>
                <a:effectLst/>
                <a:latin typeface="Times New Roman" panose="02020603050405020304" pitchFamily="18" charset="0"/>
                <a:cs typeface="Times New Roman" panose="02020603050405020304" pitchFamily="18" charset="0"/>
              </a:rPr>
              <a:t> - customer who is the recipient of the transaction</a:t>
            </a:r>
          </a:p>
          <a:p>
            <a:pPr algn="l"/>
            <a:r>
              <a:rPr lang="en-US" b="1" i="0" dirty="0" err="1">
                <a:solidFill>
                  <a:srgbClr val="24292F"/>
                </a:solidFill>
                <a:effectLst/>
                <a:latin typeface="Times New Roman" panose="02020603050405020304" pitchFamily="18" charset="0"/>
                <a:cs typeface="Times New Roman" panose="02020603050405020304" pitchFamily="18" charset="0"/>
              </a:rPr>
              <a:t>oldbalanceDest</a:t>
            </a:r>
            <a:r>
              <a:rPr lang="en-US" b="0" i="0" dirty="0">
                <a:solidFill>
                  <a:srgbClr val="24292F"/>
                </a:solidFill>
                <a:effectLst/>
                <a:latin typeface="Times New Roman" panose="02020603050405020304" pitchFamily="18" charset="0"/>
                <a:cs typeface="Times New Roman" panose="02020603050405020304" pitchFamily="18" charset="0"/>
              </a:rPr>
              <a:t> - initial balance recipient before the transaction. Note that there is not information for customers that start with M (Merchants).</a:t>
            </a:r>
          </a:p>
          <a:p>
            <a:pPr algn="l"/>
            <a:r>
              <a:rPr lang="en-US" b="1" i="0" dirty="0" err="1">
                <a:solidFill>
                  <a:srgbClr val="24292F"/>
                </a:solidFill>
                <a:effectLst/>
                <a:latin typeface="Times New Roman" panose="02020603050405020304" pitchFamily="18" charset="0"/>
                <a:cs typeface="Times New Roman" panose="02020603050405020304" pitchFamily="18" charset="0"/>
              </a:rPr>
              <a:t>newbalanceDest</a:t>
            </a:r>
            <a:r>
              <a:rPr lang="en-US" b="0" i="0" dirty="0">
                <a:solidFill>
                  <a:srgbClr val="24292F"/>
                </a:solidFill>
                <a:effectLst/>
                <a:latin typeface="Times New Roman" panose="02020603050405020304" pitchFamily="18" charset="0"/>
                <a:cs typeface="Times New Roman" panose="02020603050405020304" pitchFamily="18" charset="0"/>
              </a:rPr>
              <a:t> - new balance recipient after the transaction. Note that there is not information for customers that start with M (Merchants).</a:t>
            </a:r>
          </a:p>
          <a:p>
            <a:pPr algn="l"/>
            <a:r>
              <a:rPr lang="en-US" b="1" i="0" dirty="0" err="1">
                <a:solidFill>
                  <a:srgbClr val="24292F"/>
                </a:solidFill>
                <a:effectLst/>
                <a:latin typeface="Times New Roman" panose="02020603050405020304" pitchFamily="18" charset="0"/>
                <a:cs typeface="Times New Roman" panose="02020603050405020304" pitchFamily="18" charset="0"/>
              </a:rPr>
              <a:t>isFraud</a:t>
            </a:r>
            <a:r>
              <a:rPr lang="en-US" b="1" i="0" dirty="0">
                <a:solidFill>
                  <a:srgbClr val="24292F"/>
                </a:solidFill>
                <a:effectLst/>
                <a:latin typeface="Times New Roman" panose="02020603050405020304" pitchFamily="18" charset="0"/>
                <a:cs typeface="Times New Roman" panose="02020603050405020304" pitchFamily="18" charset="0"/>
              </a:rPr>
              <a:t> </a:t>
            </a:r>
            <a:r>
              <a:rPr lang="en-US" b="0" i="0" dirty="0">
                <a:solidFill>
                  <a:srgbClr val="24292F"/>
                </a:solidFill>
                <a:effectLst/>
                <a:latin typeface="Times New Roman" panose="02020603050405020304" pitchFamily="18" charset="0"/>
                <a:cs typeface="Times New Roman" panose="02020603050405020304" pitchFamily="18" charset="0"/>
              </a:rPr>
              <a:t>- This is the transactions made by the fraudulent agents inside the simulation. In this specific dataset the fraudulent behavior of the agents aims to profit by taking control or customers accounts and try to empty the funds by transferring to another account and then cashing out of the system.</a:t>
            </a:r>
          </a:p>
          <a:p>
            <a:pPr algn="l"/>
            <a:r>
              <a:rPr lang="en-US" b="1" i="0" dirty="0" err="1">
                <a:solidFill>
                  <a:srgbClr val="24292F"/>
                </a:solidFill>
                <a:effectLst/>
                <a:latin typeface="Times New Roman" panose="02020603050405020304" pitchFamily="18" charset="0"/>
                <a:cs typeface="Times New Roman" panose="02020603050405020304" pitchFamily="18" charset="0"/>
              </a:rPr>
              <a:t>isFlaggedFraud</a:t>
            </a:r>
            <a:r>
              <a:rPr lang="en-US" b="0" i="0" dirty="0">
                <a:solidFill>
                  <a:srgbClr val="24292F"/>
                </a:solidFill>
                <a:effectLst/>
                <a:latin typeface="Times New Roman" panose="02020603050405020304" pitchFamily="18" charset="0"/>
                <a:cs typeface="Times New Roman" panose="02020603050405020304" pitchFamily="18" charset="0"/>
              </a:rPr>
              <a:t> - The business model aims to control massive transfers from one account to another and flags illegal attempts. An illegal attempt in this dataset is an attempt to transfer more than 200.000 in a single transaction.</a:t>
            </a:r>
          </a:p>
        </p:txBody>
      </p:sp>
      <p:pic>
        <p:nvPicPr>
          <p:cNvPr id="4" name="Google Shape;146;p9">
            <a:extLst>
              <a:ext uri="{FF2B5EF4-FFF2-40B4-BE49-F238E27FC236}">
                <a16:creationId xmlns:a16="http://schemas.microsoft.com/office/drawing/2014/main" id="{8865BAA7-CBFC-F3AD-9378-2ED3407F25AF}"/>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Tree>
    <p:extLst>
      <p:ext uri="{BB962C8B-B14F-4D97-AF65-F5344CB8AC3E}">
        <p14:creationId xmlns:p14="http://schemas.microsoft.com/office/powerpoint/2010/main" val="384009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pic>
        <p:nvPicPr>
          <p:cNvPr id="4" name="Picture 3">
            <a:extLst>
              <a:ext uri="{FF2B5EF4-FFF2-40B4-BE49-F238E27FC236}">
                <a16:creationId xmlns:a16="http://schemas.microsoft.com/office/drawing/2014/main" id="{CDD57591-BFCA-43C2-A196-E0402B47F5F0}"/>
              </a:ext>
            </a:extLst>
          </p:cNvPr>
          <p:cNvPicPr>
            <a:picLocks noChangeAspect="1"/>
          </p:cNvPicPr>
          <p:nvPr/>
        </p:nvPicPr>
        <p:blipFill>
          <a:blip r:embed="rId3"/>
          <a:stretch>
            <a:fillRect/>
          </a:stretch>
        </p:blipFill>
        <p:spPr>
          <a:xfrm>
            <a:off x="978486" y="2649553"/>
            <a:ext cx="8308847" cy="3256724"/>
          </a:xfrm>
          <a:prstGeom prst="rect">
            <a:avLst/>
          </a:prstGeom>
        </p:spPr>
      </p:pic>
      <p:sp>
        <p:nvSpPr>
          <p:cNvPr id="5" name="Rectangle 4">
            <a:extLst>
              <a:ext uri="{FF2B5EF4-FFF2-40B4-BE49-F238E27FC236}">
                <a16:creationId xmlns:a16="http://schemas.microsoft.com/office/drawing/2014/main" id="{88B3CDAD-F993-8D41-28A9-7A4BE87DDFAC}"/>
              </a:ext>
            </a:extLst>
          </p:cNvPr>
          <p:cNvSpPr/>
          <p:nvPr/>
        </p:nvSpPr>
        <p:spPr>
          <a:xfrm>
            <a:off x="978486" y="644012"/>
            <a:ext cx="810991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Completely imbalanced data</a:t>
            </a:r>
          </a:p>
        </p:txBody>
      </p:sp>
      <p:sp>
        <p:nvSpPr>
          <p:cNvPr id="6" name="Rectangle 5">
            <a:extLst>
              <a:ext uri="{FF2B5EF4-FFF2-40B4-BE49-F238E27FC236}">
                <a16:creationId xmlns:a16="http://schemas.microsoft.com/office/drawing/2014/main" id="{88749251-3A70-7E1A-3788-2CE9CE583147}"/>
              </a:ext>
            </a:extLst>
          </p:cNvPr>
          <p:cNvSpPr/>
          <p:nvPr/>
        </p:nvSpPr>
        <p:spPr>
          <a:xfrm>
            <a:off x="1674215" y="1787717"/>
            <a:ext cx="7613117" cy="646331"/>
          </a:xfrm>
          <a:prstGeom prst="rect">
            <a:avLst/>
          </a:prstGeom>
          <a:noFill/>
        </p:spPr>
        <p:txBody>
          <a:bodyPr wrap="square" lIns="91440" tIns="45720" rIns="91440" bIns="45720">
            <a:spAutoFit/>
          </a:bodyPr>
          <a:lstStyle/>
          <a:p>
            <a:pPr algn="ctr"/>
            <a:r>
              <a:rPr lang="en-US"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 have an imbalanced dataset in which  99.87% of transactions are normal.</a:t>
            </a:r>
          </a:p>
          <a:p>
            <a:pPr algn="ctr"/>
            <a:r>
              <a:rPr lang="en-US"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Only about 0.13% of transactions are fraudulent.</a:t>
            </a:r>
          </a:p>
        </p:txBody>
      </p:sp>
    </p:spTree>
    <p:extLst>
      <p:ext uri="{BB962C8B-B14F-4D97-AF65-F5344CB8AC3E}">
        <p14:creationId xmlns:p14="http://schemas.microsoft.com/office/powerpoint/2010/main" val="194026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pic>
        <p:nvPicPr>
          <p:cNvPr id="4" name="Picture 3">
            <a:extLst>
              <a:ext uri="{FF2B5EF4-FFF2-40B4-BE49-F238E27FC236}">
                <a16:creationId xmlns:a16="http://schemas.microsoft.com/office/drawing/2014/main" id="{0AFC4636-C4B7-2363-6E32-1F592CA11D20}"/>
              </a:ext>
            </a:extLst>
          </p:cNvPr>
          <p:cNvPicPr>
            <a:picLocks noChangeAspect="1"/>
          </p:cNvPicPr>
          <p:nvPr/>
        </p:nvPicPr>
        <p:blipFill>
          <a:blip r:embed="rId3"/>
          <a:stretch>
            <a:fillRect/>
          </a:stretch>
        </p:blipFill>
        <p:spPr>
          <a:xfrm>
            <a:off x="2593910" y="2069398"/>
            <a:ext cx="5980923" cy="3659597"/>
          </a:xfrm>
          <a:prstGeom prst="rect">
            <a:avLst/>
          </a:prstGeom>
        </p:spPr>
      </p:pic>
      <p:sp>
        <p:nvSpPr>
          <p:cNvPr id="5" name="Rectangle 4">
            <a:extLst>
              <a:ext uri="{FF2B5EF4-FFF2-40B4-BE49-F238E27FC236}">
                <a16:creationId xmlns:a16="http://schemas.microsoft.com/office/drawing/2014/main" id="{F61F12A0-5D42-D0A1-FC7F-853F17356CAC}"/>
              </a:ext>
            </a:extLst>
          </p:cNvPr>
          <p:cNvSpPr/>
          <p:nvPr/>
        </p:nvSpPr>
        <p:spPr>
          <a:xfrm>
            <a:off x="1384889" y="979915"/>
            <a:ext cx="7948010" cy="830997"/>
          </a:xfrm>
          <a:prstGeom prst="rect">
            <a:avLst/>
          </a:prstGeom>
          <a:noFill/>
        </p:spPr>
        <p:txBody>
          <a:bodyPr wrap="none" lIns="91440" tIns="45720" rIns="91440" bIns="45720">
            <a:spAutoFit/>
          </a:bodyPr>
          <a:lstStyle/>
          <a:p>
            <a:pPr algn="ctr"/>
            <a:r>
              <a:rPr lang="en-US" sz="2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From Below observations it seem most of </a:t>
            </a:r>
            <a:r>
              <a:rPr lang="en-US" sz="2400" b="0" cap="none" spc="0" dirty="0" err="1">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Fradulent</a:t>
            </a:r>
            <a:r>
              <a:rPr lang="en-US" sz="2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0" cap="none" spc="0" dirty="0" err="1">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tranctions</a:t>
            </a:r>
            <a:r>
              <a:rPr lang="en-US" sz="2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ctr"/>
            <a:r>
              <a:rPr lang="en-US" sz="2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was from TRANSFERS and CASH_OUT</a:t>
            </a:r>
          </a:p>
        </p:txBody>
      </p:sp>
    </p:spTree>
    <p:extLst>
      <p:ext uri="{BB962C8B-B14F-4D97-AF65-F5344CB8AC3E}">
        <p14:creationId xmlns:p14="http://schemas.microsoft.com/office/powerpoint/2010/main" val="174425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pic>
        <p:nvPicPr>
          <p:cNvPr id="4" name="Picture 3">
            <a:extLst>
              <a:ext uri="{FF2B5EF4-FFF2-40B4-BE49-F238E27FC236}">
                <a16:creationId xmlns:a16="http://schemas.microsoft.com/office/drawing/2014/main" id="{D3142583-AD1D-55BF-7712-D8C763D07324}"/>
              </a:ext>
            </a:extLst>
          </p:cNvPr>
          <p:cNvPicPr>
            <a:picLocks noChangeAspect="1"/>
          </p:cNvPicPr>
          <p:nvPr/>
        </p:nvPicPr>
        <p:blipFill>
          <a:blip r:embed="rId3"/>
          <a:stretch>
            <a:fillRect/>
          </a:stretch>
        </p:blipFill>
        <p:spPr>
          <a:xfrm>
            <a:off x="1235659" y="1218336"/>
            <a:ext cx="7742591" cy="4421327"/>
          </a:xfrm>
          <a:prstGeom prst="rect">
            <a:avLst/>
          </a:prstGeom>
        </p:spPr>
      </p:pic>
    </p:spTree>
    <p:extLst>
      <p:ext uri="{BB962C8B-B14F-4D97-AF65-F5344CB8AC3E}">
        <p14:creationId xmlns:p14="http://schemas.microsoft.com/office/powerpoint/2010/main" val="345409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6;p9">
            <a:extLst>
              <a:ext uri="{FF2B5EF4-FFF2-40B4-BE49-F238E27FC236}">
                <a16:creationId xmlns:a16="http://schemas.microsoft.com/office/drawing/2014/main" id="{CE497271-5A9E-32CF-DC7D-D6737B6ABA07}"/>
              </a:ext>
            </a:extLst>
          </p:cNvPr>
          <p:cNvPicPr preferRelativeResize="0"/>
          <p:nvPr/>
        </p:nvPicPr>
        <p:blipFill rotWithShape="1">
          <a:blip r:embed="rId2">
            <a:alphaModFix/>
          </a:blip>
          <a:srcRect/>
          <a:stretch/>
        </p:blipFill>
        <p:spPr>
          <a:xfrm>
            <a:off x="487165" y="6357485"/>
            <a:ext cx="1187051" cy="411359"/>
          </a:xfrm>
          <a:prstGeom prst="rect">
            <a:avLst/>
          </a:prstGeom>
          <a:noFill/>
          <a:ln>
            <a:noFill/>
          </a:ln>
        </p:spPr>
      </p:pic>
      <p:sp>
        <p:nvSpPr>
          <p:cNvPr id="3" name="Rectangle 2">
            <a:extLst>
              <a:ext uri="{FF2B5EF4-FFF2-40B4-BE49-F238E27FC236}">
                <a16:creationId xmlns:a16="http://schemas.microsoft.com/office/drawing/2014/main" id="{39CCC176-D18D-CF7A-9C81-4F2C094EE4A3}"/>
              </a:ext>
            </a:extLst>
          </p:cNvPr>
          <p:cNvSpPr/>
          <p:nvPr/>
        </p:nvSpPr>
        <p:spPr>
          <a:xfrm>
            <a:off x="945426" y="448070"/>
            <a:ext cx="608371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Balanced the data:</a:t>
            </a:r>
          </a:p>
        </p:txBody>
      </p:sp>
      <p:sp>
        <p:nvSpPr>
          <p:cNvPr id="5" name="TextBox 4">
            <a:extLst>
              <a:ext uri="{FF2B5EF4-FFF2-40B4-BE49-F238E27FC236}">
                <a16:creationId xmlns:a16="http://schemas.microsoft.com/office/drawing/2014/main" id="{C8BC4DD8-47C9-F3D0-270A-6EAA4CEB7595}"/>
              </a:ext>
            </a:extLst>
          </p:cNvPr>
          <p:cNvSpPr txBox="1"/>
          <p:nvPr/>
        </p:nvSpPr>
        <p:spPr>
          <a:xfrm>
            <a:off x="1080689" y="1660649"/>
            <a:ext cx="7746069" cy="2677656"/>
          </a:xfrm>
          <a:prstGeom prst="rect">
            <a:avLst/>
          </a:prstGeom>
          <a:noFill/>
        </p:spPr>
        <p:txBody>
          <a:bodyPr wrap="square">
            <a:spAutoFit/>
          </a:bodyPr>
          <a:lstStyle/>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so we should mark all the transactions where the </a:t>
            </a:r>
            <a:r>
              <a:rPr lang="en-IN" sz="2400" dirty="0" err="1">
                <a:latin typeface="Times New Roman" panose="02020603050405020304" pitchFamily="18" charset="0"/>
                <a:cs typeface="Times New Roman" panose="02020603050405020304" pitchFamily="18" charset="0"/>
              </a:rPr>
              <a:t>newbalance</a:t>
            </a:r>
            <a:r>
              <a:rPr lang="en-IN" sz="2400" dirty="0">
                <a:latin typeface="Times New Roman" panose="02020603050405020304" pitchFamily="18" charset="0"/>
                <a:cs typeface="Times New Roman" panose="02020603050405020304" pitchFamily="18" charset="0"/>
              </a:rPr>
              <a:t> becomes zero after </a:t>
            </a:r>
            <a:r>
              <a:rPr lang="en-IN" sz="2400" dirty="0" err="1">
                <a:latin typeface="Times New Roman" panose="02020603050405020304" pitchFamily="18" charset="0"/>
                <a:cs typeface="Times New Roman" panose="02020603050405020304" pitchFamily="18" charset="0"/>
              </a:rPr>
              <a:t>cashout</a:t>
            </a:r>
            <a:r>
              <a:rPr lang="en-IN" sz="2400" dirty="0">
                <a:latin typeface="Times New Roman" panose="02020603050405020304" pitchFamily="18" charset="0"/>
                <a:cs typeface="Times New Roman" panose="02020603050405020304" pitchFamily="18" charset="0"/>
              </a:rPr>
              <a:t> or transfer it is the possible fraud</a:t>
            </a:r>
          </a:p>
          <a:p>
            <a:pPr marL="285750" indent="-28575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Newbalance</a:t>
            </a:r>
            <a:r>
              <a:rPr lang="en-US" sz="2400" dirty="0">
                <a:latin typeface="Times New Roman" panose="02020603050405020304" pitchFamily="18" charset="0"/>
                <a:cs typeface="Times New Roman" panose="02020603050405020304" pitchFamily="18" charset="0"/>
              </a:rPr>
              <a:t> change in Destination is zero whether the transaction is transfer or </a:t>
            </a:r>
            <a:r>
              <a:rPr lang="en-US" sz="2400" dirty="0" err="1">
                <a:latin typeface="Times New Roman" panose="02020603050405020304" pitchFamily="18" charset="0"/>
                <a:cs typeface="Times New Roman" panose="02020603050405020304" pitchFamily="18" charset="0"/>
              </a:rPr>
              <a:t>cashout</a:t>
            </a:r>
            <a:r>
              <a:rPr lang="en-US" sz="2400" dirty="0">
                <a:latin typeface="Times New Roman" panose="02020603050405020304" pitchFamily="18" charset="0"/>
                <a:cs typeface="Times New Roman" panose="02020603050405020304" pitchFamily="18" charset="0"/>
              </a:rPr>
              <a:t> it is the fraud transaction</a:t>
            </a:r>
          </a:p>
          <a:p>
            <a:pPr marL="285750" indent="-28575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oldbalanceOrg</a:t>
            </a:r>
            <a:r>
              <a:rPr lang="en-US" sz="2400" dirty="0">
                <a:latin typeface="Times New Roman" panose="02020603050405020304" pitchFamily="18" charset="0"/>
                <a:cs typeface="Times New Roman" panose="02020603050405020304" pitchFamily="18" charset="0"/>
              </a:rPr>
              <a:t> in which balanced is zero whether the transaction is transfer or </a:t>
            </a:r>
            <a:r>
              <a:rPr lang="en-US" sz="2400" dirty="0" err="1">
                <a:latin typeface="Times New Roman" panose="02020603050405020304" pitchFamily="18" charset="0"/>
                <a:cs typeface="Times New Roman" panose="02020603050405020304" pitchFamily="18" charset="0"/>
              </a:rPr>
              <a:t>cashout</a:t>
            </a:r>
            <a:r>
              <a:rPr lang="en-US" sz="2400" dirty="0">
                <a:latin typeface="Times New Roman" panose="02020603050405020304" pitchFamily="18" charset="0"/>
                <a:cs typeface="Times New Roman" panose="02020603050405020304" pitchFamily="18" charset="0"/>
              </a:rPr>
              <a:t> it is the fraud transaction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8734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164</TotalTime>
  <Words>575</Words>
  <Application>Microsoft Office PowerPoint</Application>
  <PresentationFormat>Widescreen</PresentationFormat>
  <Paragraphs>75</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Trebuchet MS</vt:lpstr>
      <vt:lpstr>Wingdings</vt:lpstr>
      <vt:lpstr>Wingdings 3</vt:lpstr>
      <vt:lpstr>Facet</vt:lpstr>
      <vt:lpstr>FRAUDELENT TRANSACTION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FRAUDELENT TRANSACTION PREDICTION</dc:title>
  <dc:creator>deepak shimpi</dc:creator>
  <cp:lastModifiedBy>deepak shimpi</cp:lastModifiedBy>
  <cp:revision>42</cp:revision>
  <dcterms:created xsi:type="dcterms:W3CDTF">2022-07-27T15:50:57Z</dcterms:created>
  <dcterms:modified xsi:type="dcterms:W3CDTF">2022-07-28T03:38:06Z</dcterms:modified>
</cp:coreProperties>
</file>