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Economica" panose="020B0604020202020204" charset="0"/>
      <p:regular r:id="rId12"/>
      <p:bold r:id="rId13"/>
      <p:italic r:id="rId14"/>
      <p:boldItalic r:id="rId15"/>
    </p:embeddedFont>
    <p:embeddedFont>
      <p:font typeface="Open Sans" panose="020B0606030504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d4fcb3ad81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d4fcb3ad81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4fcb3ad81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4fcb3ad8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4fcb3ad81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4fcb3ad81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4fcb3ad8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4fcb3ad8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4fcb3ad81_3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4fcb3ad81_3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4fcb3ad81_3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4fcb3ad81_3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c07b1ea1a64c49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c07b1ea1a64c49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4fcb3ad81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4fcb3ad81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Face Recognition</a:t>
            </a:r>
            <a:endParaRPr/>
          </a:p>
          <a:p>
            <a:pPr marL="0" lvl="0" indent="0" algn="ctr" rtl="0">
              <a:spcBef>
                <a:spcPts val="0"/>
              </a:spcBef>
              <a:spcAft>
                <a:spcPts val="0"/>
              </a:spcAft>
              <a:buNone/>
            </a:pPr>
            <a:r>
              <a:rPr lang="en-GB"/>
              <a:t>Using PCA and SVMs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Problem Definition</a:t>
            </a:r>
            <a:endParaRPr/>
          </a:p>
        </p:txBody>
      </p:sp>
      <p:sp>
        <p:nvSpPr>
          <p:cNvPr id="68" name="Google Shape;68;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Using Principal Component Analysis and Support Vector Machine classifier, we are matching the images of the people (facing in different direction, under different lighting conditions, having various facial expressions) to the correct person(label).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517725" y="167872"/>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Background</a:t>
            </a:r>
            <a:endParaRPr/>
          </a:p>
        </p:txBody>
      </p:sp>
      <p:sp>
        <p:nvSpPr>
          <p:cNvPr id="74" name="Google Shape;74;p15"/>
          <p:cNvSpPr txBox="1">
            <a:spLocks noGrp="1"/>
          </p:cNvSpPr>
          <p:nvPr>
            <p:ph type="subTitle" idx="1"/>
          </p:nvPr>
        </p:nvSpPr>
        <p:spPr>
          <a:xfrm>
            <a:off x="678475" y="1095000"/>
            <a:ext cx="8222100" cy="3877800"/>
          </a:xfrm>
          <a:prstGeom prst="rect">
            <a:avLst/>
          </a:prstGeom>
          <a:solidFill>
            <a:schemeClr val="lt1"/>
          </a:solidFill>
        </p:spPr>
        <p:txBody>
          <a:bodyPr spcFirstLastPara="1" wrap="square" lIns="91425" tIns="91425" rIns="91425" bIns="91425" anchor="t" anchorCtr="0">
            <a:normAutofit/>
          </a:bodyPr>
          <a:lstStyle/>
          <a:p>
            <a:pPr marL="0" lvl="0" indent="0" algn="ctr" rtl="0">
              <a:spcBef>
                <a:spcPts val="0"/>
              </a:spcBef>
              <a:spcAft>
                <a:spcPts val="0"/>
              </a:spcAft>
              <a:buNone/>
            </a:pPr>
            <a:r>
              <a:rPr lang="en-GB"/>
              <a:t> Dataset contains images of 40 people. There are 10 images of each person.  So in total there are 400 images in dataset. The size of the each image is 64*64 pixels. Here is set of images of first four people.Each person is labelled as 0,1,2… and so on.</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pic>
        <p:nvPicPr>
          <p:cNvPr id="75" name="Google Shape;75;p15"/>
          <p:cNvPicPr preferRelativeResize="0"/>
          <p:nvPr/>
        </p:nvPicPr>
        <p:blipFill>
          <a:blip r:embed="rId3">
            <a:alphaModFix/>
          </a:blip>
          <a:stretch>
            <a:fillRect/>
          </a:stretch>
        </p:blipFill>
        <p:spPr>
          <a:xfrm>
            <a:off x="1719275" y="2153850"/>
            <a:ext cx="6010275" cy="2643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Mathematical Details and Implementations</a:t>
            </a:r>
            <a:endParaRPr/>
          </a:p>
        </p:txBody>
      </p:sp>
      <p:sp>
        <p:nvSpPr>
          <p:cNvPr id="81" name="Google Shape;81;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 order to apply PCA,  images are converted into a vector of size [1*4096]. Repeating the process for all the images, we get data frame of size (400*4096).</a:t>
            </a:r>
            <a:endParaRPr/>
          </a:p>
          <a:p>
            <a:pPr marL="0" lvl="0" indent="0" algn="l" rtl="0">
              <a:spcBef>
                <a:spcPts val="1200"/>
              </a:spcBef>
              <a:spcAft>
                <a:spcPts val="0"/>
              </a:spcAft>
              <a:buNone/>
            </a:pPr>
            <a:r>
              <a:rPr lang="en-GB"/>
              <a:t>In PCA, we find the mean and  covariance matrix of all the elements in the dataframe. After that we find eigenvalues and eigenvectors (here eigenfaces) of the covariance matrix. We choose top n-eigenfaces (in the descending order of their eigenvalues).</a:t>
            </a:r>
            <a:endParaRPr/>
          </a:p>
          <a:p>
            <a:pPr marL="0" lvl="0" indent="0" algn="l" rtl="0">
              <a:spcBef>
                <a:spcPts val="1200"/>
              </a:spcBef>
              <a:spcAft>
                <a:spcPts val="0"/>
              </a:spcAft>
              <a:buNone/>
            </a:pPr>
            <a:r>
              <a:rPr lang="en-GB"/>
              <a:t>The value of  ‘n’ is chosen such that sum of the percentage of the variance explained by first n-components is greater than 90%.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body" idx="4294967295"/>
          </p:nvPr>
        </p:nvSpPr>
        <p:spPr>
          <a:xfrm>
            <a:off x="1277400" y="472525"/>
            <a:ext cx="7038900" cy="42591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GB"/>
              <a:t>We plot the graph between cumulative sum of percentage variance and components.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Here at 100 components cumulative variance percentage ratio&gt;90%. Thus we can choose </a:t>
            </a:r>
            <a:endParaRPr/>
          </a:p>
          <a:p>
            <a:pPr marL="0" lvl="0" indent="0" algn="l" rtl="0">
              <a:spcBef>
                <a:spcPts val="1200"/>
              </a:spcBef>
              <a:spcAft>
                <a:spcPts val="0"/>
              </a:spcAft>
              <a:buNone/>
            </a:pPr>
            <a:r>
              <a:rPr lang="en-GB"/>
              <a:t>N-components = 100. </a:t>
            </a:r>
            <a:endParaRPr/>
          </a:p>
          <a:p>
            <a:pPr marL="0" lvl="0" indent="0" algn="l" rtl="0">
              <a:spcBef>
                <a:spcPts val="1200"/>
              </a:spcBef>
              <a:spcAft>
                <a:spcPts val="1200"/>
              </a:spcAft>
              <a:buNone/>
            </a:pPr>
            <a:endParaRPr/>
          </a:p>
        </p:txBody>
      </p:sp>
      <p:pic>
        <p:nvPicPr>
          <p:cNvPr id="87" name="Google Shape;87;p17"/>
          <p:cNvPicPr preferRelativeResize="0"/>
          <p:nvPr/>
        </p:nvPicPr>
        <p:blipFill>
          <a:blip r:embed="rId3">
            <a:alphaModFix/>
          </a:blip>
          <a:stretch>
            <a:fillRect/>
          </a:stretch>
        </p:blipFill>
        <p:spPr>
          <a:xfrm>
            <a:off x="2609500" y="1207400"/>
            <a:ext cx="3543300" cy="236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Unprocessed images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93" name="Google Shape;93;p18"/>
          <p:cNvPicPr preferRelativeResize="0"/>
          <p:nvPr/>
        </p:nvPicPr>
        <p:blipFill>
          <a:blip r:embed="rId3">
            <a:alphaModFix/>
          </a:blip>
          <a:stretch>
            <a:fillRect/>
          </a:stretch>
        </p:blipFill>
        <p:spPr>
          <a:xfrm>
            <a:off x="4902400" y="1580500"/>
            <a:ext cx="3929900" cy="2729175"/>
          </a:xfrm>
          <a:prstGeom prst="rect">
            <a:avLst/>
          </a:prstGeom>
          <a:noFill/>
          <a:ln>
            <a:noFill/>
          </a:ln>
        </p:spPr>
      </p:pic>
      <p:sp>
        <p:nvSpPr>
          <p:cNvPr id="94" name="Google Shape;94;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1200"/>
              </a:spcAft>
              <a:buClr>
                <a:schemeClr val="dk1"/>
              </a:buClr>
              <a:buSzPts val="1100"/>
              <a:buFont typeface="Arial"/>
              <a:buNone/>
            </a:pPr>
            <a:r>
              <a:rPr lang="en-GB" sz="1400">
                <a:latin typeface="Open Sans"/>
                <a:ea typeface="Open Sans"/>
                <a:cs typeface="Open Sans"/>
                <a:sym typeface="Open Sans"/>
              </a:rPr>
              <a:t>Some of the eigenfaces are shown below.</a:t>
            </a:r>
            <a:endParaRPr/>
          </a:p>
        </p:txBody>
      </p:sp>
      <p:sp>
        <p:nvSpPr>
          <p:cNvPr id="95" name="Google Shape;95;p18"/>
          <p:cNvSpPr txBox="1">
            <a:spLocks noGrp="1"/>
          </p:cNvSpPr>
          <p:nvPr>
            <p:ph type="body" idx="2"/>
          </p:nvPr>
        </p:nvSpPr>
        <p:spPr>
          <a:xfrm>
            <a:off x="4867400" y="1225225"/>
            <a:ext cx="3999900" cy="328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Eigne faces</a:t>
            </a:r>
            <a:endParaRPr/>
          </a:p>
        </p:txBody>
      </p:sp>
      <p:pic>
        <p:nvPicPr>
          <p:cNvPr id="96" name="Google Shape;96;p18"/>
          <p:cNvPicPr preferRelativeResize="0"/>
          <p:nvPr/>
        </p:nvPicPr>
        <p:blipFill>
          <a:blip r:embed="rId4">
            <a:alphaModFix/>
          </a:blip>
          <a:stretch>
            <a:fillRect/>
          </a:stretch>
        </p:blipFill>
        <p:spPr>
          <a:xfrm>
            <a:off x="311700" y="1580488"/>
            <a:ext cx="4137475" cy="264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body" idx="4294967295"/>
          </p:nvPr>
        </p:nvSpPr>
        <p:spPr>
          <a:xfrm>
            <a:off x="311700" y="251150"/>
            <a:ext cx="8520600" cy="432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Now project the input image on the the principal components(eigen faces). By projection we get the weights corresponding to each eigenface. </a:t>
            </a:r>
            <a:endParaRPr/>
          </a:p>
          <a:p>
            <a:pPr marL="0" lvl="0" indent="0" algn="l" rtl="0">
              <a:spcBef>
                <a:spcPts val="1200"/>
              </a:spcBef>
              <a:spcAft>
                <a:spcPts val="0"/>
              </a:spcAft>
              <a:buNone/>
            </a:pPr>
            <a:r>
              <a:rPr lang="en-GB"/>
              <a:t>For every input image weights will change but eigenfaces will remain the same.</a:t>
            </a:r>
            <a:endParaRPr/>
          </a:p>
          <a:p>
            <a:pPr marL="0" lvl="0" indent="0" algn="l" rtl="0">
              <a:spcBef>
                <a:spcPts val="1200"/>
              </a:spcBef>
              <a:spcAft>
                <a:spcPts val="0"/>
              </a:spcAft>
              <a:buNone/>
            </a:pPr>
            <a:r>
              <a:rPr lang="en-GB"/>
              <a:t>Here with the help of pca we are able to reduce the features from 4096 to 100.</a:t>
            </a:r>
            <a:endParaRPr/>
          </a:p>
          <a:p>
            <a:pPr marL="0" lvl="0" indent="0" algn="l" rtl="0">
              <a:spcBef>
                <a:spcPts val="1200"/>
              </a:spcBef>
              <a:spcAft>
                <a:spcPts val="1200"/>
              </a:spcAft>
              <a:buNone/>
            </a:pPr>
            <a:r>
              <a:rPr lang="en-GB"/>
              <a:t>Now with the help of weights which we got by projecting the input points to pca, we will train the classifier.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body" idx="4294967295"/>
          </p:nvPr>
        </p:nvSpPr>
        <p:spPr>
          <a:xfrm>
            <a:off x="311700" y="410700"/>
            <a:ext cx="8520600" cy="416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Support Vector classification (SVC) classifier is used for training the data.</a:t>
            </a:r>
            <a:endParaRPr/>
          </a:p>
          <a:p>
            <a:pPr marL="0" lvl="0" indent="0" algn="l" rtl="0">
              <a:spcBef>
                <a:spcPts val="1200"/>
              </a:spcBef>
              <a:spcAft>
                <a:spcPts val="0"/>
              </a:spcAft>
              <a:buNone/>
            </a:pPr>
            <a:r>
              <a:rPr lang="en-GB"/>
              <a:t>Radial basis function kernel (RBF) is used for SVC. By  trial and error value of c=1000 and gamma = 0.001 is taken for RBF kernel.</a:t>
            </a:r>
            <a:endParaRPr/>
          </a:p>
          <a:p>
            <a:pPr marL="0" lvl="0" indent="0" algn="l" rtl="0">
              <a:spcBef>
                <a:spcPts val="1200"/>
              </a:spcBef>
              <a:spcAft>
                <a:spcPts val="0"/>
              </a:spcAft>
              <a:buNone/>
            </a:pPr>
            <a:r>
              <a:rPr lang="en-GB"/>
              <a:t>Now we have transformed the testing images into PCA. And the weights are feed to the trained SVM classifier.</a:t>
            </a:r>
            <a:endParaRPr/>
          </a:p>
          <a:p>
            <a:pPr marL="0" lvl="0" indent="0" algn="l" rtl="0">
              <a:spcBef>
                <a:spcPts val="1200"/>
              </a:spcBef>
              <a:spcAft>
                <a:spcPts val="0"/>
              </a:spcAft>
              <a:buNone/>
            </a:pPr>
            <a:r>
              <a:rPr lang="en-GB"/>
              <a:t>Accuracy of the model is 90%.</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body" idx="1"/>
          </p:nvPr>
        </p:nvSpPr>
        <p:spPr>
          <a:xfrm>
            <a:off x="311700" y="1235250"/>
            <a:ext cx="8520600" cy="3354000"/>
          </a:xfrm>
          <a:prstGeom prst="rect">
            <a:avLst/>
          </a:prstGeom>
        </p:spPr>
        <p:txBody>
          <a:bodyPr spcFirstLastPara="1" wrap="square" lIns="91425" tIns="91425" rIns="91425" bIns="91425" anchor="t" anchorCtr="0">
            <a:normAutofit fontScale="92500" lnSpcReduction="10000"/>
          </a:bodyPr>
          <a:lstStyle/>
          <a:p>
            <a:pPr marL="457200" lvl="0" indent="-325755" algn="l" rtl="0">
              <a:spcBef>
                <a:spcPts val="0"/>
              </a:spcBef>
              <a:spcAft>
                <a:spcPts val="0"/>
              </a:spcAft>
              <a:buSzPct val="100000"/>
              <a:buChar char="●"/>
            </a:pPr>
            <a:r>
              <a:rPr lang="en-GB" sz="1600" dirty="0"/>
              <a:t>Developed the deeper understanding of the PCA :-Deepak</a:t>
            </a:r>
            <a:endParaRPr sz="1600" dirty="0"/>
          </a:p>
          <a:p>
            <a:pPr marL="457200" lvl="0" indent="-325755" algn="l" rtl="0">
              <a:spcBef>
                <a:spcPts val="0"/>
              </a:spcBef>
              <a:spcAft>
                <a:spcPts val="0"/>
              </a:spcAft>
              <a:buSzPct val="100000"/>
              <a:buChar char="●"/>
            </a:pPr>
            <a:r>
              <a:rPr lang="en-GB" sz="1600" dirty="0"/>
              <a:t>Examined variations with respect to the number of components in PCA :- Deepak</a:t>
            </a:r>
            <a:endParaRPr sz="1600" dirty="0"/>
          </a:p>
          <a:p>
            <a:pPr marL="457200" lvl="0" indent="-325755" algn="l" rtl="0">
              <a:spcBef>
                <a:spcPts val="0"/>
              </a:spcBef>
              <a:spcAft>
                <a:spcPts val="0"/>
              </a:spcAft>
              <a:buSzPct val="100000"/>
              <a:buChar char="●"/>
            </a:pPr>
            <a:r>
              <a:rPr lang="en-GB" sz="1600" dirty="0"/>
              <a:t>Examined variations with respect to the  hyperparameters in SVM :- Shivansh</a:t>
            </a:r>
            <a:endParaRPr sz="1600" dirty="0"/>
          </a:p>
          <a:p>
            <a:pPr marL="457200" lvl="0" indent="-325755" algn="l" rtl="0">
              <a:spcBef>
                <a:spcPts val="0"/>
              </a:spcBef>
              <a:spcAft>
                <a:spcPts val="0"/>
              </a:spcAft>
              <a:buSzPct val="100000"/>
              <a:buChar char="●"/>
            </a:pPr>
            <a:r>
              <a:rPr lang="en-GB" sz="1600" dirty="0"/>
              <a:t>Examined variations with and without standard scaling :-Shivansh</a:t>
            </a:r>
            <a:endParaRPr sz="1600" dirty="0"/>
          </a:p>
          <a:p>
            <a:pPr marL="457200" lvl="0" indent="0" algn="l" rtl="0">
              <a:spcBef>
                <a:spcPts val="1200"/>
              </a:spcBef>
              <a:spcAft>
                <a:spcPts val="0"/>
              </a:spcAft>
              <a:buNone/>
            </a:pPr>
            <a:endParaRPr dirty="0"/>
          </a:p>
          <a:p>
            <a:pPr marL="0" lvl="0" indent="0" algn="l" rtl="0">
              <a:spcBef>
                <a:spcPts val="1200"/>
              </a:spcBef>
              <a:spcAft>
                <a:spcPts val="0"/>
              </a:spcAft>
              <a:buNone/>
            </a:pPr>
            <a:r>
              <a:rPr lang="en-GB" dirty="0"/>
              <a:t>Team Members:</a:t>
            </a:r>
            <a:endParaRPr dirty="0"/>
          </a:p>
          <a:p>
            <a:pPr marL="0" lvl="0" indent="0" algn="l" rtl="0">
              <a:spcBef>
                <a:spcPts val="1200"/>
              </a:spcBef>
              <a:spcAft>
                <a:spcPts val="0"/>
              </a:spcAft>
              <a:buNone/>
            </a:pPr>
            <a:r>
              <a:rPr lang="en-GB" dirty="0"/>
              <a:t>Deepak </a:t>
            </a:r>
            <a:r>
              <a:rPr lang="en-GB" dirty="0" err="1"/>
              <a:t>Thorat</a:t>
            </a:r>
            <a:endParaRPr dirty="0"/>
          </a:p>
          <a:p>
            <a:pPr marL="0" lvl="0" indent="0" algn="l" rtl="0">
              <a:spcBef>
                <a:spcPts val="1200"/>
              </a:spcBef>
              <a:spcAft>
                <a:spcPts val="0"/>
              </a:spcAft>
              <a:buNone/>
            </a:pPr>
            <a:r>
              <a:rPr lang="en-GB" dirty="0"/>
              <a:t>Shivansh Singh</a:t>
            </a:r>
          </a:p>
          <a:p>
            <a:pPr marL="0" lvl="0" indent="0" algn="l" rtl="0">
              <a:spcBef>
                <a:spcPts val="1200"/>
              </a:spcBef>
              <a:spcAft>
                <a:spcPts val="0"/>
              </a:spcAft>
              <a:buNone/>
            </a:pPr>
            <a:r>
              <a:rPr lang="en-GB" dirty="0" err="1"/>
              <a:t>Github</a:t>
            </a:r>
            <a:r>
              <a:rPr lang="en-GB"/>
              <a:t> repo: https://github.com/Shivansh1910/ds-project</a:t>
            </a:r>
            <a:endParaRPr dirty="0"/>
          </a:p>
          <a:p>
            <a:pPr marL="0" lvl="0" indent="0" algn="l" rtl="0">
              <a:spcBef>
                <a:spcPts val="1200"/>
              </a:spcBef>
              <a:spcAft>
                <a:spcPts val="1200"/>
              </a:spcAft>
              <a:buNone/>
            </a:pPr>
            <a:endParaRPr dirty="0"/>
          </a:p>
        </p:txBody>
      </p:sp>
      <p:sp>
        <p:nvSpPr>
          <p:cNvPr id="112" name="Google Shape;112;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Clr>
                <a:schemeClr val="dk1"/>
              </a:buClr>
              <a:buSzPts val="1100"/>
              <a:buFont typeface="Arial"/>
              <a:buNone/>
            </a:pPr>
            <a:r>
              <a:rPr lang="en-GB"/>
              <a:t>Contributions:</a:t>
            </a: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478</Words>
  <Application>Microsoft Office PowerPoint</Application>
  <PresentationFormat>On-screen Show (16:9)</PresentationFormat>
  <Paragraphs>43</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Economica</vt:lpstr>
      <vt:lpstr>Open Sans</vt:lpstr>
      <vt:lpstr>Arial</vt:lpstr>
      <vt:lpstr>Luxe</vt:lpstr>
      <vt:lpstr>Face Recognition Using PCA and SVMs</vt:lpstr>
      <vt:lpstr>Problem Definition</vt:lpstr>
      <vt:lpstr>Background</vt:lpstr>
      <vt:lpstr>Mathematical Details and Implementations</vt:lpstr>
      <vt:lpstr>PowerPoint Presentation</vt:lpstr>
      <vt:lpstr>Some of the eigenfaces are shown below.</vt:lpstr>
      <vt:lpstr>PowerPoint Presentation</vt:lpstr>
      <vt:lpstr>PowerPoint Presentation</vt:lpstr>
      <vt:lpstr>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PCA and SVMs</dc:title>
  <cp:lastModifiedBy>Asus</cp:lastModifiedBy>
  <cp:revision>3</cp:revision>
  <dcterms:modified xsi:type="dcterms:W3CDTF">2021-05-08T18:19:18Z</dcterms:modified>
</cp:coreProperties>
</file>