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  <p:sldMasterId id="2147483915" r:id="rId2"/>
    <p:sldMasterId id="2147483963" r:id="rId3"/>
    <p:sldMasterId id="2147483987" r:id="rId4"/>
  </p:sldMasterIdLst>
  <p:notesMasterIdLst>
    <p:notesMasterId r:id="rId12"/>
  </p:notesMasterIdLst>
  <p:sldIdLst>
    <p:sldId id="273" r:id="rId5"/>
    <p:sldId id="278" r:id="rId6"/>
    <p:sldId id="272" r:id="rId7"/>
    <p:sldId id="271" r:id="rId8"/>
    <p:sldId id="267" r:id="rId9"/>
    <p:sldId id="277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D080-9214-482C-89D7-BD22319C323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0854-2EAA-4799-94D7-7E50AA78E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75AE-F0EF-43D4-A634-9CF813158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0854-2EAA-4799-94D7-7E50AA78EB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AE03CD-41A8-47F1-A1A7-D37ABC592067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8856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A089-F69A-4AA7-B4A2-E159190BBC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FAAD-6462-40A1-B429-7BB5E2491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AE03CD-41A8-47F1-A1A7-D37ABC592067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8856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E300-D791-4CDF-AA28-A06B620C0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FACF-FCB2-4DDF-AD90-12D995FA9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8261-E407-4757-ACAE-DC615D985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DF6-2162-4946-B0DB-095CD2D49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7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4AEF-9A9C-4A9B-ABD7-A7D4EDCBB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2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868F-89A3-49CA-89F4-452F620CB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322-80C8-43DC-BEFB-3D5DCD44C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E300-D791-4CDF-AA28-A06B620C0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8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3185-1F06-4539-9D24-4C1A29993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9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A089-F69A-4AA7-B4A2-E159190BBC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FAAD-6462-40A1-B429-7BB5E2491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9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1D758-E8A6-40D0-8863-1FF6C00A5430}" type="slidenum">
              <a:rPr lang="en-US" smtClean="0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5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07D7F-88AB-4A16-B175-A5A2520D02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28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B579A-2D4E-4778-8C76-D389FD2DB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2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68B35-BB58-4387-8892-04977DAAED6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6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A6A28-BB20-42E4-B371-C5336B8B2A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07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F16F-5447-4232-90EE-3D6DD6136B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32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1BC3-007B-4B96-9D22-6424D70136D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FACF-FCB2-4DDF-AD90-12D995FA9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2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01D93-8363-4636-88AA-6CC76725667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75DD-F23A-4DB9-ADC8-21B3B3CA3BE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79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AE8EC-1C71-4E24-9AB9-8B77D94789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6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437B1-5432-4EB9-93B0-7EE89E4FDD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097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1D758-E8A6-40D0-8863-1FF6C00A5430}" type="slidenum">
              <a:rPr lang="en-US" smtClean="0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5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07D7F-88AB-4A16-B175-A5A2520D02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28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B579A-2D4E-4778-8C76-D389FD2DB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2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68B35-BB58-4387-8892-04977DAAED6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6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A6A28-BB20-42E4-B371-C5336B8B2A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07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F16F-5447-4232-90EE-3D6DD6136B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3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8261-E407-4757-ACAE-DC615D985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6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1BC3-007B-4B96-9D22-6424D70136D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62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01D93-8363-4636-88AA-6CC76725667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75DD-F23A-4DB9-ADC8-21B3B3CA3BE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7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AE8EC-1C71-4E24-9AB9-8B77D94789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61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437B1-5432-4EB9-93B0-7EE89E4FDD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0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DF6-2162-4946-B0DB-095CD2D49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4AEF-9A9C-4A9B-ABD7-A7D4EDCBB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868F-89A3-49CA-89F4-452F620CB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322-80C8-43DC-BEFB-3D5DCD44C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3185-1F06-4539-9D24-4C1A29993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3CF3A-C389-4BFB-91CF-C7F17E977A85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3CF3A-C389-4BFB-91CF-C7F17E977A85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3CF3A-C389-4BFB-91CF-C7F17E977A85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3CF3A-C389-4BFB-91CF-C7F17E977A85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914400" y="381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Multilayer Perceptron (MLP)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768350" y="1539875"/>
            <a:ext cx="6235700" cy="4702175"/>
            <a:chOff x="484" y="970"/>
            <a:chExt cx="3928" cy="2962"/>
          </a:xfrm>
        </p:grpSpPr>
        <p:sp>
          <p:nvSpPr>
            <p:cNvPr id="44040" name="Rectangle 4"/>
            <p:cNvSpPr>
              <a:spLocks noChangeArrowheads="1"/>
            </p:cNvSpPr>
            <p:nvPr/>
          </p:nvSpPr>
          <p:spPr bwMode="auto">
            <a:xfrm>
              <a:off x="484" y="3604"/>
              <a:ext cx="3928" cy="328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1" name="Rectangle 5"/>
            <p:cNvSpPr>
              <a:spLocks noChangeArrowheads="1"/>
            </p:cNvSpPr>
            <p:nvPr/>
          </p:nvSpPr>
          <p:spPr bwMode="auto">
            <a:xfrm>
              <a:off x="1396" y="1012"/>
              <a:ext cx="2152" cy="28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2" name="Oval 6"/>
            <p:cNvSpPr>
              <a:spLocks noChangeArrowheads="1"/>
            </p:cNvSpPr>
            <p:nvPr/>
          </p:nvSpPr>
          <p:spPr bwMode="auto">
            <a:xfrm>
              <a:off x="1632" y="16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3" name="Oval 7"/>
            <p:cNvSpPr>
              <a:spLocks noChangeArrowheads="1"/>
            </p:cNvSpPr>
            <p:nvPr/>
          </p:nvSpPr>
          <p:spPr bwMode="auto">
            <a:xfrm>
              <a:off x="2304" y="16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4" name="Oval 8"/>
            <p:cNvSpPr>
              <a:spLocks noChangeArrowheads="1"/>
            </p:cNvSpPr>
            <p:nvPr/>
          </p:nvSpPr>
          <p:spPr bwMode="auto">
            <a:xfrm>
              <a:off x="2976" y="16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5" name="Oval 9"/>
            <p:cNvSpPr>
              <a:spLocks noChangeArrowheads="1"/>
            </p:cNvSpPr>
            <p:nvPr/>
          </p:nvSpPr>
          <p:spPr bwMode="auto">
            <a:xfrm>
              <a:off x="576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6" name="Oval 10"/>
            <p:cNvSpPr>
              <a:spLocks noChangeArrowheads="1"/>
            </p:cNvSpPr>
            <p:nvPr/>
          </p:nvSpPr>
          <p:spPr bwMode="auto">
            <a:xfrm>
              <a:off x="1248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7" name="Oval 11"/>
            <p:cNvSpPr>
              <a:spLocks noChangeArrowheads="1"/>
            </p:cNvSpPr>
            <p:nvPr/>
          </p:nvSpPr>
          <p:spPr bwMode="auto">
            <a:xfrm>
              <a:off x="1920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8" name="Oval 12"/>
            <p:cNvSpPr>
              <a:spLocks noChangeArrowheads="1"/>
            </p:cNvSpPr>
            <p:nvPr/>
          </p:nvSpPr>
          <p:spPr bwMode="auto">
            <a:xfrm>
              <a:off x="2592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9" name="Oval 1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0" name="Oval 14"/>
            <p:cNvSpPr>
              <a:spLocks noChangeArrowheads="1"/>
            </p:cNvSpPr>
            <p:nvPr/>
          </p:nvSpPr>
          <p:spPr bwMode="auto">
            <a:xfrm>
              <a:off x="3936" y="273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1" name="Line 15"/>
            <p:cNvSpPr>
              <a:spLocks noChangeShapeType="1"/>
            </p:cNvSpPr>
            <p:nvPr/>
          </p:nvSpPr>
          <p:spPr bwMode="auto">
            <a:xfrm flipV="1">
              <a:off x="768" y="2064"/>
              <a:ext cx="100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2" name="Line 16"/>
            <p:cNvSpPr>
              <a:spLocks noChangeShapeType="1"/>
            </p:cNvSpPr>
            <p:nvPr/>
          </p:nvSpPr>
          <p:spPr bwMode="auto">
            <a:xfrm flipV="1">
              <a:off x="1440" y="2064"/>
              <a:ext cx="33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3" name="Line 17"/>
            <p:cNvSpPr>
              <a:spLocks noChangeShapeType="1"/>
            </p:cNvSpPr>
            <p:nvPr/>
          </p:nvSpPr>
          <p:spPr bwMode="auto">
            <a:xfrm flipH="1" flipV="1">
              <a:off x="1776" y="2064"/>
              <a:ext cx="33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4" name="Line 18"/>
            <p:cNvSpPr>
              <a:spLocks noChangeShapeType="1"/>
            </p:cNvSpPr>
            <p:nvPr/>
          </p:nvSpPr>
          <p:spPr bwMode="auto">
            <a:xfrm>
              <a:off x="1776" y="2064"/>
              <a:ext cx="96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5" name="Line 19"/>
            <p:cNvSpPr>
              <a:spLocks noChangeShapeType="1"/>
            </p:cNvSpPr>
            <p:nvPr/>
          </p:nvSpPr>
          <p:spPr bwMode="auto">
            <a:xfrm>
              <a:off x="1776" y="2064"/>
              <a:ext cx="168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6" name="Line 20"/>
            <p:cNvSpPr>
              <a:spLocks noChangeShapeType="1"/>
            </p:cNvSpPr>
            <p:nvPr/>
          </p:nvSpPr>
          <p:spPr bwMode="auto">
            <a:xfrm>
              <a:off x="1776" y="2064"/>
              <a:ext cx="235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7" name="Line 21"/>
            <p:cNvSpPr>
              <a:spLocks noChangeShapeType="1"/>
            </p:cNvSpPr>
            <p:nvPr/>
          </p:nvSpPr>
          <p:spPr bwMode="auto">
            <a:xfrm flipH="1">
              <a:off x="768" y="2064"/>
              <a:ext cx="172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8" name="Line 22"/>
            <p:cNvSpPr>
              <a:spLocks noChangeShapeType="1"/>
            </p:cNvSpPr>
            <p:nvPr/>
          </p:nvSpPr>
          <p:spPr bwMode="auto">
            <a:xfrm flipH="1">
              <a:off x="1440" y="2064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9" name="Line 23"/>
            <p:cNvSpPr>
              <a:spLocks noChangeShapeType="1"/>
            </p:cNvSpPr>
            <p:nvPr/>
          </p:nvSpPr>
          <p:spPr bwMode="auto">
            <a:xfrm flipH="1">
              <a:off x="2112" y="206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0" name="Line 24"/>
            <p:cNvSpPr>
              <a:spLocks noChangeShapeType="1"/>
            </p:cNvSpPr>
            <p:nvPr/>
          </p:nvSpPr>
          <p:spPr bwMode="auto">
            <a:xfrm>
              <a:off x="2496" y="2064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1" name="Line 25"/>
            <p:cNvSpPr>
              <a:spLocks noChangeShapeType="1"/>
            </p:cNvSpPr>
            <p:nvPr/>
          </p:nvSpPr>
          <p:spPr bwMode="auto">
            <a:xfrm>
              <a:off x="2496" y="2064"/>
              <a:ext cx="96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2" name="Line 26"/>
            <p:cNvSpPr>
              <a:spLocks noChangeShapeType="1"/>
            </p:cNvSpPr>
            <p:nvPr/>
          </p:nvSpPr>
          <p:spPr bwMode="auto">
            <a:xfrm flipH="1" flipV="1">
              <a:off x="2496" y="2064"/>
              <a:ext cx="163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3" name="Line 27"/>
            <p:cNvSpPr>
              <a:spLocks noChangeShapeType="1"/>
            </p:cNvSpPr>
            <p:nvPr/>
          </p:nvSpPr>
          <p:spPr bwMode="auto">
            <a:xfrm flipH="1">
              <a:off x="768" y="2064"/>
              <a:ext cx="240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4" name="Line 28"/>
            <p:cNvSpPr>
              <a:spLocks noChangeShapeType="1"/>
            </p:cNvSpPr>
            <p:nvPr/>
          </p:nvSpPr>
          <p:spPr bwMode="auto">
            <a:xfrm flipH="1">
              <a:off x="1440" y="2064"/>
              <a:ext cx="172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5" name="Line 29"/>
            <p:cNvSpPr>
              <a:spLocks noChangeShapeType="1"/>
            </p:cNvSpPr>
            <p:nvPr/>
          </p:nvSpPr>
          <p:spPr bwMode="auto">
            <a:xfrm flipH="1">
              <a:off x="2112" y="2064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6" name="Line 30"/>
            <p:cNvSpPr>
              <a:spLocks noChangeShapeType="1"/>
            </p:cNvSpPr>
            <p:nvPr/>
          </p:nvSpPr>
          <p:spPr bwMode="auto">
            <a:xfrm flipH="1">
              <a:off x="2736" y="2064"/>
              <a:ext cx="43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7" name="Line 31"/>
            <p:cNvSpPr>
              <a:spLocks noChangeShapeType="1"/>
            </p:cNvSpPr>
            <p:nvPr/>
          </p:nvSpPr>
          <p:spPr bwMode="auto">
            <a:xfrm>
              <a:off x="3168" y="2064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8" name="Line 32"/>
            <p:cNvSpPr>
              <a:spLocks noChangeShapeType="1"/>
            </p:cNvSpPr>
            <p:nvPr/>
          </p:nvSpPr>
          <p:spPr bwMode="auto">
            <a:xfrm>
              <a:off x="3168" y="2064"/>
              <a:ext cx="96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9" name="Line 33"/>
            <p:cNvSpPr>
              <a:spLocks noChangeShapeType="1"/>
            </p:cNvSpPr>
            <p:nvPr/>
          </p:nvSpPr>
          <p:spPr bwMode="auto">
            <a:xfrm flipV="1">
              <a:off x="1824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0" name="Line 34"/>
            <p:cNvSpPr>
              <a:spLocks noChangeShapeType="1"/>
            </p:cNvSpPr>
            <p:nvPr/>
          </p:nvSpPr>
          <p:spPr bwMode="auto">
            <a:xfrm flipV="1">
              <a:off x="2496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1" name="Line 35"/>
            <p:cNvSpPr>
              <a:spLocks noChangeShapeType="1"/>
            </p:cNvSpPr>
            <p:nvPr/>
          </p:nvSpPr>
          <p:spPr bwMode="auto">
            <a:xfrm flipV="1">
              <a:off x="316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2" name="Line 36"/>
            <p:cNvSpPr>
              <a:spLocks noChangeShapeType="1"/>
            </p:cNvSpPr>
            <p:nvPr/>
          </p:nvSpPr>
          <p:spPr bwMode="auto">
            <a:xfrm flipV="1">
              <a:off x="768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3" name="Line 37"/>
            <p:cNvSpPr>
              <a:spLocks noChangeShapeType="1"/>
            </p:cNvSpPr>
            <p:nvPr/>
          </p:nvSpPr>
          <p:spPr bwMode="auto">
            <a:xfrm flipV="1">
              <a:off x="2784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4" name="Line 38"/>
            <p:cNvSpPr>
              <a:spLocks noChangeShapeType="1"/>
            </p:cNvSpPr>
            <p:nvPr/>
          </p:nvSpPr>
          <p:spPr bwMode="auto">
            <a:xfrm flipV="1">
              <a:off x="2112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5" name="Line 39"/>
            <p:cNvSpPr>
              <a:spLocks noChangeShapeType="1"/>
            </p:cNvSpPr>
            <p:nvPr/>
          </p:nvSpPr>
          <p:spPr bwMode="auto">
            <a:xfrm flipV="1">
              <a:off x="1440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6" name="Line 40"/>
            <p:cNvSpPr>
              <a:spLocks noChangeShapeType="1"/>
            </p:cNvSpPr>
            <p:nvPr/>
          </p:nvSpPr>
          <p:spPr bwMode="auto">
            <a:xfrm flipV="1">
              <a:off x="3456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7" name="Line 41"/>
            <p:cNvSpPr>
              <a:spLocks noChangeShapeType="1"/>
            </p:cNvSpPr>
            <p:nvPr/>
          </p:nvSpPr>
          <p:spPr bwMode="auto">
            <a:xfrm flipV="1">
              <a:off x="4128" y="31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78" name="Rectangle 42"/>
            <p:cNvSpPr>
              <a:spLocks noChangeArrowheads="1"/>
            </p:cNvSpPr>
            <p:nvPr/>
          </p:nvSpPr>
          <p:spPr bwMode="auto">
            <a:xfrm>
              <a:off x="1767" y="970"/>
              <a:ext cx="170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dirty="0">
                  <a:solidFill>
                    <a:srgbClr val="FFFFFF"/>
                  </a:solidFill>
                </a:rPr>
                <a:t>Output Values</a:t>
              </a:r>
              <a:endParaRPr lang="en-GB" sz="2800" b="1" dirty="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4079" name="Rectangle 43"/>
            <p:cNvSpPr>
              <a:spLocks noChangeArrowheads="1"/>
            </p:cNvSpPr>
            <p:nvPr/>
          </p:nvSpPr>
          <p:spPr bwMode="auto">
            <a:xfrm>
              <a:off x="903" y="3610"/>
              <a:ext cx="318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 dirty="0">
                  <a:solidFill>
                    <a:srgbClr val="FFFFFF"/>
                  </a:solidFill>
                </a:rPr>
                <a:t>Input Signals (External Stimuli)</a:t>
              </a:r>
              <a:endParaRPr lang="en-GB" sz="2400" b="1" dirty="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4037" name="Rectangle 44"/>
          <p:cNvSpPr>
            <a:spLocks noChangeArrowheads="1"/>
          </p:cNvSpPr>
          <p:nvPr/>
        </p:nvSpPr>
        <p:spPr bwMode="auto">
          <a:xfrm>
            <a:off x="6705600" y="1528929"/>
            <a:ext cx="225874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Output Layer</a:t>
            </a:r>
            <a:endParaRPr lang="en-GB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Rectangle 45"/>
          <p:cNvSpPr>
            <a:spLocks noChangeArrowheads="1"/>
          </p:cNvSpPr>
          <p:nvPr/>
        </p:nvSpPr>
        <p:spPr bwMode="auto">
          <a:xfrm>
            <a:off x="6858000" y="2500312"/>
            <a:ext cx="19812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Adjustable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</a:p>
        </p:txBody>
      </p:sp>
      <p:sp>
        <p:nvSpPr>
          <p:cNvPr id="44039" name="Rectangle 46"/>
          <p:cNvSpPr>
            <a:spLocks noChangeArrowheads="1"/>
          </p:cNvSpPr>
          <p:nvPr/>
        </p:nvSpPr>
        <p:spPr bwMode="auto">
          <a:xfrm>
            <a:off x="6996113" y="4359275"/>
            <a:ext cx="162544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6641254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28600"/>
            <a:ext cx="9067800" cy="6248400"/>
          </a:xfrm>
        </p:spPr>
        <p:txBody>
          <a:bodyPr/>
          <a:lstStyle/>
          <a:p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1981200" y="2667000"/>
            <a:ext cx="1295400" cy="1066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Feature extraction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28600" y="2667000"/>
            <a:ext cx="1371600" cy="1066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Existing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client's data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3657599" y="4320678"/>
            <a:ext cx="1295401" cy="78472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Test Data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657600" y="1233055"/>
            <a:ext cx="1302328" cy="90899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Training Data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2743200"/>
            <a:ext cx="130232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Feature Pruning using RF 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1309256"/>
            <a:ext cx="1371600" cy="74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Train WMGEPSVM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800" y="2743200"/>
            <a:ext cx="1447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Credit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scoring</a:t>
            </a:r>
            <a:br>
              <a:rPr lang="en-US" sz="1400" dirty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models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2" name="Straight Arrow Connector 11"/>
          <p:cNvCxnSpPr>
            <a:stCxn id="5" idx="4"/>
            <a:endCxn id="4" idx="2"/>
          </p:cNvCxnSpPr>
          <p:nvPr/>
        </p:nvCxnSpPr>
        <p:spPr>
          <a:xfrm>
            <a:off x="1600200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8" idx="1"/>
          </p:cNvCxnSpPr>
          <p:nvPr/>
        </p:nvCxnSpPr>
        <p:spPr>
          <a:xfrm>
            <a:off x="3276600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308763" y="2142051"/>
            <a:ext cx="1" cy="601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6" idx="1"/>
          </p:cNvCxnSpPr>
          <p:nvPr/>
        </p:nvCxnSpPr>
        <p:spPr>
          <a:xfrm flipH="1">
            <a:off x="4305300" y="3657600"/>
            <a:ext cx="3463" cy="66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9" idx="1"/>
          </p:cNvCxnSpPr>
          <p:nvPr/>
        </p:nvCxnSpPr>
        <p:spPr>
          <a:xfrm flipV="1">
            <a:off x="4959928" y="1683328"/>
            <a:ext cx="602672" cy="4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83" idx="2"/>
          </p:cNvCxnSpPr>
          <p:nvPr/>
        </p:nvCxnSpPr>
        <p:spPr>
          <a:xfrm>
            <a:off x="4959926" y="3200400"/>
            <a:ext cx="60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5562599" y="2667000"/>
            <a:ext cx="1371601" cy="1066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Validation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Data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97" name="Straight Arrow Connector 96"/>
          <p:cNvCxnSpPr>
            <a:stCxn id="83" idx="4"/>
            <a:endCxn id="10" idx="1"/>
          </p:cNvCxnSpPr>
          <p:nvPr/>
        </p:nvCxnSpPr>
        <p:spPr>
          <a:xfrm>
            <a:off x="6934200" y="3200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" idx="4"/>
            <a:endCxn id="83" idx="3"/>
          </p:cNvCxnSpPr>
          <p:nvPr/>
        </p:nvCxnSpPr>
        <p:spPr>
          <a:xfrm flipV="1">
            <a:off x="4953000" y="3733800"/>
            <a:ext cx="1295400" cy="979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Magnetic Disk 108"/>
          <p:cNvSpPr/>
          <p:nvPr/>
        </p:nvSpPr>
        <p:spPr>
          <a:xfrm>
            <a:off x="7543801" y="4010890"/>
            <a:ext cx="1468582" cy="9421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Log Performance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0" name="Flowchart: Document 109"/>
          <p:cNvSpPr/>
          <p:nvPr/>
        </p:nvSpPr>
        <p:spPr>
          <a:xfrm>
            <a:off x="5943601" y="5181600"/>
            <a:ext cx="1447800" cy="107372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Results &amp;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Analysis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</a:b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11" name="Elbow Connector 110"/>
          <p:cNvCxnSpPr>
            <a:stCxn id="109" idx="3"/>
            <a:endCxn id="110" idx="3"/>
          </p:cNvCxnSpPr>
          <p:nvPr/>
        </p:nvCxnSpPr>
        <p:spPr>
          <a:xfrm rot="5400000">
            <a:off x="7452015" y="4892386"/>
            <a:ext cx="765465" cy="886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109" idx="1"/>
          </p:cNvCxnSpPr>
          <p:nvPr/>
        </p:nvCxnSpPr>
        <p:spPr>
          <a:xfrm>
            <a:off x="8267700" y="3657600"/>
            <a:ext cx="10392" cy="35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43802" y="1313481"/>
            <a:ext cx="1447798" cy="74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Parameter Tuning using GA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10" idx="0"/>
          </p:cNvCxnSpPr>
          <p:nvPr/>
        </p:nvCxnSpPr>
        <p:spPr>
          <a:xfrm flipH="1">
            <a:off x="8267700" y="2061625"/>
            <a:ext cx="1" cy="68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>
            <a:off x="6934200" y="1683328"/>
            <a:ext cx="609602" cy="4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4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99100" cy="1173162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Multilayer Perceptron (MLP)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96119" y="15240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Linear treshold unit (LTU)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1981200" y="3505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209800" y="35306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sym typeface="Symbol" pitchFamily="18" charset="2"/>
              </a:rPr>
              <a:t>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57200" y="2743200"/>
            <a:ext cx="533400" cy="609600"/>
            <a:chOff x="288" y="1728"/>
            <a:chExt cx="336" cy="384"/>
          </a:xfrm>
        </p:grpSpPr>
        <p:sp>
          <p:nvSpPr>
            <p:cNvPr id="32812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3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sv-SE" sz="2800" dirty="0">
                  <a:solidFill>
                    <a:srgbClr val="000000"/>
                  </a:solidFill>
                </a:rPr>
                <a:t>x</a:t>
              </a:r>
              <a:r>
                <a:rPr lang="sv-SE" sz="2800" baseline="-25000" dirty="0">
                  <a:solidFill>
                    <a:srgbClr val="000000"/>
                  </a:solidFill>
                </a:rPr>
                <a:t>1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776" name="Group 9"/>
          <p:cNvGrpSpPr>
            <a:grpSpLocks/>
          </p:cNvGrpSpPr>
          <p:nvPr/>
        </p:nvGrpSpPr>
        <p:grpSpPr bwMode="auto">
          <a:xfrm>
            <a:off x="457200" y="3581400"/>
            <a:ext cx="533400" cy="609600"/>
            <a:chOff x="288" y="1728"/>
            <a:chExt cx="336" cy="384"/>
          </a:xfrm>
        </p:grpSpPr>
        <p:sp>
          <p:nvSpPr>
            <p:cNvPr id="32810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1" name="Text Box 11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sv-SE" sz="2800" dirty="0">
                  <a:solidFill>
                    <a:srgbClr val="000000"/>
                  </a:solidFill>
                </a:rPr>
                <a:t>x</a:t>
              </a:r>
              <a:r>
                <a:rPr lang="sv-SE" sz="2800" baseline="-25000" dirty="0">
                  <a:solidFill>
                    <a:srgbClr val="000000"/>
                  </a:solidFill>
                </a:rPr>
                <a:t>2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777" name="Group 12"/>
          <p:cNvGrpSpPr>
            <a:grpSpLocks/>
          </p:cNvGrpSpPr>
          <p:nvPr/>
        </p:nvGrpSpPr>
        <p:grpSpPr bwMode="auto">
          <a:xfrm>
            <a:off x="457200" y="5029200"/>
            <a:ext cx="533400" cy="609600"/>
            <a:chOff x="288" y="1728"/>
            <a:chExt cx="336" cy="384"/>
          </a:xfrm>
        </p:grpSpPr>
        <p:sp>
          <p:nvSpPr>
            <p:cNvPr id="32808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9" name="Text Box 14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sv-SE" sz="2800" dirty="0">
                  <a:solidFill>
                    <a:srgbClr val="000000"/>
                  </a:solidFill>
                </a:rPr>
                <a:t>x</a:t>
              </a:r>
              <a:r>
                <a:rPr lang="sv-SE" sz="2800" baseline="-25000" dirty="0">
                  <a:solidFill>
                    <a:srgbClr val="000000"/>
                  </a:solidFill>
                </a:rPr>
                <a:t>n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778" name="Line 15"/>
          <p:cNvSpPr>
            <a:spLocks noChangeShapeType="1"/>
          </p:cNvSpPr>
          <p:nvPr/>
        </p:nvSpPr>
        <p:spPr bwMode="auto">
          <a:xfrm>
            <a:off x="990600" y="30480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79" name="Line 16"/>
          <p:cNvSpPr>
            <a:spLocks noChangeShapeType="1"/>
          </p:cNvSpPr>
          <p:nvPr/>
        </p:nvSpPr>
        <p:spPr bwMode="auto">
          <a:xfrm>
            <a:off x="990600" y="38100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80" name="Line 17"/>
          <p:cNvSpPr>
            <a:spLocks noChangeShapeType="1"/>
          </p:cNvSpPr>
          <p:nvPr/>
        </p:nvSpPr>
        <p:spPr bwMode="auto">
          <a:xfrm flipV="1">
            <a:off x="990600" y="4343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81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4000" dirty="0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sz="4000" dirty="0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sz="4000" dirty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1295400" y="27432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2800">
                <a:solidFill>
                  <a:srgbClr val="000000"/>
                </a:solidFill>
              </a:rPr>
              <a:t>w</a:t>
            </a:r>
            <a:r>
              <a:rPr lang="sv-SE" sz="2800" baseline="-25000">
                <a:solidFill>
                  <a:srgbClr val="000000"/>
                </a:solidFill>
              </a:rPr>
              <a:t>1</a:t>
            </a:r>
            <a:endParaRPr lang="en-US" sz="2800" baseline="-25000">
              <a:solidFill>
                <a:srgbClr val="000000"/>
              </a:solidFill>
            </a:endParaRP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914400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2800" dirty="0">
                <a:solidFill>
                  <a:srgbClr val="000000"/>
                </a:solidFill>
              </a:rPr>
              <a:t>w</a:t>
            </a:r>
            <a:r>
              <a:rPr lang="sv-SE" sz="2800" baseline="-25000" dirty="0">
                <a:solidFill>
                  <a:srgbClr val="000000"/>
                </a:solidFill>
              </a:rPr>
              <a:t>2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32784" name="Text Box 21"/>
          <p:cNvSpPr txBox="1">
            <a:spLocks noChangeArrowheads="1"/>
          </p:cNvSpPr>
          <p:nvPr/>
        </p:nvSpPr>
        <p:spPr bwMode="auto">
          <a:xfrm>
            <a:off x="914400" y="4495800"/>
            <a:ext cx="58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2800">
                <a:solidFill>
                  <a:srgbClr val="000000"/>
                </a:solidFill>
              </a:rPr>
              <a:t>w</a:t>
            </a:r>
            <a:r>
              <a:rPr lang="sv-SE" sz="2800" baseline="-25000">
                <a:solidFill>
                  <a:srgbClr val="000000"/>
                </a:solidFill>
              </a:rPr>
              <a:t>n</a:t>
            </a:r>
            <a:endParaRPr lang="en-US" sz="2800" baseline="-25000">
              <a:solidFill>
                <a:srgbClr val="000000"/>
              </a:solidFill>
            </a:endParaRPr>
          </a:p>
        </p:txBody>
      </p:sp>
      <p:sp>
        <p:nvSpPr>
          <p:cNvPr id="32785" name="Text Box 22"/>
          <p:cNvSpPr txBox="1">
            <a:spLocks noChangeArrowheads="1"/>
          </p:cNvSpPr>
          <p:nvPr/>
        </p:nvSpPr>
        <p:spPr bwMode="auto">
          <a:xfrm>
            <a:off x="2667000" y="29718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2800">
                <a:solidFill>
                  <a:srgbClr val="000000"/>
                </a:solidFill>
              </a:rPr>
              <a:t>w</a:t>
            </a:r>
            <a:r>
              <a:rPr lang="sv-SE" sz="2800" baseline="-25000">
                <a:solidFill>
                  <a:srgbClr val="000000"/>
                </a:solidFill>
              </a:rPr>
              <a:t>0</a:t>
            </a:r>
            <a:endParaRPr lang="en-US" sz="2800" baseline="-25000">
              <a:solidFill>
                <a:srgbClr val="000000"/>
              </a:solidFill>
            </a:endParaRPr>
          </a:p>
        </p:txBody>
      </p: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2057400" y="2438400"/>
            <a:ext cx="80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2800">
                <a:solidFill>
                  <a:srgbClr val="000000"/>
                </a:solidFill>
              </a:rPr>
              <a:t>x</a:t>
            </a:r>
            <a:r>
              <a:rPr lang="sv-SE" sz="2800" baseline="-25000">
                <a:solidFill>
                  <a:srgbClr val="000000"/>
                </a:solidFill>
              </a:rPr>
              <a:t>0=1</a:t>
            </a:r>
            <a:endParaRPr lang="en-US" sz="2800" baseline="-25000">
              <a:solidFill>
                <a:srgbClr val="000000"/>
              </a:solidFill>
            </a:endParaRPr>
          </a:p>
        </p:txBody>
      </p:sp>
      <p:sp>
        <p:nvSpPr>
          <p:cNvPr id="32787" name="Line 24"/>
          <p:cNvSpPr>
            <a:spLocks noChangeShapeType="1"/>
          </p:cNvSpPr>
          <p:nvPr/>
        </p:nvSpPr>
        <p:spPr bwMode="auto">
          <a:xfrm>
            <a:off x="2438400" y="2971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88" name="Text Box 25"/>
          <p:cNvSpPr txBox="1">
            <a:spLocks noChangeArrowheads="1"/>
          </p:cNvSpPr>
          <p:nvPr/>
        </p:nvSpPr>
        <p:spPr bwMode="auto">
          <a:xfrm>
            <a:off x="2971800" y="4114800"/>
            <a:ext cx="122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0000"/>
                </a:solidFill>
                <a:sym typeface="Symbol" pitchFamily="18" charset="2"/>
              </a:rPr>
              <a:t></a:t>
            </a:r>
            <a:r>
              <a:rPr lang="sv-SE" sz="2800">
                <a:solidFill>
                  <a:srgbClr val="000000"/>
                </a:solidFill>
                <a:sym typeface="Symbol" pitchFamily="18" charset="2"/>
              </a:rPr>
              <a:t> w</a:t>
            </a:r>
            <a:r>
              <a:rPr lang="sv-SE" sz="2800" baseline="-2500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sv-SE" sz="2800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sv-SE" sz="2800" baseline="-25000">
                <a:solidFill>
                  <a:srgbClr val="000000"/>
                </a:solidFill>
                <a:sym typeface="Symbol" pitchFamily="18" charset="2"/>
              </a:rPr>
              <a:t>i</a:t>
            </a:r>
            <a:endParaRPr lang="en-US" sz="2800" baseline="-25000">
              <a:solidFill>
                <a:srgbClr val="000000"/>
              </a:solidFill>
            </a:endParaRPr>
          </a:p>
        </p:txBody>
      </p:sp>
      <p:sp>
        <p:nvSpPr>
          <p:cNvPr id="32789" name="Oval 26"/>
          <p:cNvSpPr>
            <a:spLocks noChangeArrowheads="1"/>
          </p:cNvSpPr>
          <p:nvPr/>
        </p:nvSpPr>
        <p:spPr bwMode="auto">
          <a:xfrm>
            <a:off x="5181600" y="3429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32790" name="Group 35"/>
          <p:cNvGrpSpPr>
            <a:grpSpLocks/>
          </p:cNvGrpSpPr>
          <p:nvPr/>
        </p:nvGrpSpPr>
        <p:grpSpPr bwMode="auto">
          <a:xfrm>
            <a:off x="5257800" y="3429000"/>
            <a:ext cx="838200" cy="838200"/>
            <a:chOff x="1488" y="3456"/>
            <a:chExt cx="864" cy="672"/>
          </a:xfrm>
        </p:grpSpPr>
        <p:sp>
          <p:nvSpPr>
            <p:cNvPr id="32803" name="Line 29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4" name="Line 30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5" name="Line 31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6" name="Line 33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2791" name="Line 36"/>
          <p:cNvSpPr>
            <a:spLocks noChangeShapeType="1"/>
          </p:cNvSpPr>
          <p:nvPr/>
        </p:nvSpPr>
        <p:spPr bwMode="auto">
          <a:xfrm flipV="1">
            <a:off x="2895600" y="3886199"/>
            <a:ext cx="2286000" cy="2177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92" name="Line 37"/>
          <p:cNvSpPr>
            <a:spLocks noChangeShapeType="1"/>
          </p:cNvSpPr>
          <p:nvPr/>
        </p:nvSpPr>
        <p:spPr bwMode="auto">
          <a:xfrm>
            <a:off x="6096000" y="3886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32793" name="Group 38"/>
          <p:cNvGrpSpPr>
            <a:grpSpLocks/>
          </p:cNvGrpSpPr>
          <p:nvPr/>
        </p:nvGrpSpPr>
        <p:grpSpPr bwMode="auto">
          <a:xfrm>
            <a:off x="7696200" y="3581400"/>
            <a:ext cx="568325" cy="533400"/>
            <a:chOff x="288" y="1728"/>
            <a:chExt cx="358" cy="336"/>
          </a:xfrm>
        </p:grpSpPr>
        <p:sp>
          <p:nvSpPr>
            <p:cNvPr id="32801" name="Oval 39"/>
            <p:cNvSpPr>
              <a:spLocks noChangeArrowheads="1"/>
            </p:cNvSpPr>
            <p:nvPr/>
          </p:nvSpPr>
          <p:spPr bwMode="auto">
            <a:xfrm>
              <a:off x="310" y="172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</a:rPr>
                <a:t>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2802" name="Text Box 40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2794" name="Text Box 41"/>
          <p:cNvSpPr txBox="1">
            <a:spLocks noChangeArrowheads="1"/>
          </p:cNvSpPr>
          <p:nvPr/>
        </p:nvSpPr>
        <p:spPr bwMode="auto">
          <a:xfrm>
            <a:off x="3505200" y="5105400"/>
            <a:ext cx="41497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000000"/>
                </a:solidFill>
              </a:rPr>
              <a:t>              1 if </a:t>
            </a:r>
            <a:r>
              <a:rPr lang="en-US" sz="3600">
                <a:solidFill>
                  <a:srgbClr val="000000"/>
                </a:solidFill>
                <a:sym typeface="Symbol" pitchFamily="18" charset="2"/>
              </a:rPr>
              <a:t></a:t>
            </a:r>
            <a:r>
              <a:rPr lang="sv-SE" sz="280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v-SE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sv-SE" baseline="-2500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sv-SE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sv-SE" baseline="-25000">
                <a:solidFill>
                  <a:srgbClr val="000000"/>
                </a:solidFill>
                <a:sym typeface="Symbol" pitchFamily="18" charset="2"/>
              </a:rPr>
              <a:t>i </a:t>
            </a:r>
            <a:r>
              <a:rPr lang="sv-SE">
                <a:solidFill>
                  <a:srgbClr val="000000"/>
                </a:solidFill>
                <a:sym typeface="Symbol" pitchFamily="18" charset="2"/>
              </a:rPr>
              <a:t>&gt;0</a:t>
            </a: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000000"/>
                </a:solidFill>
              </a:rPr>
              <a:t>o(x</a:t>
            </a:r>
            <a:r>
              <a:rPr lang="sv-SE" baseline="-25000">
                <a:solidFill>
                  <a:srgbClr val="000000"/>
                </a:solidFill>
              </a:rPr>
              <a:t>i</a:t>
            </a:r>
            <a:r>
              <a:rPr lang="sv-SE">
                <a:solidFill>
                  <a:srgbClr val="000000"/>
                </a:solidFill>
              </a:rPr>
              <a:t>)=</a:t>
            </a:r>
          </a:p>
          <a:p>
            <a:pPr eaLnBrk="1" fontAlgn="base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000000"/>
                </a:solidFill>
              </a:rPr>
              <a:t>             -1 otherwise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4343400" y="5181600"/>
            <a:ext cx="4778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sz="4800">
                <a:solidFill>
                  <a:srgbClr val="000000"/>
                </a:solidFill>
              </a:rPr>
              <a:t>{</a:t>
            </a: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32797" name="Rectangle 46"/>
          <p:cNvSpPr>
            <a:spLocks noChangeArrowheads="1"/>
          </p:cNvSpPr>
          <p:nvPr/>
        </p:nvSpPr>
        <p:spPr bwMode="auto">
          <a:xfrm>
            <a:off x="3048000" y="4038600"/>
            <a:ext cx="319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2800" baseline="3000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US" sz="2800" baseline="300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2798" name="Rectangle 47"/>
          <p:cNvSpPr>
            <a:spLocks noChangeArrowheads="1"/>
          </p:cNvSpPr>
          <p:nvPr/>
        </p:nvSpPr>
        <p:spPr bwMode="auto">
          <a:xfrm>
            <a:off x="2971800" y="4443413"/>
            <a:ext cx="547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2800" baseline="-25000">
                <a:solidFill>
                  <a:srgbClr val="000000"/>
                </a:solidFill>
                <a:sym typeface="Symbol" pitchFamily="18" charset="2"/>
              </a:rPr>
              <a:t>i=0</a:t>
            </a:r>
            <a:endParaRPr lang="en-US" sz="2800" baseline="-250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2799" name="Rectangle 48"/>
          <p:cNvSpPr>
            <a:spLocks noChangeArrowheads="1"/>
          </p:cNvSpPr>
          <p:nvPr/>
        </p:nvSpPr>
        <p:spPr bwMode="auto">
          <a:xfrm>
            <a:off x="5319713" y="5334000"/>
            <a:ext cx="5476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2800" baseline="-25000">
                <a:solidFill>
                  <a:srgbClr val="000000"/>
                </a:solidFill>
                <a:sym typeface="Symbol" pitchFamily="18" charset="2"/>
              </a:rPr>
              <a:t>i=0</a:t>
            </a:r>
            <a:endParaRPr lang="en-US" sz="2800" baseline="-250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2800" name="Rectangle 49"/>
          <p:cNvSpPr>
            <a:spLocks noChangeArrowheads="1"/>
          </p:cNvSpPr>
          <p:nvPr/>
        </p:nvSpPr>
        <p:spPr bwMode="auto">
          <a:xfrm>
            <a:off x="5410200" y="4953000"/>
            <a:ext cx="319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2800" baseline="3000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US" sz="2800" baseline="30000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52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Large Margin Linear Classifier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1904999" y="1828800"/>
            <a:ext cx="4563385" cy="3824716"/>
            <a:chOff x="2728" y="892"/>
            <a:chExt cx="2784" cy="2784"/>
          </a:xfrm>
        </p:grpSpPr>
        <p:sp>
          <p:nvSpPr>
            <p:cNvPr id="46123" name="Line 5"/>
            <p:cNvSpPr>
              <a:spLocks noChangeShapeType="1"/>
            </p:cNvSpPr>
            <p:nvPr/>
          </p:nvSpPr>
          <p:spPr bwMode="auto">
            <a:xfrm>
              <a:off x="2728" y="367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4" name="Line 6"/>
            <p:cNvSpPr>
              <a:spLocks noChangeShapeType="1"/>
            </p:cNvSpPr>
            <p:nvPr/>
          </p:nvSpPr>
          <p:spPr bwMode="auto">
            <a:xfrm flipV="1">
              <a:off x="2728" y="892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3698047" y="4015216"/>
            <a:ext cx="1828800" cy="1447800"/>
            <a:chOff x="3696" y="2448"/>
            <a:chExt cx="1152" cy="912"/>
          </a:xfrm>
        </p:grpSpPr>
        <p:sp>
          <p:nvSpPr>
            <p:cNvPr id="46115" name="Oval 8"/>
            <p:cNvSpPr>
              <a:spLocks noChangeArrowheads="1"/>
            </p:cNvSpPr>
            <p:nvPr/>
          </p:nvSpPr>
          <p:spPr bwMode="auto">
            <a:xfrm>
              <a:off x="3819" y="26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6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7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8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9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0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1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2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6086" name="Group 16"/>
          <p:cNvGrpSpPr>
            <a:grpSpLocks/>
          </p:cNvGrpSpPr>
          <p:nvPr/>
        </p:nvGrpSpPr>
        <p:grpSpPr bwMode="auto">
          <a:xfrm>
            <a:off x="2599497" y="2147455"/>
            <a:ext cx="2197100" cy="1447800"/>
            <a:chOff x="3216" y="1296"/>
            <a:chExt cx="1384" cy="912"/>
          </a:xfrm>
        </p:grpSpPr>
        <p:sp>
          <p:nvSpPr>
            <p:cNvPr id="46108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09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0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1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2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3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4" name="Oval 23"/>
            <p:cNvSpPr>
              <a:spLocks noChangeArrowheads="1"/>
            </p:cNvSpPr>
            <p:nvPr/>
          </p:nvSpPr>
          <p:spPr bwMode="auto">
            <a:xfrm>
              <a:off x="4504" y="1589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6087" name="Line 24"/>
          <p:cNvSpPr>
            <a:spLocks noChangeShapeType="1"/>
          </p:cNvSpPr>
          <p:nvPr/>
        </p:nvSpPr>
        <p:spPr bwMode="auto">
          <a:xfrm flipV="1">
            <a:off x="2097847" y="2491216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89" name="Text Box 26"/>
          <p:cNvSpPr txBox="1">
            <a:spLocks noChangeArrowheads="1"/>
          </p:cNvSpPr>
          <p:nvPr/>
        </p:nvSpPr>
        <p:spPr bwMode="auto">
          <a:xfrm>
            <a:off x="6365047" y="5167606"/>
            <a:ext cx="4411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090" name="Text Box 27"/>
          <p:cNvSpPr txBox="1">
            <a:spLocks noChangeArrowheads="1"/>
          </p:cNvSpPr>
          <p:nvPr/>
        </p:nvSpPr>
        <p:spPr bwMode="auto">
          <a:xfrm>
            <a:off x="1905000" y="1597967"/>
            <a:ext cx="619884" cy="4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755267" y="2057400"/>
            <a:ext cx="223521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denotes +1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denotes -1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6585619" y="4186567"/>
            <a:ext cx="2404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would classify this data?</a:t>
            </a: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6934200" y="223058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6934200" y="27683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3363084" y="276398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905884" y="3041073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3667884" y="306878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4826076" y="3073400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Oval 19"/>
          <p:cNvSpPr>
            <a:spLocks noChangeArrowheads="1"/>
          </p:cNvSpPr>
          <p:nvPr/>
        </p:nvSpPr>
        <p:spPr bwMode="auto">
          <a:xfrm>
            <a:off x="3435713" y="3824716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4125084" y="352598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4435407" y="509140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3058284" y="50058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3893310" y="46778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4841047" y="36065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3359513" y="46016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 rot="19726248">
            <a:off x="4521047" y="2302769"/>
            <a:ext cx="2114823" cy="81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 x + b=0</a:t>
            </a:r>
          </a:p>
        </p:txBody>
      </p:sp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2848665" y="1684660"/>
            <a:ext cx="1103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 x + b&gt;0</a:t>
            </a:r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5578458" y="3691943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 x + b&lt;0</a:t>
            </a:r>
          </a:p>
        </p:txBody>
      </p:sp>
    </p:spTree>
    <p:extLst>
      <p:ext uri="{BB962C8B-B14F-4D97-AF65-F5344CB8AC3E}">
        <p14:creationId xmlns:p14="http://schemas.microsoft.com/office/powerpoint/2010/main" val="21780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Large Margin Linear Classifier </a:t>
            </a:r>
          </a:p>
        </p:txBody>
      </p:sp>
      <p:sp>
        <p:nvSpPr>
          <p:cNvPr id="46088" name="Rectangle 25"/>
          <p:cNvSpPr>
            <a:spLocks noGrp="1" noChangeArrowheads="1"/>
          </p:cNvSpPr>
          <p:nvPr>
            <p:ph idx="1"/>
          </p:nvPr>
        </p:nvSpPr>
        <p:spPr>
          <a:xfrm>
            <a:off x="457200" y="1443038"/>
            <a:ext cx="4038600" cy="538162"/>
          </a:xfrm>
          <a:noFill/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Formulation: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 rot="-1913833">
            <a:off x="4114800" y="3194050"/>
            <a:ext cx="45720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3809279" y="1219200"/>
            <a:ext cx="4419600" cy="4419600"/>
            <a:chOff x="2728" y="892"/>
            <a:chExt cx="2784" cy="2784"/>
          </a:xfrm>
        </p:grpSpPr>
        <p:sp>
          <p:nvSpPr>
            <p:cNvPr id="46123" name="Line 5"/>
            <p:cNvSpPr>
              <a:spLocks noChangeShapeType="1"/>
            </p:cNvSpPr>
            <p:nvPr/>
          </p:nvSpPr>
          <p:spPr bwMode="auto">
            <a:xfrm>
              <a:off x="2728" y="367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4" name="Line 6"/>
            <p:cNvSpPr>
              <a:spLocks noChangeShapeType="1"/>
            </p:cNvSpPr>
            <p:nvPr/>
          </p:nvSpPr>
          <p:spPr bwMode="auto">
            <a:xfrm flipV="1">
              <a:off x="2728" y="892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5885195" y="3900916"/>
            <a:ext cx="1828800" cy="1447800"/>
            <a:chOff x="3696" y="2448"/>
            <a:chExt cx="1152" cy="912"/>
          </a:xfrm>
        </p:grpSpPr>
        <p:sp>
          <p:nvSpPr>
            <p:cNvPr id="46115" name="Oval 8"/>
            <p:cNvSpPr>
              <a:spLocks noChangeArrowheads="1"/>
            </p:cNvSpPr>
            <p:nvPr/>
          </p:nvSpPr>
          <p:spPr bwMode="auto">
            <a:xfrm>
              <a:off x="3819" y="26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6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7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8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9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0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1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2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6086" name="Group 16"/>
          <p:cNvGrpSpPr>
            <a:grpSpLocks/>
          </p:cNvGrpSpPr>
          <p:nvPr/>
        </p:nvGrpSpPr>
        <p:grpSpPr bwMode="auto">
          <a:xfrm>
            <a:off x="5029200" y="1981200"/>
            <a:ext cx="2197100" cy="1447800"/>
            <a:chOff x="3216" y="1296"/>
            <a:chExt cx="1384" cy="912"/>
          </a:xfrm>
        </p:grpSpPr>
        <p:sp>
          <p:nvSpPr>
            <p:cNvPr id="46108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09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0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1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2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3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4" name="Oval 23"/>
            <p:cNvSpPr>
              <a:spLocks noChangeArrowheads="1"/>
            </p:cNvSpPr>
            <p:nvPr/>
          </p:nvSpPr>
          <p:spPr bwMode="auto">
            <a:xfrm>
              <a:off x="4504" y="1589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6087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89" name="Text Box 26"/>
          <p:cNvSpPr txBox="1">
            <a:spLocks noChangeArrowheads="1"/>
          </p:cNvSpPr>
          <p:nvPr/>
        </p:nvSpPr>
        <p:spPr bwMode="auto">
          <a:xfrm>
            <a:off x="8009027" y="5117884"/>
            <a:ext cx="4411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090" name="Text Box 27"/>
          <p:cNvSpPr txBox="1">
            <a:spLocks noChangeArrowheads="1"/>
          </p:cNvSpPr>
          <p:nvPr/>
        </p:nvSpPr>
        <p:spPr bwMode="auto">
          <a:xfrm>
            <a:off x="4267200" y="1403350"/>
            <a:ext cx="45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91" name="Line 34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92" name="Text Box 35"/>
          <p:cNvSpPr txBox="1">
            <a:spLocks noChangeArrowheads="1"/>
          </p:cNvSpPr>
          <p:nvPr/>
        </p:nvSpPr>
        <p:spPr bwMode="auto">
          <a:xfrm>
            <a:off x="7474483" y="1614488"/>
            <a:ext cx="1084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46093" name="Rectangle 36"/>
          <p:cNvSpPr>
            <a:spLocks noChangeArrowheads="1"/>
          </p:cNvSpPr>
          <p:nvPr/>
        </p:nvSpPr>
        <p:spPr bwMode="auto">
          <a:xfrm rot="-205474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 + b = 0</a:t>
            </a:r>
          </a:p>
        </p:txBody>
      </p:sp>
      <p:sp>
        <p:nvSpPr>
          <p:cNvPr id="46094" name="Rectangle 37"/>
          <p:cNvSpPr>
            <a:spLocks noChangeArrowheads="1"/>
          </p:cNvSpPr>
          <p:nvPr/>
        </p:nvSpPr>
        <p:spPr bwMode="auto">
          <a:xfrm rot="-2054740">
            <a:off x="5399903" y="2428837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 + b = -1</a:t>
            </a:r>
          </a:p>
        </p:txBody>
      </p:sp>
      <p:sp>
        <p:nvSpPr>
          <p:cNvPr id="46095" name="Rectangle 38"/>
          <p:cNvSpPr>
            <a:spLocks noChangeArrowheads="1"/>
          </p:cNvSpPr>
          <p:nvPr/>
        </p:nvSpPr>
        <p:spPr bwMode="auto">
          <a:xfrm rot="-2054740">
            <a:off x="7202971" y="3071267"/>
            <a:ext cx="1790024" cy="27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 + b = 1</a:t>
            </a:r>
          </a:p>
        </p:txBody>
      </p:sp>
      <p:grpSp>
        <p:nvGrpSpPr>
          <p:cNvPr id="46096" name="Group 39"/>
          <p:cNvGrpSpPr>
            <a:grpSpLocks/>
          </p:cNvGrpSpPr>
          <p:nvPr/>
        </p:nvGrpSpPr>
        <p:grpSpPr bwMode="auto">
          <a:xfrm>
            <a:off x="5367628" y="2147888"/>
            <a:ext cx="2249488" cy="2657474"/>
            <a:chOff x="3387" y="1353"/>
            <a:chExt cx="1417" cy="1674"/>
          </a:xfrm>
        </p:grpSpPr>
        <p:sp>
          <p:nvSpPr>
            <p:cNvPr id="46102" name="Oval 40"/>
            <p:cNvSpPr>
              <a:spLocks noChangeArrowheads="1"/>
            </p:cNvSpPr>
            <p:nvPr/>
          </p:nvSpPr>
          <p:spPr bwMode="auto">
            <a:xfrm>
              <a:off x="3617" y="2042"/>
              <a:ext cx="175" cy="15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03" name="Oval 41"/>
            <p:cNvSpPr>
              <a:spLocks noChangeArrowheads="1"/>
            </p:cNvSpPr>
            <p:nvPr/>
          </p:nvSpPr>
          <p:spPr bwMode="auto">
            <a:xfrm>
              <a:off x="4435" y="1509"/>
              <a:ext cx="157" cy="17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04" name="Oval 4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05" name="Text Box 43"/>
            <p:cNvSpPr txBox="1">
              <a:spLocks noChangeArrowheads="1"/>
            </p:cNvSpPr>
            <p:nvPr/>
          </p:nvSpPr>
          <p:spPr bwMode="auto">
            <a:xfrm>
              <a:off x="3387" y="196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46106" name="Text Box 44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</a:rPr>
                <a:t>x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6107" name="Text Box 45"/>
            <p:cNvSpPr txBox="1">
              <a:spLocks noChangeArrowheads="1"/>
            </p:cNvSpPr>
            <p:nvPr/>
          </p:nvSpPr>
          <p:spPr bwMode="auto">
            <a:xfrm>
              <a:off x="3627" y="273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-</a:t>
              </a:r>
            </a:p>
          </p:txBody>
        </p:sp>
      </p:grpSp>
      <p:sp>
        <p:nvSpPr>
          <p:cNvPr id="46097" name="Line 46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98" name="Rectangle 47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</a:t>
            </a:r>
          </a:p>
        </p:txBody>
      </p:sp>
      <p:sp>
        <p:nvSpPr>
          <p:cNvPr id="46101" name="Text Box 51"/>
          <p:cNvSpPr txBox="1">
            <a:spLocks noChangeArrowheads="1"/>
          </p:cNvSpPr>
          <p:nvPr/>
        </p:nvSpPr>
        <p:spPr bwMode="auto">
          <a:xfrm>
            <a:off x="609600" y="2931647"/>
            <a:ext cx="1337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graphicFrame>
        <p:nvGraphicFramePr>
          <p:cNvPr id="51" name="Object 54"/>
          <p:cNvGraphicFramePr>
            <a:graphicFrameLocks noChangeAspect="1"/>
          </p:cNvGraphicFramePr>
          <p:nvPr/>
        </p:nvGraphicFramePr>
        <p:xfrm>
          <a:off x="1371600" y="2057400"/>
          <a:ext cx="20621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3" imgW="977476" imgH="444307" progId="Equation.DSMT4">
                  <p:embed/>
                </p:oleObj>
              </mc:Choice>
              <mc:Fallback>
                <p:oleObj name="Equation" r:id="rId3" imgW="97747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20621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178774"/>
              </p:ext>
            </p:extLst>
          </p:nvPr>
        </p:nvGraphicFramePr>
        <p:xfrm>
          <a:off x="329479" y="3571443"/>
          <a:ext cx="34798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5" imgW="1651000" imgH="482600" progId="Equation.DSMT4">
                  <p:embed/>
                </p:oleObj>
              </mc:Choice>
              <mc:Fallback>
                <p:oleObj name="Equation" r:id="rId5" imgW="1651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79" y="3571443"/>
                        <a:ext cx="34798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5449310" y="2255044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Oval 18"/>
          <p:cNvSpPr>
            <a:spLocks noChangeArrowheads="1"/>
          </p:cNvSpPr>
          <p:nvPr/>
        </p:nvSpPr>
        <p:spPr bwMode="auto">
          <a:xfrm>
            <a:off x="5618018" y="195146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Oval 18"/>
          <p:cNvSpPr>
            <a:spLocks noChangeArrowheads="1"/>
          </p:cNvSpPr>
          <p:nvPr/>
        </p:nvSpPr>
        <p:spPr bwMode="auto">
          <a:xfrm>
            <a:off x="5562600" y="2971800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6778816" y="472916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7485395" y="47391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7637795" y="418493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6570995" y="51201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113338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Support Vector Regression 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 rot="-1913833">
            <a:off x="671165" y="3421153"/>
            <a:ext cx="4711056" cy="12120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85800" y="1547813"/>
            <a:ext cx="4419600" cy="4419600"/>
            <a:chOff x="2728" y="892"/>
            <a:chExt cx="2784" cy="2784"/>
          </a:xfrm>
        </p:grpSpPr>
        <p:sp>
          <p:nvSpPr>
            <p:cNvPr id="46123" name="Line 5"/>
            <p:cNvSpPr>
              <a:spLocks noChangeShapeType="1"/>
            </p:cNvSpPr>
            <p:nvPr/>
          </p:nvSpPr>
          <p:spPr bwMode="auto">
            <a:xfrm>
              <a:off x="2728" y="367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24" name="Line 6"/>
            <p:cNvSpPr>
              <a:spLocks noChangeShapeType="1"/>
            </p:cNvSpPr>
            <p:nvPr/>
          </p:nvSpPr>
          <p:spPr bwMode="auto">
            <a:xfrm flipV="1">
              <a:off x="2728" y="892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6086" name="Group 16"/>
          <p:cNvGrpSpPr>
            <a:grpSpLocks/>
          </p:cNvGrpSpPr>
          <p:nvPr/>
        </p:nvGrpSpPr>
        <p:grpSpPr bwMode="auto">
          <a:xfrm>
            <a:off x="1604672" y="2753568"/>
            <a:ext cx="2189431" cy="1453433"/>
            <a:chOff x="3264" y="1296"/>
            <a:chExt cx="1534" cy="912"/>
          </a:xfrm>
        </p:grpSpPr>
        <p:sp>
          <p:nvSpPr>
            <p:cNvPr id="46111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2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3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114" name="Oval 23"/>
            <p:cNvSpPr>
              <a:spLocks noChangeArrowheads="1"/>
            </p:cNvSpPr>
            <p:nvPr/>
          </p:nvSpPr>
          <p:spPr bwMode="auto">
            <a:xfrm>
              <a:off x="4702" y="1672"/>
              <a:ext cx="96" cy="9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6087" name="Line 24"/>
          <p:cNvSpPr>
            <a:spLocks noChangeShapeType="1"/>
          </p:cNvSpPr>
          <p:nvPr/>
        </p:nvSpPr>
        <p:spPr bwMode="auto">
          <a:xfrm flipV="1">
            <a:off x="1079544" y="25908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89" name="Text Box 26"/>
          <p:cNvSpPr txBox="1">
            <a:spLocks noChangeArrowheads="1"/>
          </p:cNvSpPr>
          <p:nvPr/>
        </p:nvSpPr>
        <p:spPr bwMode="auto">
          <a:xfrm>
            <a:off x="4884826" y="5486400"/>
            <a:ext cx="457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1" name="Line 34"/>
          <p:cNvSpPr>
            <a:spLocks noChangeShapeType="1"/>
          </p:cNvSpPr>
          <p:nvPr/>
        </p:nvSpPr>
        <p:spPr bwMode="auto">
          <a:xfrm>
            <a:off x="4778416" y="2290335"/>
            <a:ext cx="517484" cy="8583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092" name="Text Box 35"/>
          <p:cNvSpPr txBox="1">
            <a:spLocks noChangeArrowheads="1"/>
          </p:cNvSpPr>
          <p:nvPr/>
        </p:nvSpPr>
        <p:spPr bwMode="auto">
          <a:xfrm>
            <a:off x="4854304" y="1869579"/>
            <a:ext cx="487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8" name="Rectangle 47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b="1" i="1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604673" y="4343400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3477632" y="39243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3213144" y="464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4038600" y="36814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2255889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5346744" y="2714335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850988" y="1547813"/>
            <a:ext cx="457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flipH="1" flipV="1">
            <a:off x="6947914" y="2100411"/>
            <a:ext cx="45719" cy="165720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05015" y="3757614"/>
            <a:ext cx="685800" cy="762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7290815" y="3757613"/>
            <a:ext cx="1091185" cy="381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1"/>
          </p:cNvCxnSpPr>
          <p:nvPr/>
        </p:nvCxnSpPr>
        <p:spPr>
          <a:xfrm>
            <a:off x="5763846" y="3795714"/>
            <a:ext cx="8411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3" idx="1"/>
          </p:cNvCxnSpPr>
          <p:nvPr/>
        </p:nvCxnSpPr>
        <p:spPr>
          <a:xfrm>
            <a:off x="5763846" y="2714334"/>
            <a:ext cx="841169" cy="108138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3" idx="3"/>
          </p:cNvCxnSpPr>
          <p:nvPr/>
        </p:nvCxnSpPr>
        <p:spPr>
          <a:xfrm flipH="1">
            <a:off x="7290815" y="2714334"/>
            <a:ext cx="862585" cy="108138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18"/>
          <p:cNvSpPr>
            <a:spLocks noChangeArrowheads="1"/>
          </p:cNvSpPr>
          <p:nvPr/>
        </p:nvSpPr>
        <p:spPr bwMode="auto">
          <a:xfrm>
            <a:off x="1757073" y="4495800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Oval 18"/>
          <p:cNvSpPr>
            <a:spLocks noChangeArrowheads="1"/>
          </p:cNvSpPr>
          <p:nvPr/>
        </p:nvSpPr>
        <p:spPr bwMode="auto">
          <a:xfrm>
            <a:off x="1976291" y="394508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3812641" y="3123137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Oval 18"/>
          <p:cNvSpPr>
            <a:spLocks noChangeArrowheads="1"/>
          </p:cNvSpPr>
          <p:nvPr/>
        </p:nvSpPr>
        <p:spPr bwMode="auto">
          <a:xfrm>
            <a:off x="2671473" y="3681413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Oval 18"/>
          <p:cNvSpPr>
            <a:spLocks noChangeArrowheads="1"/>
          </p:cNvSpPr>
          <p:nvPr/>
        </p:nvSpPr>
        <p:spPr bwMode="auto">
          <a:xfrm>
            <a:off x="3736441" y="2878852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Oval 18"/>
          <p:cNvSpPr>
            <a:spLocks noChangeArrowheads="1"/>
          </p:cNvSpPr>
          <p:nvPr/>
        </p:nvSpPr>
        <p:spPr bwMode="auto">
          <a:xfrm>
            <a:off x="2392363" y="3681413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" name="Oval 11"/>
          <p:cNvSpPr>
            <a:spLocks noChangeArrowheads="1"/>
          </p:cNvSpPr>
          <p:nvPr/>
        </p:nvSpPr>
        <p:spPr bwMode="auto">
          <a:xfrm>
            <a:off x="2408289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>
            <a:off x="2595273" y="441267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5" name="Oval 11"/>
          <p:cNvSpPr>
            <a:spLocks noChangeArrowheads="1"/>
          </p:cNvSpPr>
          <p:nvPr/>
        </p:nvSpPr>
        <p:spPr bwMode="auto">
          <a:xfrm>
            <a:off x="2094107" y="4800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6" name="Oval 11"/>
          <p:cNvSpPr>
            <a:spLocks noChangeArrowheads="1"/>
          </p:cNvSpPr>
          <p:nvPr/>
        </p:nvSpPr>
        <p:spPr bwMode="auto">
          <a:xfrm>
            <a:off x="4419600" y="33730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1452273" y="513310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8" name="Oval 11"/>
          <p:cNvSpPr>
            <a:spLocks noChangeArrowheads="1"/>
          </p:cNvSpPr>
          <p:nvPr/>
        </p:nvSpPr>
        <p:spPr bwMode="auto">
          <a:xfrm>
            <a:off x="3736441" y="392239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978061" y="2714334"/>
            <a:ext cx="450939" cy="2418775"/>
          </a:xfrm>
          <a:prstGeom prst="flowChartProcess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6" name="Text Box 35"/>
          <p:cNvSpPr txBox="1">
            <a:spLocks noChangeArrowheads="1"/>
          </p:cNvSpPr>
          <p:nvPr/>
        </p:nvSpPr>
        <p:spPr bwMode="auto">
          <a:xfrm>
            <a:off x="7162800" y="3729335"/>
            <a:ext cx="633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6288498" y="3733800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Oval 18"/>
          <p:cNvSpPr>
            <a:spLocks noChangeArrowheads="1"/>
          </p:cNvSpPr>
          <p:nvPr/>
        </p:nvSpPr>
        <p:spPr bwMode="auto">
          <a:xfrm>
            <a:off x="7696200" y="3141723"/>
            <a:ext cx="152400" cy="152400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7290815" y="2719492"/>
            <a:ext cx="2" cy="101431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772400" y="2743200"/>
            <a:ext cx="0" cy="387859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35"/>
          <p:cNvSpPr txBox="1">
            <a:spLocks noChangeArrowheads="1"/>
          </p:cNvSpPr>
          <p:nvPr/>
        </p:nvSpPr>
        <p:spPr bwMode="auto">
          <a:xfrm>
            <a:off x="7664196" y="3833814"/>
            <a:ext cx="1435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y-f(x)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 Box 35"/>
          <p:cNvSpPr txBox="1">
            <a:spLocks noChangeArrowheads="1"/>
          </p:cNvSpPr>
          <p:nvPr/>
        </p:nvSpPr>
        <p:spPr bwMode="auto">
          <a:xfrm>
            <a:off x="7200900" y="2128120"/>
            <a:ext cx="635507" cy="46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ξ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 Box 35"/>
          <p:cNvSpPr txBox="1">
            <a:spLocks noChangeArrowheads="1"/>
          </p:cNvSpPr>
          <p:nvPr/>
        </p:nvSpPr>
        <p:spPr bwMode="auto">
          <a:xfrm>
            <a:off x="2255889" y="2853636"/>
            <a:ext cx="635507" cy="46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ξ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Up-Down Arrow 93"/>
          <p:cNvSpPr/>
          <p:nvPr/>
        </p:nvSpPr>
        <p:spPr>
          <a:xfrm>
            <a:off x="2743334" y="2743200"/>
            <a:ext cx="148062" cy="669337"/>
          </a:xfrm>
          <a:prstGeom prst="up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 Box 35"/>
          <p:cNvSpPr txBox="1">
            <a:spLocks noChangeArrowheads="1"/>
          </p:cNvSpPr>
          <p:nvPr/>
        </p:nvSpPr>
        <p:spPr bwMode="auto">
          <a:xfrm>
            <a:off x="6565392" y="1747040"/>
            <a:ext cx="1435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loss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Up-Down Arrow 157"/>
          <p:cNvSpPr/>
          <p:nvPr/>
        </p:nvSpPr>
        <p:spPr>
          <a:xfrm rot="5400000" flipH="1">
            <a:off x="7491330" y="2437745"/>
            <a:ext cx="73075" cy="537834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85115"/>
            <a:ext cx="7543800" cy="32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514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177</Words>
  <Application>Microsoft Office PowerPoint</Application>
  <PresentationFormat>On-screen Show (4:3)</PresentationFormat>
  <Paragraphs>85</Paragraphs>
  <Slides>7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1_Office Theme</vt:lpstr>
      <vt:lpstr>2_Office Theme</vt:lpstr>
      <vt:lpstr>3_Office Theme</vt:lpstr>
      <vt:lpstr>Equation</vt:lpstr>
      <vt:lpstr>PowerPoint Presentation</vt:lpstr>
      <vt:lpstr>PowerPoint Presentation</vt:lpstr>
      <vt:lpstr>Multilayer Perceptron (MLP)</vt:lpstr>
      <vt:lpstr>Large Margin Linear Classifier </vt:lpstr>
      <vt:lpstr>Large Margin Linear Classifier </vt:lpstr>
      <vt:lpstr>Support Vector Regression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ANNs – The basics</dc:title>
  <dc:creator>deepak</dc:creator>
  <cp:lastModifiedBy>meenu tyagi</cp:lastModifiedBy>
  <cp:revision>76</cp:revision>
  <dcterms:created xsi:type="dcterms:W3CDTF">2016-10-22T05:43:25Z</dcterms:created>
  <dcterms:modified xsi:type="dcterms:W3CDTF">2021-10-10T13:10:29Z</dcterms:modified>
</cp:coreProperties>
</file>