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03A2-CE74-4E45-B69C-B8F4528E835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80EB-7099-4B4B-948E-21E52B76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Case Study: Product returns prediction </a:t>
            </a:r>
            <a:endParaRPr lang="en-US" sz="36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eleperformance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200" y="3657600"/>
            <a:ext cx="8915400" cy="76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Times New Roman"/>
              </a:rPr>
              <a:t>Results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Times New Roman"/>
              </a:rPr>
              <a:t> &amp; Observation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</a:rPr>
              <a:t>Three categorical variables- item size, item color, user title are encoded by using two techniques: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</a:rPr>
              <a:t> One hot encoded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</a:rPr>
              <a:t>technique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Times New Roman"/>
            </a:endParaRP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</a:rPr>
              <a:t>numerical category encoding technique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/>
              <a:ea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To train and fine tune the parameters, the dataset is partitioned into 60:40 ratio.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60 percent data samples are used to train and fine tune the model while 40 percent samples are used to evaluate the performance of prediction models.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  <a:cs typeface="Times New Roman"/>
            </a:endParaRPr>
          </a:p>
          <a:p>
            <a:pPr marL="85725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44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One hot encoded technique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Dummy variables are created for item size, item color, and user title and created an input vector of size 203. </a:t>
            </a:r>
          </a:p>
          <a:p>
            <a:pPr marL="114300" lvl="1" indent="0" algn="just">
              <a:lnSpc>
                <a:spcPct val="150000"/>
              </a:lnSpc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</a:rPr>
              <a:t>The important features are selected based on the criteria i.e.,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</a:rPr>
              <a:t>feature score&gt; 0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</a:rPr>
              <a:t>.  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</a:rPr>
              <a:t>  </a:t>
            </a: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86142"/>
              </p:ext>
            </p:extLst>
          </p:nvPr>
        </p:nvGraphicFramePr>
        <p:xfrm>
          <a:off x="1066800" y="2667000"/>
          <a:ext cx="7162799" cy="1676401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69253"/>
                <a:gridCol w="1712598"/>
                <a:gridCol w="2465552"/>
                <a:gridCol w="915396"/>
              </a:tblGrid>
              <a:tr h="786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AUC (%)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Random forest 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</a:t>
                      </a:r>
                      <a:endParaRPr lang="en-US" sz="2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SVM </a:t>
                      </a:r>
                      <a:endParaRPr lang="en-US" sz="2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With PM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68.54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68.35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63.56</a:t>
                      </a:r>
                      <a:endParaRPr lang="en-US" sz="2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Without PM 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66.45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67.85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62.74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Permutation feature importance 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rgbClr val="262626"/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rgbClr val="262626"/>
              </a:solidFill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5" name="Picture 4" descr="F:\teleperformance\data\PM_RF_feature_char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31520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7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Numerical category encoding technique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Numerical categories are created for item size, item color, and user title and created an input vector of size 24.</a:t>
            </a:r>
          </a:p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Cambria"/>
              <a:ea typeface="Calibri"/>
              <a:cs typeface="Times New Roman"/>
            </a:endParaRPr>
          </a:p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21 features are used to predict the user decision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</a:rPr>
              <a:t>.   </a:t>
            </a:r>
          </a:p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/>
              <a:ea typeface="Calibri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01638"/>
              </p:ext>
            </p:extLst>
          </p:nvPr>
        </p:nvGraphicFramePr>
        <p:xfrm>
          <a:off x="1066800" y="2743200"/>
          <a:ext cx="7162799" cy="1676401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69253"/>
                <a:gridCol w="1712598"/>
                <a:gridCol w="2465552"/>
                <a:gridCol w="915396"/>
              </a:tblGrid>
              <a:tr h="786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AUC (%)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Random forest 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</a:t>
                      </a:r>
                      <a:endParaRPr lang="en-US" sz="2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SVM </a:t>
                      </a:r>
                      <a:endParaRPr lang="en-US" sz="22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With PM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73.18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74.29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67.03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49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Without PM </a:t>
                      </a:r>
                      <a:endParaRPr lang="en-US" sz="2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66.54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68.85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Cambria"/>
                          <a:ea typeface="Calibri"/>
                          <a:cs typeface="Times New Roman"/>
                        </a:rPr>
                        <a:t>63.42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Permutation feature importance 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114300" lvl="1" indent="0" algn="just">
              <a:lnSpc>
                <a:spcPct val="150000"/>
              </a:lnSpc>
              <a:buNone/>
            </a:pPr>
            <a:endParaRPr lang="en-US" sz="2200" dirty="0" smtClean="0">
              <a:solidFill>
                <a:srgbClr val="262626"/>
              </a:solidFill>
              <a:effectLst/>
              <a:latin typeface="Cambria"/>
              <a:ea typeface="Calibri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solidFill>
                <a:srgbClr val="262626"/>
              </a:solidFill>
              <a:effectLst/>
              <a:latin typeface="Cambria"/>
              <a:ea typeface="Calibri"/>
              <a:cs typeface="Times New Roman"/>
            </a:endParaRPr>
          </a:p>
        </p:txBody>
      </p:sp>
      <p:pic>
        <p:nvPicPr>
          <p:cNvPr id="6" name="Picture 5" descr="F:\teleperformance\data\PM_RF_feature_chart_v_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1628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3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Summary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Real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situation into consideration could have been a great help, as people most of the times have direct affection to the specific brand and specific item.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Inconsistency between dates need to be resolved, e.g., delivery date is less than order date.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model achieved the accuracy 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74%.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Despite the fact that there is scope for improvement.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Preliminary findings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  <a:cs typeface="Times New Roman"/>
              </a:rPr>
              <a:t> suggest that the ML models are capable to predict the user decision.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 pitchFamily="18" charset="0"/>
              <a:ea typeface="Cambria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5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>
            <a:normAutofit/>
          </a:bodyPr>
          <a:lstStyle/>
          <a:p>
            <a:pPr marR="0" lvl="0"/>
            <a:r>
              <a:rPr lang="en-US" sz="3600" b="1" dirty="0" smtClean="0">
                <a:solidFill>
                  <a:srgbClr val="002060"/>
                </a:solidFill>
                <a:effectLst/>
                <a:latin typeface="Cambria"/>
                <a:ea typeface="Calibri"/>
                <a:cs typeface="Times New Roman"/>
              </a:rPr>
              <a:t>THANK YOU    </a:t>
            </a:r>
            <a:endParaRPr lang="en-US" sz="3200" dirty="0">
              <a:solidFill>
                <a:srgbClr val="002060"/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5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Problem </a:t>
            </a:r>
            <a:r>
              <a:rPr lang="en-IN" sz="32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Statement</a:t>
            </a:r>
            <a:endParaRPr lang="en-US" sz="32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Return shipping is expensive for online platforms and return orders are said to reach 50% for certain industries and products. </a:t>
            </a:r>
          </a:p>
          <a:p>
            <a:pPr algn="just"/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Free or inexpensive return shipping has become a customer expectation and de-facto standard in the fierce online competition on clothing.</a:t>
            </a:r>
          </a:p>
          <a:p>
            <a:pPr algn="just"/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Shops have indirect ways to influence customer purchase behaviour. </a:t>
            </a:r>
          </a:p>
          <a:p>
            <a:pPr algn="just"/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For purchases where return seems likely, a shop could, for example, restrict payment options or display additional marketing communication.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4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Introduction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&amp; Overview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purpose of this case study is to analyze the provided data regarding historical purchase decisions of online shop users.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How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handle the large-scale data sets involved in this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problem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W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hich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machine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learning prediction model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would be used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Use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machine learning techniques on it and based on this predict if customer is likely to return the item in the future or not.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Accurate prediction of product returns allows organization to prevent problematic transactions in advance.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Dataset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data consists of thirteen fields with user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decision.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There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are few data fields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which may play significant role in decision making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such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as price,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item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size, item color, and user title,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etc.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dataset also consists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of three ids such as order id\item id\user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id which seems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be less informative to the prediction model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After checking all the data there are suspicious dates for which delivery date is less than order date.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Calibri"/>
              </a:rPr>
              <a:t>Data preparation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new important fields are created which contain relevant information and model could benefit from it are as follows: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Age: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age of user at order time is crucial information which is computed from DOB (date of birth) on the date of order.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Delivery time: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one of the important fields is the delivery time which can be computed from date of order to date of delivery.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Register user time: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how long user is a registered member is also a significant factor which can be found from user registration date to order date. </a:t>
            </a:r>
          </a:p>
        </p:txBody>
      </p:sp>
    </p:spTree>
    <p:extLst>
      <p:ext uri="{BB962C8B-B14F-4D97-AF65-F5344CB8AC3E}">
        <p14:creationId xmlns:p14="http://schemas.microsoft.com/office/powerpoint/2010/main" val="2726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Calibri"/>
              </a:rPr>
              <a:t>Data preparation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New 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fields regarding dates: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New variables are generated from date fields, which later can turn out to be useful such as day, month and year.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Categorical data field: 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It can be assumed that item size and color are important factors for customers; both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can play a crucial role in decision making.  For both the variables, one hot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encoded and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numerical category encoding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techniques are used.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Calibri"/>
              </a:rPr>
              <a:t>Feature selection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  <a:cs typeface="Calibri"/>
              </a:rPr>
              <a:t>some of the variables may not be much relevant or less informative.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  <a:cs typeface="Calibri"/>
              </a:rPr>
              <a:t> Irrelevant variables or correlated variables could deteriorate the performance of classifier.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  <a:cs typeface="Calibri"/>
              </a:rPr>
              <a:t>Large number of input variables also leads to increase in the computational cost and risk of over-fitting as well as noise.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/>
                <a:ea typeface="Times New Roman"/>
              </a:rPr>
              <a:t>Permutation feature importance technique is used to transform the feature space from higher dimension to lower dimension by removing redundant and highly correlated variables from feature space.</a:t>
            </a:r>
            <a:endParaRPr lang="en-US" sz="2400" dirty="0">
              <a:solidFill>
                <a:schemeClr val="bg2">
                  <a:lumMod val="1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6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Permutation feature importance technique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Permutation feature importance technique (PM) </a:t>
            </a: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using Random Forest is used as the feature selection model to find the feature relevance score, due to its robustness.</a:t>
            </a:r>
            <a:endParaRPr lang="en-US" sz="2400" dirty="0" smtClean="0">
              <a:effectLst/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This method will randomly shuffle each feature and compute the change in the model’s performance.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The features which impact the performance the most are considered to be the most important one.</a:t>
            </a:r>
            <a:endParaRPr lang="en-US" sz="2400" dirty="0" smtClean="0">
              <a:effectLst/>
              <a:latin typeface="Times New Roman"/>
              <a:ea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This </a:t>
            </a: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technique is </a:t>
            </a: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useful for non-linear or opaque estimators.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262626"/>
                </a:solidFill>
                <a:effectLst/>
                <a:latin typeface="Cambria"/>
                <a:ea typeface="Times New Roman"/>
              </a:rPr>
              <a:t>This technique benefits the model from being  agnostic. 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7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libri"/>
                <a:cs typeface="Times New Roman"/>
              </a:rPr>
              <a:t>Prediction models selection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The models used for predicting the data are </a:t>
            </a:r>
          </a:p>
          <a:p>
            <a:pPr marL="400050"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Random forest</a:t>
            </a:r>
          </a:p>
          <a:p>
            <a:pPr marL="400050"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Support Vector Machine (SVM) </a:t>
            </a:r>
          </a:p>
          <a:p>
            <a:pPr marL="400050"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Cambria" pitchFamily="18" charset="0"/>
                <a:ea typeface="Cambria" pitchFamily="18" charset="0"/>
                <a:cs typeface="Times New Roman"/>
              </a:rPr>
              <a:t>Xgboost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ambria" pitchFamily="18" charset="0"/>
              <a:ea typeface="Cambria" pitchFamily="18" charset="0"/>
              <a:cs typeface="Times New Roman"/>
            </a:endParaRPr>
          </a:p>
          <a:p>
            <a:pPr marL="4572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feature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selection model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is fitted on the training dataset to find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feature relevant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score.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features are selected based on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criteria: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feature 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score&gt;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threshold. 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4572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optimal feature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subset is passed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prediction models.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effectLst/>
              <a:latin typeface="Cambria" pitchFamily="18" charset="0"/>
              <a:ea typeface="Cambria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8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926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Case Study: Product returns prediction </vt:lpstr>
      <vt:lpstr>Problem Statement</vt:lpstr>
      <vt:lpstr>Introduction &amp; Overview</vt:lpstr>
      <vt:lpstr>Dataset</vt:lpstr>
      <vt:lpstr>Data preparation </vt:lpstr>
      <vt:lpstr>Data preparation </vt:lpstr>
      <vt:lpstr>Feature selection</vt:lpstr>
      <vt:lpstr>Permutation feature importance technique </vt:lpstr>
      <vt:lpstr>Prediction models selection</vt:lpstr>
      <vt:lpstr>Results &amp; Observation</vt:lpstr>
      <vt:lpstr>One hot encoded technique</vt:lpstr>
      <vt:lpstr>Permutation feature importance </vt:lpstr>
      <vt:lpstr>Numerical category encoding technique</vt:lpstr>
      <vt:lpstr>Permutation feature importance </vt:lpstr>
      <vt:lpstr>Summary</vt:lpstr>
      <vt:lpstr>THANK YOU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meenu tyagi</dc:creator>
  <cp:lastModifiedBy>meenu tyagi</cp:lastModifiedBy>
  <cp:revision>48</cp:revision>
  <dcterms:created xsi:type="dcterms:W3CDTF">2021-06-15T16:12:51Z</dcterms:created>
  <dcterms:modified xsi:type="dcterms:W3CDTF">2021-06-15T19:27:55Z</dcterms:modified>
</cp:coreProperties>
</file>