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sng">
                <a:solidFill>
                  <a:srgbClr val="0053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sng">
                <a:solidFill>
                  <a:srgbClr val="0053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sng">
                <a:solidFill>
                  <a:srgbClr val="0053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2197" y="648080"/>
            <a:ext cx="1054760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 u="sng">
                <a:solidFill>
                  <a:srgbClr val="0053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4438" y="1707918"/>
            <a:ext cx="10263123" cy="3351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8641" y="871334"/>
            <a:ext cx="11438890" cy="5894070"/>
            <a:chOff x="368641" y="861060"/>
            <a:chExt cx="11438890" cy="5894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641" y="6395860"/>
              <a:ext cx="2351127" cy="3410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1288" y="6376814"/>
              <a:ext cx="3296115" cy="3778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800" y="861060"/>
              <a:ext cx="10058400" cy="569976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4008" y="6256248"/>
            <a:ext cx="1497965" cy="508634"/>
          </a:xfrm>
          <a:custGeom>
            <a:avLst/>
            <a:gdLst/>
            <a:ahLst/>
            <a:cxnLst/>
            <a:rect l="l" t="t" r="r" b="b"/>
            <a:pathLst>
              <a:path w="1497964" h="508634">
                <a:moveTo>
                  <a:pt x="622020" y="422224"/>
                </a:moveTo>
                <a:lnTo>
                  <a:pt x="534225" y="422008"/>
                </a:lnTo>
                <a:lnTo>
                  <a:pt x="449707" y="422224"/>
                </a:lnTo>
                <a:lnTo>
                  <a:pt x="622020" y="422224"/>
                </a:lnTo>
                <a:close/>
              </a:path>
              <a:path w="1497964" h="508634">
                <a:moveTo>
                  <a:pt x="1497965" y="218452"/>
                </a:moveTo>
                <a:lnTo>
                  <a:pt x="1040384" y="218452"/>
                </a:lnTo>
                <a:lnTo>
                  <a:pt x="998982" y="216662"/>
                </a:lnTo>
                <a:lnTo>
                  <a:pt x="948944" y="212344"/>
                </a:lnTo>
                <a:lnTo>
                  <a:pt x="868045" y="206578"/>
                </a:lnTo>
                <a:lnTo>
                  <a:pt x="636905" y="205994"/>
                </a:lnTo>
                <a:lnTo>
                  <a:pt x="636905" y="422275"/>
                </a:lnTo>
                <a:lnTo>
                  <a:pt x="341630" y="422224"/>
                </a:lnTo>
                <a:lnTo>
                  <a:pt x="449707" y="422224"/>
                </a:lnTo>
                <a:lnTo>
                  <a:pt x="479171" y="421855"/>
                </a:lnTo>
                <a:lnTo>
                  <a:pt x="534225" y="422008"/>
                </a:lnTo>
                <a:lnTo>
                  <a:pt x="587248" y="421855"/>
                </a:lnTo>
                <a:lnTo>
                  <a:pt x="636905" y="422275"/>
                </a:lnTo>
                <a:lnTo>
                  <a:pt x="636905" y="205994"/>
                </a:lnTo>
                <a:lnTo>
                  <a:pt x="602526" y="205905"/>
                </a:lnTo>
                <a:lnTo>
                  <a:pt x="602526" y="26644"/>
                </a:lnTo>
                <a:lnTo>
                  <a:pt x="602526" y="0"/>
                </a:lnTo>
                <a:lnTo>
                  <a:pt x="422529" y="0"/>
                </a:lnTo>
                <a:lnTo>
                  <a:pt x="422529" y="8636"/>
                </a:lnTo>
                <a:lnTo>
                  <a:pt x="413639" y="8636"/>
                </a:lnTo>
                <a:lnTo>
                  <a:pt x="413639" y="202615"/>
                </a:lnTo>
                <a:lnTo>
                  <a:pt x="411226" y="202260"/>
                </a:lnTo>
                <a:lnTo>
                  <a:pt x="398145" y="199732"/>
                </a:lnTo>
                <a:lnTo>
                  <a:pt x="381635" y="195783"/>
                </a:lnTo>
                <a:lnTo>
                  <a:pt x="339852" y="187134"/>
                </a:lnTo>
                <a:lnTo>
                  <a:pt x="291338" y="182816"/>
                </a:lnTo>
                <a:lnTo>
                  <a:pt x="242697" y="180657"/>
                </a:lnTo>
                <a:lnTo>
                  <a:pt x="134747" y="180657"/>
                </a:lnTo>
                <a:lnTo>
                  <a:pt x="17272" y="182092"/>
                </a:lnTo>
                <a:lnTo>
                  <a:pt x="1524" y="183540"/>
                </a:lnTo>
                <a:lnTo>
                  <a:pt x="1143" y="183540"/>
                </a:lnTo>
                <a:lnTo>
                  <a:pt x="1143" y="183896"/>
                </a:lnTo>
                <a:lnTo>
                  <a:pt x="381" y="183896"/>
                </a:lnTo>
                <a:lnTo>
                  <a:pt x="381" y="184264"/>
                </a:lnTo>
                <a:lnTo>
                  <a:pt x="0" y="184264"/>
                </a:lnTo>
                <a:lnTo>
                  <a:pt x="0" y="401701"/>
                </a:lnTo>
                <a:lnTo>
                  <a:pt x="109093" y="432295"/>
                </a:lnTo>
                <a:lnTo>
                  <a:pt x="165989" y="444182"/>
                </a:lnTo>
                <a:lnTo>
                  <a:pt x="223647" y="453542"/>
                </a:lnTo>
                <a:lnTo>
                  <a:pt x="370078" y="468655"/>
                </a:lnTo>
                <a:lnTo>
                  <a:pt x="429133" y="476948"/>
                </a:lnTo>
                <a:lnTo>
                  <a:pt x="509778" y="492429"/>
                </a:lnTo>
                <a:lnTo>
                  <a:pt x="530987" y="497459"/>
                </a:lnTo>
                <a:lnTo>
                  <a:pt x="552323" y="501789"/>
                </a:lnTo>
                <a:lnTo>
                  <a:pt x="573913" y="505028"/>
                </a:lnTo>
                <a:lnTo>
                  <a:pt x="595884" y="507187"/>
                </a:lnTo>
                <a:lnTo>
                  <a:pt x="636905" y="508622"/>
                </a:lnTo>
                <a:lnTo>
                  <a:pt x="744855" y="508622"/>
                </a:lnTo>
                <a:lnTo>
                  <a:pt x="1293114" y="507542"/>
                </a:lnTo>
                <a:lnTo>
                  <a:pt x="1401191" y="507542"/>
                </a:lnTo>
                <a:lnTo>
                  <a:pt x="1401191" y="459663"/>
                </a:lnTo>
                <a:lnTo>
                  <a:pt x="1401191" y="434454"/>
                </a:lnTo>
                <a:lnTo>
                  <a:pt x="1497965" y="434467"/>
                </a:lnTo>
                <a:lnTo>
                  <a:pt x="1497965" y="242938"/>
                </a:lnTo>
                <a:lnTo>
                  <a:pt x="1497965" y="238252"/>
                </a:lnTo>
                <a:lnTo>
                  <a:pt x="1497965" y="218452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251828" y="2354402"/>
            <a:ext cx="4389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u="none" spc="-40" dirty="0">
                <a:solidFill>
                  <a:srgbClr val="0D649B"/>
                </a:solidFill>
                <a:latin typeface="Calibri"/>
                <a:cs typeface="Calibri"/>
              </a:rPr>
              <a:t>Technology</a:t>
            </a:r>
            <a:r>
              <a:rPr b="1" u="none" spc="-30" dirty="0">
                <a:solidFill>
                  <a:srgbClr val="0D649B"/>
                </a:solidFill>
                <a:latin typeface="Calibri"/>
                <a:cs typeface="Calibri"/>
              </a:rPr>
              <a:t> </a:t>
            </a:r>
            <a:r>
              <a:rPr b="1" u="none" spc="-45" dirty="0">
                <a:solidFill>
                  <a:srgbClr val="0D649B"/>
                </a:solidFill>
                <a:latin typeface="Calibri"/>
                <a:cs typeface="Calibri"/>
              </a:rPr>
              <a:t>Trends</a:t>
            </a:r>
            <a:r>
              <a:rPr b="1" u="none" spc="-35" dirty="0">
                <a:solidFill>
                  <a:srgbClr val="0D649B"/>
                </a:solidFill>
                <a:latin typeface="Calibri"/>
                <a:cs typeface="Calibri"/>
              </a:rPr>
              <a:t> </a:t>
            </a:r>
            <a:r>
              <a:rPr b="1" u="none" spc="-5" dirty="0">
                <a:solidFill>
                  <a:srgbClr val="0D649B"/>
                </a:solidFill>
                <a:latin typeface="Calibri"/>
                <a:cs typeface="Calibri"/>
              </a:rPr>
              <a:t>&amp;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1747" y="1825751"/>
            <a:ext cx="4794503" cy="435102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251828" y="2903600"/>
            <a:ext cx="4557395" cy="1588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D649B"/>
                </a:solidFill>
                <a:latin typeface="Calibri"/>
                <a:cs typeface="Calibri"/>
              </a:rPr>
              <a:t>Analysi</a:t>
            </a:r>
            <a:r>
              <a:rPr lang="en-US" sz="4000" b="1" spc="-5" dirty="0">
                <a:solidFill>
                  <a:srgbClr val="0D649B"/>
                </a:solidFill>
                <a:latin typeface="Calibri"/>
                <a:cs typeface="Calibri"/>
              </a:rPr>
              <a:t>s</a:t>
            </a:r>
            <a:endParaRPr sz="4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lang="en-US" sz="2800" spc="-35" dirty="0">
                <a:solidFill>
                  <a:srgbClr val="006FC0"/>
                </a:solidFill>
                <a:latin typeface="Calibri"/>
                <a:cs typeface="Calibri"/>
              </a:rPr>
              <a:t>eepak Vaswani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lang="en-US" sz="2800" spc="-45" dirty="0">
                <a:solidFill>
                  <a:srgbClr val="006FC0"/>
                </a:solidFill>
                <a:latin typeface="Calibri"/>
                <a:cs typeface="Calibri"/>
              </a:rPr>
              <a:t>14 July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,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202</a:t>
            </a:r>
            <a:r>
              <a:rPr lang="en-US" sz="2800" dirty="0">
                <a:solidFill>
                  <a:srgbClr val="006FC0"/>
                </a:solidFill>
                <a:latin typeface="Calibri"/>
                <a:cs typeface="Calibri"/>
              </a:rPr>
              <a:t>2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03093" y="856233"/>
            <a:ext cx="186055" cy="360045"/>
          </a:xfrm>
          <a:custGeom>
            <a:avLst/>
            <a:gdLst/>
            <a:ahLst/>
            <a:cxnLst/>
            <a:rect l="l" t="t" r="r" b="b"/>
            <a:pathLst>
              <a:path w="186055" h="360044">
                <a:moveTo>
                  <a:pt x="185458" y="50"/>
                </a:moveTo>
                <a:lnTo>
                  <a:pt x="184785" y="50"/>
                </a:lnTo>
                <a:lnTo>
                  <a:pt x="0" y="0"/>
                </a:lnTo>
                <a:lnTo>
                  <a:pt x="0" y="360045"/>
                </a:lnTo>
                <a:lnTo>
                  <a:pt x="5461" y="360045"/>
                </a:lnTo>
                <a:lnTo>
                  <a:pt x="184785" y="360045"/>
                </a:lnTo>
                <a:lnTo>
                  <a:pt x="185458" y="360045"/>
                </a:lnTo>
                <a:lnTo>
                  <a:pt x="185458" y="5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30600" y="770940"/>
            <a:ext cx="289560" cy="457200"/>
          </a:xfrm>
          <a:custGeom>
            <a:avLst/>
            <a:gdLst/>
            <a:ahLst/>
            <a:cxnLst/>
            <a:rect l="l" t="t" r="r" b="b"/>
            <a:pathLst>
              <a:path w="289560" h="457200">
                <a:moveTo>
                  <a:pt x="289471" y="0"/>
                </a:moveTo>
                <a:lnTo>
                  <a:pt x="109474" y="0"/>
                </a:lnTo>
                <a:lnTo>
                  <a:pt x="109474" y="97155"/>
                </a:lnTo>
                <a:lnTo>
                  <a:pt x="0" y="97155"/>
                </a:lnTo>
                <a:lnTo>
                  <a:pt x="0" y="457149"/>
                </a:lnTo>
                <a:lnTo>
                  <a:pt x="179997" y="457149"/>
                </a:lnTo>
                <a:lnTo>
                  <a:pt x="179997" y="359994"/>
                </a:lnTo>
                <a:lnTo>
                  <a:pt x="289471" y="359994"/>
                </a:lnTo>
                <a:lnTo>
                  <a:pt x="289471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42023" y="2282875"/>
            <a:ext cx="180340" cy="408305"/>
          </a:xfrm>
          <a:custGeom>
            <a:avLst/>
            <a:gdLst/>
            <a:ahLst/>
            <a:cxnLst/>
            <a:rect l="l" t="t" r="r" b="b"/>
            <a:pathLst>
              <a:path w="180340" h="408305">
                <a:moveTo>
                  <a:pt x="179997" y="0"/>
                </a:moveTo>
                <a:lnTo>
                  <a:pt x="0" y="0"/>
                </a:lnTo>
                <a:lnTo>
                  <a:pt x="0" y="48260"/>
                </a:lnTo>
                <a:lnTo>
                  <a:pt x="0" y="359994"/>
                </a:lnTo>
                <a:lnTo>
                  <a:pt x="0" y="408254"/>
                </a:lnTo>
                <a:lnTo>
                  <a:pt x="179997" y="408254"/>
                </a:lnTo>
                <a:lnTo>
                  <a:pt x="179997" y="359994"/>
                </a:lnTo>
                <a:lnTo>
                  <a:pt x="179997" y="48260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54216" y="4379518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5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97253" y="831773"/>
            <a:ext cx="281305" cy="372745"/>
          </a:xfrm>
          <a:custGeom>
            <a:avLst/>
            <a:gdLst/>
            <a:ahLst/>
            <a:cxnLst/>
            <a:rect l="l" t="t" r="r" b="b"/>
            <a:pathLst>
              <a:path w="281305" h="372744">
                <a:moveTo>
                  <a:pt x="281178" y="12268"/>
                </a:moveTo>
                <a:lnTo>
                  <a:pt x="240449" y="12268"/>
                </a:lnTo>
                <a:lnTo>
                  <a:pt x="179997" y="12192"/>
                </a:lnTo>
                <a:lnTo>
                  <a:pt x="179997" y="0"/>
                </a:lnTo>
                <a:lnTo>
                  <a:pt x="0" y="0"/>
                </a:lnTo>
                <a:lnTo>
                  <a:pt x="0" y="359994"/>
                </a:lnTo>
                <a:lnTo>
                  <a:pt x="60452" y="359994"/>
                </a:lnTo>
                <a:lnTo>
                  <a:pt x="60452" y="372186"/>
                </a:lnTo>
                <a:lnTo>
                  <a:pt x="96520" y="372186"/>
                </a:lnTo>
                <a:lnTo>
                  <a:pt x="240449" y="372186"/>
                </a:lnTo>
                <a:lnTo>
                  <a:pt x="281178" y="372186"/>
                </a:lnTo>
                <a:lnTo>
                  <a:pt x="281178" y="1226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48080"/>
            <a:ext cx="9829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95" dirty="0"/>
              <a:t>DATABASE</a:t>
            </a:r>
            <a:r>
              <a:rPr u="none" spc="-5" dirty="0"/>
              <a:t> TRENDS</a:t>
            </a:r>
            <a:r>
              <a:rPr u="none" spc="-20" dirty="0"/>
              <a:t> </a:t>
            </a:r>
            <a:r>
              <a:rPr u="none" spc="-5" dirty="0"/>
              <a:t>-</a:t>
            </a:r>
            <a:r>
              <a:rPr u="none" spc="5" dirty="0"/>
              <a:t> </a:t>
            </a:r>
            <a:r>
              <a:rPr u="none" spc="-5" dirty="0"/>
              <a:t>FINDINGS</a:t>
            </a:r>
            <a:r>
              <a:rPr u="none" spc="-10" dirty="0"/>
              <a:t> </a:t>
            </a:r>
            <a:r>
              <a:rPr u="none" spc="-5" dirty="0"/>
              <a:t>&amp; </a:t>
            </a:r>
            <a:r>
              <a:rPr u="none" spc="-30" dirty="0"/>
              <a:t>IMPLICATIONS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55" y="2679928"/>
            <a:ext cx="4961890" cy="231648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MySQL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popular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Behind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Microsoft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SQL</a:t>
            </a:r>
            <a:endParaRPr sz="2600">
              <a:latin typeface="Calibri"/>
              <a:cs typeface="Calibri"/>
            </a:endParaRPr>
          </a:p>
          <a:p>
            <a:pPr marL="241300" marR="93980" indent="-229235">
              <a:lnSpc>
                <a:spcPts val="2810"/>
              </a:lnSpc>
              <a:spcBef>
                <a:spcPts val="103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MongoDB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Redis are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upcoming </a:t>
            </a:r>
            <a:r>
              <a:rPr sz="2600" spc="-5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favorites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New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kid on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block:</a:t>
            </a:r>
            <a:r>
              <a:rPr sz="26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Elasticsearch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555" y="1798066"/>
            <a:ext cx="705929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371465" algn="l"/>
              </a:tabLst>
            </a:pPr>
            <a:r>
              <a:rPr sz="2600" b="1" spc="-5" dirty="0">
                <a:solidFill>
                  <a:srgbClr val="006FC0"/>
                </a:solidFill>
                <a:latin typeface="Calibri"/>
                <a:cs typeface="Calibri"/>
              </a:rPr>
              <a:t>Findings	</a:t>
            </a:r>
            <a:r>
              <a:rPr sz="2600" b="1" spc="-10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828" y="2766187"/>
            <a:ext cx="4852670" cy="330009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00" marR="439420" indent="-228600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Open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source databases are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still </a:t>
            </a:r>
            <a:r>
              <a:rPr sz="2600" spc="-5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preferable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companies</a:t>
            </a:r>
            <a:endParaRPr sz="2600">
              <a:latin typeface="Calibri"/>
              <a:cs typeface="Calibri"/>
            </a:endParaRPr>
          </a:p>
          <a:p>
            <a:pPr marL="241300" marR="271780" indent="-228600">
              <a:lnSpc>
                <a:spcPts val="281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NoSQL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databases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will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make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an </a:t>
            </a:r>
            <a:r>
              <a:rPr sz="26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impact 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for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storing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non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relational </a:t>
            </a:r>
            <a:r>
              <a:rPr sz="2600" spc="-5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Redis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supports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abstract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types</a:t>
            </a:r>
            <a:endParaRPr sz="2600">
              <a:latin typeface="Calibri"/>
              <a:cs typeface="Calibri"/>
            </a:endParaRPr>
          </a:p>
          <a:p>
            <a:pPr marL="241300" marR="119380" indent="-228600">
              <a:lnSpc>
                <a:spcPts val="281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Pre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tuned search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 to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website,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app, </a:t>
            </a:r>
            <a:r>
              <a:rPr sz="2600" spc="-5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or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 ecommerce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 store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48080"/>
            <a:ext cx="2663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65" dirty="0"/>
              <a:t>D</a:t>
            </a:r>
            <a:r>
              <a:rPr u="none" spc="-5" dirty="0"/>
              <a:t>ASHB</a:t>
            </a:r>
            <a:r>
              <a:rPr u="none" spc="-45" dirty="0"/>
              <a:t>O</a:t>
            </a:r>
            <a:r>
              <a:rPr u="none" spc="-5" dirty="0"/>
              <a:t>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4482" y="3125469"/>
            <a:ext cx="6616065" cy="1588897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</a:pPr>
            <a:r>
              <a:rPr lang="en-US" sz="2200" spc="-10" dirty="0">
                <a:solidFill>
                  <a:srgbClr val="006FC0"/>
                </a:solidFill>
                <a:latin typeface="Calibri"/>
                <a:cs typeface="Calibri"/>
              </a:rPr>
              <a:t>https://dataplatform.cloud.ibm.com/dashboards/1cdfc30c-0a07-4478-881f-76c642772888/view/6f12ab1800a871e251f2d4e407ca295575317054e4bb815780817b490c627897f0694199c87c185c8c445161f7e8410a98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7467" y="1901951"/>
            <a:ext cx="3054096" cy="30540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165" dirty="0"/>
              <a:t> </a:t>
            </a:r>
            <a:r>
              <a:rPr spc="-15" dirty="0"/>
              <a:t>DASHBOARD</a:t>
            </a:r>
            <a:r>
              <a:rPr spc="-10" dirty="0"/>
              <a:t> </a:t>
            </a:r>
            <a:r>
              <a:rPr spc="-105" dirty="0"/>
              <a:t>TAB</a:t>
            </a:r>
            <a:r>
              <a:rPr spc="-25" dirty="0"/>
              <a:t> </a:t>
            </a:r>
            <a:r>
              <a:rPr spc="-5" dirty="0"/>
              <a:t>1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690116"/>
            <a:ext cx="10515600" cy="435254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165" dirty="0"/>
              <a:t> </a:t>
            </a:r>
            <a:r>
              <a:rPr spc="-15" dirty="0"/>
              <a:t>DASHBOARD</a:t>
            </a:r>
            <a:r>
              <a:rPr spc="-10" dirty="0"/>
              <a:t> </a:t>
            </a:r>
            <a:r>
              <a:rPr spc="-105" dirty="0"/>
              <a:t>TAB</a:t>
            </a:r>
            <a:r>
              <a:rPr spc="-25" dirty="0"/>
              <a:t> </a:t>
            </a:r>
            <a:r>
              <a:rPr spc="-5" dirty="0"/>
              <a:t>2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543811"/>
            <a:ext cx="10515600" cy="466648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165" dirty="0"/>
              <a:t> </a:t>
            </a:r>
            <a:r>
              <a:rPr spc="-15" dirty="0"/>
              <a:t>DASHBOARD</a:t>
            </a:r>
            <a:r>
              <a:rPr spc="-10" dirty="0"/>
              <a:t> </a:t>
            </a:r>
            <a:r>
              <a:rPr spc="-105" dirty="0"/>
              <a:t>TAB</a:t>
            </a:r>
            <a:r>
              <a:rPr spc="-25" dirty="0"/>
              <a:t> </a:t>
            </a:r>
            <a:r>
              <a:rPr spc="-5" dirty="0"/>
              <a:t>3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505711"/>
            <a:ext cx="10515600" cy="47807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48080"/>
            <a:ext cx="2556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DISCUSSION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2727" y="1825751"/>
            <a:ext cx="4352544" cy="43510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51828" y="2227833"/>
            <a:ext cx="4925060" cy="369252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marR="673100" indent="-228600">
              <a:lnSpc>
                <a:spcPts val="2690"/>
              </a:lnSpc>
              <a:spcBef>
                <a:spcPts val="7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Technology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006FC0"/>
                </a:solidFill>
                <a:latin typeface="Calibri"/>
                <a:cs typeface="Calibri"/>
              </a:rPr>
              <a:t>Trends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now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future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Training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Reskilling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workers</a:t>
            </a:r>
            <a:endParaRPr sz="2800">
              <a:latin typeface="Calibri"/>
              <a:cs typeface="Calibri"/>
            </a:endParaRPr>
          </a:p>
          <a:p>
            <a:pPr marL="241300" marR="1219200" indent="-228600">
              <a:lnSpc>
                <a:spcPts val="269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Females</a:t>
            </a:r>
            <a:r>
              <a:rPr sz="2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participation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Technology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field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269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Bridge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divide of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technology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gaps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developing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countries</a:t>
            </a:r>
            <a:endParaRPr sz="2800">
              <a:latin typeface="Calibri"/>
              <a:cs typeface="Calibri"/>
            </a:endParaRPr>
          </a:p>
          <a:p>
            <a:pPr marL="241300" marR="354330" indent="-228600">
              <a:lnSpc>
                <a:spcPts val="269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Eliminate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age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and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education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discrimination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employment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48080"/>
            <a:ext cx="7559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15" dirty="0"/>
              <a:t>OVERALL</a:t>
            </a:r>
            <a:r>
              <a:rPr u="none" spc="-10" dirty="0"/>
              <a:t> </a:t>
            </a:r>
            <a:r>
              <a:rPr u="none" dirty="0"/>
              <a:t>FINDINGS</a:t>
            </a:r>
            <a:r>
              <a:rPr u="none" spc="-10" dirty="0"/>
              <a:t> </a:t>
            </a:r>
            <a:r>
              <a:rPr u="none" spc="-5" dirty="0"/>
              <a:t>&amp;</a:t>
            </a:r>
            <a:r>
              <a:rPr u="none" spc="-10" dirty="0"/>
              <a:t> </a:t>
            </a:r>
            <a:r>
              <a:rPr u="none" spc="-30" dirty="0"/>
              <a:t>IMPLICATIONS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55" y="2816479"/>
            <a:ext cx="4763135" cy="31375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Fast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changing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technology every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  <a:p>
            <a:pPr marL="241300" marR="501015" indent="-229235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Concentration 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on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several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countries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like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USA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India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Gender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gap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technology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jobs</a:t>
            </a:r>
            <a:endParaRPr sz="2800">
              <a:latin typeface="Calibri"/>
              <a:cs typeface="Calibri"/>
            </a:endParaRPr>
          </a:p>
          <a:p>
            <a:pPr marL="241300" marR="94615" indent="-229235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Platforms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like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Docker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AWS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growing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555" y="1793493"/>
            <a:ext cx="7188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b="1" spc="-5" dirty="0">
                <a:solidFill>
                  <a:srgbClr val="006FC0"/>
                </a:solidFill>
                <a:latin typeface="Calibri"/>
                <a:cs typeface="Calibri"/>
              </a:rPr>
              <a:t>Find</a:t>
            </a:r>
            <a:r>
              <a:rPr sz="2800" b="1" spc="-2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800" b="1" spc="-5" dirty="0">
                <a:solidFill>
                  <a:srgbClr val="006FC0"/>
                </a:solidFill>
                <a:latin typeface="Calibri"/>
                <a:cs typeface="Calibri"/>
              </a:rPr>
              <a:t>ngs</a:t>
            </a: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b="1" spc="-5" dirty="0">
                <a:solidFill>
                  <a:srgbClr val="006FC0"/>
                </a:solidFill>
                <a:latin typeface="Calibri"/>
                <a:cs typeface="Calibri"/>
              </a:rPr>
              <a:t>Impli</a:t>
            </a:r>
            <a:r>
              <a:rPr sz="2800" b="1" spc="-15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2800" b="1" spc="-3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006FC0"/>
                </a:solidFill>
                <a:latin typeface="Calibri"/>
                <a:cs typeface="Calibri"/>
              </a:rPr>
              <a:t>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828" y="2816479"/>
            <a:ext cx="4784725" cy="31375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8034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Companies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need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be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flexible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adjust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rapid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changes</a:t>
            </a:r>
            <a:endParaRPr sz="2800">
              <a:latin typeface="Calibri"/>
              <a:cs typeface="Calibri"/>
            </a:endParaRPr>
          </a:p>
          <a:p>
            <a:pPr marL="241300" marR="67945" indent="-228600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Need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to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spread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technology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out </a:t>
            </a:r>
            <a:r>
              <a:rPr sz="2800" spc="-6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lagging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countries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Impact of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job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hiring’s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Shift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to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faster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app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deployments </a:t>
            </a:r>
            <a:r>
              <a:rPr sz="2800" spc="-6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cloud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services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future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48080"/>
            <a:ext cx="27832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15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90017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900170" algn="l"/>
              </a:tabLst>
            </a:pPr>
            <a:r>
              <a:rPr spc="-30" dirty="0"/>
              <a:t>Technology</a:t>
            </a:r>
            <a:r>
              <a:rPr spc="-10" dirty="0"/>
              <a:t> </a:t>
            </a:r>
            <a:r>
              <a:rPr spc="-40" dirty="0"/>
              <a:t>Trends</a:t>
            </a:r>
            <a:r>
              <a:rPr dirty="0"/>
              <a:t> </a:t>
            </a:r>
            <a:r>
              <a:rPr spc="-20" dirty="0"/>
              <a:t>for</a:t>
            </a:r>
            <a:r>
              <a:rPr spc="-5" dirty="0"/>
              <a:t> </a:t>
            </a:r>
            <a:r>
              <a:rPr spc="-15" dirty="0"/>
              <a:t>current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spc="-15" dirty="0"/>
              <a:t>next</a:t>
            </a:r>
            <a:r>
              <a:rPr spc="10" dirty="0"/>
              <a:t> </a:t>
            </a:r>
            <a:r>
              <a:rPr spc="-10" dirty="0"/>
              <a:t>year</a:t>
            </a:r>
          </a:p>
          <a:p>
            <a:pPr marL="3900170" marR="681355" indent="-228600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3900170" algn="l"/>
              </a:tabLst>
            </a:pPr>
            <a:r>
              <a:rPr spc="-15" dirty="0"/>
              <a:t>Programming</a:t>
            </a:r>
            <a:r>
              <a:rPr spc="-10" dirty="0"/>
              <a:t> Languages,</a:t>
            </a:r>
            <a:r>
              <a:rPr spc="-5" dirty="0"/>
              <a:t> </a:t>
            </a:r>
            <a:r>
              <a:rPr spc="-10" dirty="0"/>
              <a:t>Database</a:t>
            </a:r>
            <a:r>
              <a:rPr spc="-5" dirty="0"/>
              <a:t> and </a:t>
            </a:r>
            <a:r>
              <a:rPr spc="-620" dirty="0"/>
              <a:t> </a:t>
            </a:r>
            <a:r>
              <a:rPr spc="-20" dirty="0"/>
              <a:t>Platform</a:t>
            </a:r>
            <a:r>
              <a:rPr spc="-10" dirty="0"/>
              <a:t> overview</a:t>
            </a:r>
          </a:p>
          <a:p>
            <a:pPr marL="3900170" indent="-22860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3900170" algn="l"/>
              </a:tabLst>
            </a:pPr>
            <a:r>
              <a:rPr spc="-10" dirty="0"/>
              <a:t>Demographics</a:t>
            </a:r>
            <a:r>
              <a:rPr spc="-35" dirty="0"/>
              <a:t> </a:t>
            </a:r>
            <a:r>
              <a:rPr spc="-10" dirty="0"/>
              <a:t>overview</a:t>
            </a:r>
          </a:p>
          <a:p>
            <a:pPr marL="390017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3900170" algn="l"/>
              </a:tabLst>
            </a:pPr>
            <a:r>
              <a:rPr spc="-5" dirty="0"/>
              <a:t>Actions</a:t>
            </a:r>
            <a:r>
              <a:rPr spc="-20" dirty="0"/>
              <a:t> </a:t>
            </a:r>
            <a:r>
              <a:rPr spc="-15" dirty="0"/>
              <a:t>to</a:t>
            </a:r>
            <a:r>
              <a:rPr dirty="0"/>
              <a:t> </a:t>
            </a:r>
            <a:r>
              <a:rPr spc="-5" dirty="0"/>
              <a:t>be</a:t>
            </a:r>
            <a:r>
              <a:rPr spc="-15" dirty="0"/>
              <a:t> </a:t>
            </a:r>
            <a:r>
              <a:rPr spc="-30" dirty="0"/>
              <a:t>taken</a:t>
            </a:r>
          </a:p>
          <a:p>
            <a:pPr marL="3900170" marR="211454" indent="-228600">
              <a:lnSpc>
                <a:spcPts val="3020"/>
              </a:lnSpc>
              <a:spcBef>
                <a:spcPts val="1060"/>
              </a:spcBef>
              <a:buFont typeface="Arial MT"/>
              <a:buChar char="•"/>
              <a:tabLst>
                <a:tab pos="3900170" algn="l"/>
              </a:tabLst>
            </a:pPr>
            <a:r>
              <a:rPr spc="-5" dirty="0"/>
              <a:t>In </a:t>
            </a:r>
            <a:r>
              <a:rPr spc="-15" dirty="0"/>
              <a:t>future,</a:t>
            </a:r>
            <a:r>
              <a:rPr spc="10" dirty="0"/>
              <a:t> </a:t>
            </a:r>
            <a:r>
              <a:rPr spc="-20" dirty="0"/>
              <a:t>incorporate</a:t>
            </a:r>
            <a:r>
              <a:rPr spc="5" dirty="0"/>
              <a:t> </a:t>
            </a:r>
            <a:r>
              <a:rPr spc="-5" dirty="0"/>
              <a:t>Machine</a:t>
            </a:r>
            <a:r>
              <a:rPr dirty="0"/>
              <a:t> </a:t>
            </a:r>
            <a:r>
              <a:rPr spc="-5" dirty="0"/>
              <a:t>Learning </a:t>
            </a:r>
            <a:r>
              <a:rPr spc="-10" dirty="0"/>
              <a:t>to </a:t>
            </a:r>
            <a:r>
              <a:rPr spc="-615" dirty="0"/>
              <a:t> </a:t>
            </a:r>
            <a:r>
              <a:rPr spc="-15" dirty="0"/>
              <a:t>predict</a:t>
            </a:r>
            <a:r>
              <a:rPr dirty="0"/>
              <a:t> </a:t>
            </a:r>
            <a:r>
              <a:rPr spc="-10" dirty="0"/>
              <a:t>trends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spc="-10" dirty="0"/>
              <a:t>salaries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236" y="2113788"/>
            <a:ext cx="3054095" cy="305409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48080"/>
            <a:ext cx="2124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APPENDIX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38200" y="1437132"/>
            <a:ext cx="11070590" cy="4898390"/>
            <a:chOff x="838200" y="1437132"/>
            <a:chExt cx="11070590" cy="48983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1850136"/>
              <a:ext cx="3194304" cy="31943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5532" y="1437132"/>
              <a:ext cx="8033004" cy="48981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7016" y="666115"/>
            <a:ext cx="4729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GITHUB</a:t>
            </a:r>
            <a:r>
              <a:rPr u="none" spc="-20" dirty="0"/>
              <a:t> </a:t>
            </a:r>
            <a:r>
              <a:rPr u="none" spc="-5" dirty="0"/>
              <a:t>JOB</a:t>
            </a:r>
            <a:r>
              <a:rPr u="none" spc="-20" dirty="0"/>
              <a:t> </a:t>
            </a:r>
            <a:r>
              <a:rPr u="none" spc="-10" dirty="0"/>
              <a:t>POSTINGS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616" y="1553008"/>
            <a:ext cx="10716653" cy="46329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847" y="2025395"/>
            <a:ext cx="3194304" cy="31943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0856" y="546861"/>
            <a:ext cx="18535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10" dirty="0"/>
              <a:t>OUTL</a:t>
            </a:r>
            <a:r>
              <a:rPr u="none" spc="10" dirty="0"/>
              <a:t>I</a:t>
            </a:r>
            <a:r>
              <a:rPr u="none" spc="-5" dirty="0"/>
              <a:t>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51828" y="1715160"/>
            <a:ext cx="2863850" cy="395859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Executive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Summary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Introduction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Methodology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Visualization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–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 Charts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Dashboard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Discussion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&amp;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Conclusion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Appendix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9335" y="819581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38248" y="783132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38120" y="745870"/>
            <a:ext cx="182880" cy="365760"/>
          </a:xfrm>
          <a:custGeom>
            <a:avLst/>
            <a:gdLst/>
            <a:ahLst/>
            <a:cxnLst/>
            <a:rect l="l" t="t" r="r" b="b"/>
            <a:pathLst>
              <a:path w="182880" h="365759">
                <a:moveTo>
                  <a:pt x="182880" y="2159"/>
                </a:moveTo>
                <a:lnTo>
                  <a:pt x="182245" y="0"/>
                </a:lnTo>
                <a:lnTo>
                  <a:pt x="182245" y="2159"/>
                </a:lnTo>
                <a:lnTo>
                  <a:pt x="180124" y="2159"/>
                </a:lnTo>
                <a:lnTo>
                  <a:pt x="180124" y="558"/>
                </a:lnTo>
                <a:lnTo>
                  <a:pt x="2159" y="558"/>
                </a:lnTo>
                <a:lnTo>
                  <a:pt x="2159" y="0"/>
                </a:lnTo>
                <a:lnTo>
                  <a:pt x="0" y="0"/>
                </a:lnTo>
                <a:lnTo>
                  <a:pt x="0" y="360045"/>
                </a:lnTo>
                <a:lnTo>
                  <a:pt x="127" y="360045"/>
                </a:lnTo>
                <a:lnTo>
                  <a:pt x="127" y="360553"/>
                </a:lnTo>
                <a:lnTo>
                  <a:pt x="2692" y="360553"/>
                </a:lnTo>
                <a:lnTo>
                  <a:pt x="2692" y="362839"/>
                </a:lnTo>
                <a:lnTo>
                  <a:pt x="2921" y="362839"/>
                </a:lnTo>
                <a:lnTo>
                  <a:pt x="2921" y="365379"/>
                </a:lnTo>
                <a:lnTo>
                  <a:pt x="182880" y="365379"/>
                </a:lnTo>
                <a:lnTo>
                  <a:pt x="182880" y="360299"/>
                </a:lnTo>
                <a:lnTo>
                  <a:pt x="182245" y="360299"/>
                </a:lnTo>
                <a:lnTo>
                  <a:pt x="182245" y="360045"/>
                </a:lnTo>
                <a:lnTo>
                  <a:pt x="182880" y="360045"/>
                </a:lnTo>
                <a:lnTo>
                  <a:pt x="182880" y="2159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76261" y="2709214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90918" y="2697276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7016" y="666115"/>
            <a:ext cx="4671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POPULAR</a:t>
            </a:r>
            <a:r>
              <a:rPr u="none" spc="-50" dirty="0"/>
              <a:t> </a:t>
            </a:r>
            <a:r>
              <a:rPr u="none" spc="-20" dirty="0"/>
              <a:t>LANGUAGES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673401"/>
            <a:ext cx="10738495" cy="4495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698" y="588010"/>
            <a:ext cx="4639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15" dirty="0"/>
              <a:t>EXECUTIVE</a:t>
            </a:r>
            <a:r>
              <a:rPr u="none" spc="-45" dirty="0"/>
              <a:t> </a:t>
            </a:r>
            <a:r>
              <a:rPr u="none"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4482" y="1784350"/>
            <a:ext cx="6541134" cy="26511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40" dirty="0">
                <a:solidFill>
                  <a:srgbClr val="006FC0"/>
                </a:solidFill>
                <a:latin typeface="Calibri"/>
                <a:cs typeface="Calibri"/>
              </a:rPr>
              <a:t>Trends</a:t>
            </a:r>
            <a:r>
              <a:rPr sz="32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3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programming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languages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3200" spc="-7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databases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Demographics</a:t>
            </a:r>
            <a:r>
              <a:rPr sz="32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25" dirty="0">
                <a:solidFill>
                  <a:srgbClr val="006FC0"/>
                </a:solidFill>
                <a:latin typeface="Calibri"/>
                <a:cs typeface="Calibri"/>
              </a:rPr>
              <a:t>Technological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06FC0"/>
                </a:solidFill>
                <a:latin typeface="Calibri"/>
                <a:cs typeface="Calibri"/>
              </a:rPr>
              <a:t>gap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countries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Gender</a:t>
            </a:r>
            <a:r>
              <a:rPr sz="32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gap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jobs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183" y="2302764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8969" y="648080"/>
            <a:ext cx="32880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INT</a:t>
            </a:r>
            <a:r>
              <a:rPr u="none" spc="-30" dirty="0"/>
              <a:t>R</a:t>
            </a:r>
            <a:r>
              <a:rPr u="none" spc="-10" dirty="0"/>
              <a:t>ODU</a:t>
            </a:r>
            <a:r>
              <a:rPr u="none" spc="30" dirty="0"/>
              <a:t>C</a:t>
            </a:r>
            <a:r>
              <a:rPr u="none" spc="-10" dirty="0"/>
              <a:t>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647" y="2261616"/>
            <a:ext cx="3055619" cy="30540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64482" y="1715160"/>
            <a:ext cx="6387465" cy="431355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About: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Analyzing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the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trends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software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development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Purpose: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Identify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skill</a:t>
            </a:r>
            <a:r>
              <a:rPr sz="22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requirements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future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What are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top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programming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languages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demand?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What are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top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database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skills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in</a:t>
            </a:r>
            <a:r>
              <a:rPr sz="22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demand?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What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the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popular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IDEs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Audience:</a:t>
            </a:r>
            <a:r>
              <a:rPr sz="2200" b="1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Human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Resource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IT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Head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856" y="659637"/>
            <a:ext cx="3357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20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4482" y="1729651"/>
            <a:ext cx="5096510" cy="39281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b="1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3200" b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6FC0"/>
                </a:solidFill>
                <a:latin typeface="Calibri"/>
                <a:cs typeface="Calibri"/>
              </a:rPr>
              <a:t>Collection</a:t>
            </a:r>
            <a:r>
              <a:rPr sz="3200" b="1" spc="-15" dirty="0">
                <a:solidFill>
                  <a:srgbClr val="006FC0"/>
                </a:solidFill>
                <a:latin typeface="Calibri"/>
                <a:cs typeface="Calibri"/>
              </a:rPr>
              <a:t> Sources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Stack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Overflow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Developer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2019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Survey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4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GitHub</a:t>
            </a:r>
            <a:r>
              <a:rPr sz="22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Job</a:t>
            </a:r>
            <a:r>
              <a:rPr sz="22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Postings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Programming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Languages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Annual</a:t>
            </a:r>
            <a:r>
              <a:rPr sz="22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Salary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4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b="1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3200" b="1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6FC0"/>
                </a:solidFill>
                <a:latin typeface="Calibri"/>
                <a:cs typeface="Calibri"/>
              </a:rPr>
              <a:t>Exploration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b="1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3200" b="1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6FC0"/>
                </a:solidFill>
                <a:latin typeface="Calibri"/>
                <a:cs typeface="Calibri"/>
              </a:rPr>
              <a:t>Cleaning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b="1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3200" b="1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6FC0"/>
                </a:solidFill>
                <a:latin typeface="Calibri"/>
                <a:cs typeface="Calibri"/>
              </a:rPr>
              <a:t>Visualization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b="1" spc="-15" dirty="0">
                <a:solidFill>
                  <a:srgbClr val="006FC0"/>
                </a:solidFill>
                <a:latin typeface="Calibri"/>
                <a:cs typeface="Calibri"/>
              </a:rPr>
              <a:t>Presentation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932" y="1831848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48080"/>
            <a:ext cx="175831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R</a:t>
            </a:r>
            <a:r>
              <a:rPr u="none" spc="-35" dirty="0"/>
              <a:t>E</a:t>
            </a:r>
            <a:r>
              <a:rPr u="none" spc="-10" dirty="0"/>
              <a:t>SU</a:t>
            </a:r>
            <a:r>
              <a:rPr u="none" spc="-290" dirty="0"/>
              <a:t>L</a:t>
            </a:r>
            <a:r>
              <a:rPr u="none" spc="-35" dirty="0"/>
              <a:t>T</a:t>
            </a:r>
            <a:r>
              <a:rPr u="none" spc="-5" dirty="0"/>
              <a:t>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788" y="1647444"/>
            <a:ext cx="10250423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48080"/>
            <a:ext cx="76365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10" dirty="0"/>
              <a:t>PROGRAMMING</a:t>
            </a:r>
            <a:r>
              <a:rPr u="none" spc="-5" dirty="0"/>
              <a:t> </a:t>
            </a:r>
            <a:r>
              <a:rPr u="none" spc="-20" dirty="0"/>
              <a:t>LANGUAGE</a:t>
            </a:r>
            <a:r>
              <a:rPr u="none" dirty="0"/>
              <a:t> </a:t>
            </a:r>
            <a:r>
              <a:rPr u="none" spc="-5" dirty="0"/>
              <a:t>TRENDS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804416"/>
            <a:ext cx="5638800" cy="40645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2200" y="1804416"/>
            <a:ext cx="5724144" cy="40142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555" y="2816479"/>
            <a:ext cx="4966970" cy="2626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35433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JavaScript,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HTML/CSS,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SQL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are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top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3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this</a:t>
            </a:r>
            <a:r>
              <a:rPr sz="28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Python and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Typescript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becoming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popular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  <a:p>
            <a:pPr marL="241300" marR="508634" indent="-229235">
              <a:lnSpc>
                <a:spcPts val="3020"/>
              </a:lnSpc>
              <a:spcBef>
                <a:spcPts val="1019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PowerShell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edged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out in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next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555" y="757809"/>
            <a:ext cx="9535160" cy="1487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5392"/>
                </a:solidFill>
                <a:latin typeface="Calibri"/>
                <a:cs typeface="Calibri"/>
              </a:rPr>
              <a:t>PROGRAMMING</a:t>
            </a:r>
            <a:r>
              <a:rPr sz="2800" spc="-10" dirty="0">
                <a:solidFill>
                  <a:srgbClr val="005392"/>
                </a:solidFill>
                <a:latin typeface="Calibri"/>
                <a:cs typeface="Calibri"/>
              </a:rPr>
              <a:t> LANGUAGE</a:t>
            </a:r>
            <a:r>
              <a:rPr sz="2800" spc="-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392"/>
                </a:solidFill>
                <a:latin typeface="Calibri"/>
                <a:cs typeface="Calibri"/>
              </a:rPr>
              <a:t>TRENDS</a:t>
            </a:r>
            <a:r>
              <a:rPr sz="2800" spc="2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392"/>
                </a:solidFill>
                <a:latin typeface="Calibri"/>
                <a:cs typeface="Calibri"/>
              </a:rPr>
              <a:t>- </a:t>
            </a:r>
            <a:r>
              <a:rPr sz="2800" spc="-10" dirty="0">
                <a:solidFill>
                  <a:srgbClr val="005392"/>
                </a:solidFill>
                <a:latin typeface="Calibri"/>
                <a:cs typeface="Calibri"/>
              </a:rPr>
              <a:t>FINDINGS</a:t>
            </a:r>
            <a:r>
              <a:rPr sz="280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392"/>
                </a:solidFill>
                <a:latin typeface="Calibri"/>
                <a:cs typeface="Calibri"/>
              </a:rPr>
              <a:t>&amp; </a:t>
            </a:r>
            <a:r>
              <a:rPr sz="2800" spc="-25" dirty="0">
                <a:solidFill>
                  <a:srgbClr val="005392"/>
                </a:solidFill>
                <a:latin typeface="Calibri"/>
                <a:cs typeface="Calibri"/>
              </a:rPr>
              <a:t>IMPLICATIONS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371465" algn="l"/>
              </a:tabLst>
            </a:pPr>
            <a:r>
              <a:rPr sz="2800" b="1" spc="-5" dirty="0">
                <a:solidFill>
                  <a:srgbClr val="006FC0"/>
                </a:solidFill>
                <a:latin typeface="Calibri"/>
                <a:cs typeface="Calibri"/>
              </a:rPr>
              <a:t>Findings	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1828" y="2816479"/>
            <a:ext cx="4657090" cy="2626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27305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Web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development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still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high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demand</a:t>
            </a:r>
            <a:endParaRPr sz="2800">
              <a:latin typeface="Calibri"/>
              <a:cs typeface="Calibri"/>
            </a:endParaRPr>
          </a:p>
          <a:p>
            <a:pPr marL="241300" marR="370840" indent="-228600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Big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technology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companies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still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requires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SQL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AI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and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ML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rising 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demand,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Python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best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choice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41324" y="711835"/>
            <a:ext cx="3893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95" dirty="0"/>
              <a:t>DATABASE</a:t>
            </a:r>
            <a:r>
              <a:rPr u="none" spc="-65" dirty="0"/>
              <a:t> </a:t>
            </a:r>
            <a:r>
              <a:rPr u="none" spc="-5" dirty="0"/>
              <a:t>TRENDS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2200" y="1754123"/>
            <a:ext cx="5518404" cy="42351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727" y="1754123"/>
            <a:ext cx="5529072" cy="4227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413</Words>
  <Application>Microsoft Office PowerPoint</Application>
  <PresentationFormat>Widescreen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 MT</vt:lpstr>
      <vt:lpstr>Calibri</vt:lpstr>
      <vt:lpstr>Office Theme</vt:lpstr>
      <vt:lpstr>Technology Trends &amp;</vt:lpstr>
      <vt:lpstr>OUTLINE</vt:lpstr>
      <vt:lpstr>EXECUTIVE SUMMARY</vt:lpstr>
      <vt:lpstr>INTRODUCTION</vt:lpstr>
      <vt:lpstr>METHODOLOGY</vt:lpstr>
      <vt:lpstr>RESULTS</vt:lpstr>
      <vt:lpstr>PROGRAMMING LANGUAGE TRENDS</vt:lpstr>
      <vt:lpstr>PowerPoint Presentation</vt:lpstr>
      <vt:lpstr>DATABASE TRENDS</vt:lpstr>
      <vt:lpstr>DATABASE TRENDS - FINDINGS &amp; IMPLICATIONS</vt:lpstr>
      <vt:lpstr>DASHBOARD</vt:lpstr>
      <vt:lpstr> DASHBOARD TAB 1 </vt:lpstr>
      <vt:lpstr> DASHBOARD TAB 2 </vt:lpstr>
      <vt:lpstr> DASHBOARD TAB 3 </vt:lpstr>
      <vt:lpstr>DISCUSSION</vt:lpstr>
      <vt:lpstr>OVERALL FINDINGS &amp; IMPLICATIONS</vt:lpstr>
      <vt:lpstr>CONCLUSION</vt:lpstr>
      <vt:lpstr>APPENDIX</vt:lpstr>
      <vt:lpstr>GITHUB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Vaswani, Deepak</cp:lastModifiedBy>
  <cp:revision>1</cp:revision>
  <dcterms:created xsi:type="dcterms:W3CDTF">2022-07-14T08:46:56Z</dcterms:created>
  <dcterms:modified xsi:type="dcterms:W3CDTF">2022-07-14T08:48:13Z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2021-10-31T00:00:00Z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2022-07-14T00:00:00Z</vt:filetime>
  </property>
</Properties>
</file>