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88" r:id="rId4"/>
    <p:sldId id="259" r:id="rId5"/>
    <p:sldId id="260" r:id="rId6"/>
    <p:sldId id="261" r:id="rId7"/>
    <p:sldId id="308" r:id="rId8"/>
    <p:sldId id="314" r:id="rId9"/>
    <p:sldId id="296" r:id="rId10"/>
    <p:sldId id="309" r:id="rId11"/>
    <p:sldId id="315" r:id="rId12"/>
    <p:sldId id="303" r:id="rId13"/>
    <p:sldId id="310" r:id="rId14"/>
    <p:sldId id="304" r:id="rId15"/>
    <p:sldId id="311" r:id="rId16"/>
    <p:sldId id="305" r:id="rId17"/>
    <p:sldId id="312" r:id="rId18"/>
    <p:sldId id="307" r:id="rId19"/>
    <p:sldId id="313" r:id="rId20"/>
    <p:sldId id="262" r:id="rId21"/>
    <p:sldId id="278" r:id="rId22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swald" panose="00000500000000000000" pitchFamily="2" charset="0"/>
      <p:regular r:id="rId32"/>
      <p:bold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  <p:embeddedFont>
      <p:font typeface="Tw Cen MT" panose="020B06020201040206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F219128-1704-422B-94CB-252BD92E3D84}">
          <p14:sldIdLst>
            <p14:sldId id="256"/>
            <p14:sldId id="258"/>
            <p14:sldId id="288"/>
            <p14:sldId id="259"/>
          </p14:sldIdLst>
        </p14:section>
        <p14:section name="Untitled Section" id="{FF39CC56-E939-425C-9B87-B5F70F9A9299}">
          <p14:sldIdLst>
            <p14:sldId id="260"/>
            <p14:sldId id="261"/>
            <p14:sldId id="308"/>
            <p14:sldId id="314"/>
            <p14:sldId id="296"/>
            <p14:sldId id="309"/>
            <p14:sldId id="315"/>
            <p14:sldId id="303"/>
            <p14:sldId id="310"/>
            <p14:sldId id="304"/>
            <p14:sldId id="311"/>
            <p14:sldId id="305"/>
            <p14:sldId id="312"/>
            <p14:sldId id="307"/>
            <p14:sldId id="313"/>
            <p14:sldId id="26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jami\Desktop\Project\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jami\Desktop\Project\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jami\Desktop\Project\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jami\Desktop\Project\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jami\Desktop\Project\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jami\Desktop\Project\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jami\Desktop\Project\Dash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Base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1890166028097"/>
                      <c:h val="0.134575569358178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B94-4857-8F0A-BA988B28DF64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1890166028097"/>
                      <c:h val="0.134575569358178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B94-4857-8F0A-BA988B28DF64}"/>
                </c:ext>
              </c:extLst>
            </c:dLbl>
            <c:dLbl>
              <c:idx val="2"/>
              <c:layout>
                <c:manualLayout>
                  <c:x val="3.787878787878788E-3"/>
                  <c:y val="9.63215656695224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94-4857-8F0A-BA988B28DF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'Subtask 2'!$B$3:$B$5</c:f>
              <c:numCache>
                <c:formatCode>General</c:formatCode>
                <c:ptCount val="3"/>
                <c:pt idx="0">
                  <c:v>54754</c:v>
                </c:pt>
                <c:pt idx="1">
                  <c:v>49450</c:v>
                </c:pt>
                <c:pt idx="2">
                  <c:v>5304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94-4857-8F0A-BA988B28DF64}"/>
            </c:ext>
          </c:extLst>
        </c:ser>
        <c:ser>
          <c:idx val="0"/>
          <c:order val="1"/>
          <c:tx>
            <c:v>Face</c:v>
          </c:tx>
          <c:spPr>
            <a:gradFill flip="none" rotWithShape="1">
              <a:gsLst>
                <a:gs pos="77000">
                  <a:srgbClr val="194AFE"/>
                </a:gs>
                <a:gs pos="27000">
                  <a:srgbClr val="100D83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4286128663675299E-17"/>
                  <c:y val="7.763975155279498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9D8CE979-7B61-4F3E-B7F5-F1ACBA051597}" type="CELLRANGE">
                      <a:rPr lang="en-US">
                        <a:solidFill>
                          <a:schemeClr val="tx1"/>
                        </a:solidFill>
                      </a:rPr>
                      <a:pP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593869731800759"/>
                      <c:h val="0.19127867168777815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2B94-4857-8F0A-BA988B28DF64}"/>
                </c:ext>
              </c:extLst>
            </c:dLbl>
            <c:dLbl>
              <c:idx val="1"/>
              <c:layout>
                <c:manualLayout>
                  <c:x val="4.513310836145476E-2"/>
                  <c:y val="7.2463768115942018E-2"/>
                </c:manualLayout>
              </c:layout>
              <c:tx>
                <c:rich>
                  <a:bodyPr/>
                  <a:lstStyle/>
                  <a:p>
                    <a:fld id="{6FB49EA3-DBBA-4FCC-A7D9-6C4D4E4729EA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2820782965509594"/>
                      <c:h val="0.18610268825092516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B94-4857-8F0A-BA988B28DF64}"/>
                </c:ext>
              </c:extLst>
            </c:dLbl>
            <c:dLbl>
              <c:idx val="2"/>
              <c:layout>
                <c:manualLayout>
                  <c:x val="1.8437463644994177E-2"/>
                  <c:y val="2.428210993288205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C658F013-6E5F-4705-911D-10FEEB32D245}" type="CELLRANGE">
                      <a:rPr lang="en-US">
                        <a:solidFill>
                          <a:schemeClr val="tx1"/>
                        </a:solidFill>
                      </a:rPr>
                      <a:pP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546468623240278"/>
                      <c:h val="0.18312235009085404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2B94-4857-8F0A-BA988B28DF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'Subtask 2'!$A$3:$A$5</c:f>
              <c:strCache>
                <c:ptCount val="3"/>
                <c:pt idx="0">
                  <c:v>Net Income</c:v>
                </c:pt>
                <c:pt idx="1">
                  <c:v>Net Expense</c:v>
                </c:pt>
                <c:pt idx="2">
                  <c:v>Available for investment</c:v>
                </c:pt>
              </c:strCache>
            </c:strRef>
          </c:cat>
          <c:val>
            <c:numRef>
              <c:f>'Subtask 2'!$B$3:$B$5</c:f>
              <c:numCache>
                <c:formatCode>General</c:formatCode>
                <c:ptCount val="3"/>
                <c:pt idx="0">
                  <c:v>54754</c:v>
                </c:pt>
                <c:pt idx="1">
                  <c:v>49450</c:v>
                </c:pt>
                <c:pt idx="2">
                  <c:v>5304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'Subtask 2'!$A$3:$A$5</c15:f>
                <c15:dlblRangeCache>
                  <c:ptCount val="3"/>
                  <c:pt idx="0">
                    <c:v>Net Income</c:v>
                  </c:pt>
                  <c:pt idx="1">
                    <c:v>Net Expense</c:v>
                  </c:pt>
                  <c:pt idx="2">
                    <c:v>Available for investment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2B94-4857-8F0A-BA988B28D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30603216"/>
        <c:axId val="130615696"/>
      </c:barChart>
      <c:catAx>
        <c:axId val="130603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0615696"/>
        <c:crosses val="autoZero"/>
        <c:auto val="1"/>
        <c:lblAlgn val="ctr"/>
        <c:lblOffset val="100"/>
        <c:noMultiLvlLbl val="0"/>
      </c:catAx>
      <c:valAx>
        <c:axId val="130615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60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0">
                <a:solidFill>
                  <a:schemeClr val="bg1"/>
                </a:solidFill>
                <a:latin typeface="Avenir Next LT Pro" panose="020B0504020202020204" pitchFamily="34" charset="0"/>
              </a:rPr>
              <a:t>Expenses</a:t>
            </a:r>
            <a:r>
              <a:rPr lang="en-IN" sz="2000" b="0" baseline="0">
                <a:solidFill>
                  <a:schemeClr val="bg1"/>
                </a:solidFill>
                <a:latin typeface="Avenir Next LT Pro" panose="020B0504020202020204" pitchFamily="34" charset="0"/>
              </a:rPr>
              <a:t> &amp; Income</a:t>
            </a:r>
            <a:endParaRPr lang="en-IN" sz="2000" b="0">
              <a:solidFill>
                <a:schemeClr val="bg1"/>
              </a:solidFill>
              <a:latin typeface="Avenir Next LT Pro" panose="020B0504020202020204" pitchFamily="34" charset="0"/>
            </a:endParaRPr>
          </a:p>
        </c:rich>
      </c:tx>
      <c:layout>
        <c:manualLayout>
          <c:xMode val="edge"/>
          <c:yMode val="edge"/>
          <c:x val="0.260651809979024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3542062243969231E-3"/>
          <c:y val="0"/>
          <c:w val="0.95781574132909109"/>
          <c:h val="1"/>
        </c:manualLayout>
      </c:layout>
      <c:bubbleChart>
        <c:varyColors val="0"/>
        <c:ser>
          <c:idx val="2"/>
          <c:order val="0"/>
          <c:tx>
            <c:v>Mid</c:v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776DA97-27F4-4516-AE3C-A071BD95345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B85-4CD3-980F-54BB90DBB3D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3EDB783-6D2F-4D35-9A89-2C2EC48021C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B85-4CD3-980F-54BB90DBB3D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F8B4652-2961-4B70-BF48-8E8BAF141B6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B85-4CD3-980F-54BB90DBB3D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5554FE3-30F6-47AC-B691-6AEAA47A83F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B85-4CD3-980F-54BB90DBB3D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28B008D-9CD2-4BB6-A7F5-3E37E794131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B85-4CD3-980F-54BB90DBB3D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38B5EBA-E61B-4862-A475-19FC86C80A5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B85-4CD3-980F-54BB90DBB3D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FE0966D-6EB1-43A5-8AC1-8E1211B587E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B85-4CD3-980F-54BB90DBB3D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B09F289-1499-4C46-A094-638F143CC6C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B85-4CD3-980F-54BB90DBB3D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E12B684-06DE-4644-9105-EADA91034AD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B85-4CD3-980F-54BB90DBB3D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36BE4E1-63D2-40E7-9F2A-2FC35C6C332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B85-4CD3-980F-54BB90DBB3D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95647F9-0736-4211-8E87-C3391E77B3B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B85-4CD3-980F-54BB90DBB3D3}"/>
                </c:ext>
              </c:extLst>
            </c:dLbl>
            <c:dLbl>
              <c:idx val="11"/>
              <c:layout>
                <c:manualLayout>
                  <c:x val="-3.1099262411286672E-3"/>
                  <c:y val="0"/>
                </c:manualLayout>
              </c:layout>
              <c:tx>
                <c:rich>
                  <a:bodyPr/>
                  <a:lstStyle/>
                  <a:p>
                    <a:fld id="{830E736A-D256-4048-8D8E-312815C0729A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4B85-4CD3-980F-54BB90DBB3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FFFF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Sub_task_01!$G$24:$G$35</c:f>
              <c:numCache>
                <c:formatCode>General</c:formatCode>
                <c:ptCount val="12"/>
                <c:pt idx="0">
                  <c:v>-2</c:v>
                </c:pt>
                <c:pt idx="1">
                  <c:v>-5</c:v>
                </c:pt>
                <c:pt idx="2">
                  <c:v>16</c:v>
                </c:pt>
                <c:pt idx="3">
                  <c:v>12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6</c:v>
                </c:pt>
                <c:pt idx="8">
                  <c:v>11</c:v>
                </c:pt>
                <c:pt idx="9">
                  <c:v>14</c:v>
                </c:pt>
                <c:pt idx="10">
                  <c:v>15</c:v>
                </c:pt>
                <c:pt idx="11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Sub_task_01!$H$24:$H$35</c:f>
              <c:numCache>
                <c:formatCode>General</c:formatCode>
                <c:ptCount val="12"/>
                <c:pt idx="0">
                  <c:v>25</c:v>
                </c:pt>
                <c:pt idx="1">
                  <c:v>6</c:v>
                </c:pt>
                <c:pt idx="2">
                  <c:v>14</c:v>
                </c:pt>
                <c:pt idx="3">
                  <c:v>29</c:v>
                </c:pt>
                <c:pt idx="4">
                  <c:v>30</c:v>
                </c:pt>
                <c:pt idx="5">
                  <c:v>18</c:v>
                </c:pt>
                <c:pt idx="6">
                  <c:v>15</c:v>
                </c:pt>
                <c:pt idx="7">
                  <c:v>5</c:v>
                </c:pt>
                <c:pt idx="8">
                  <c:v>3</c:v>
                </c:pt>
                <c:pt idx="9">
                  <c:v>3</c:v>
                </c:pt>
                <c:pt idx="10">
                  <c:v>26</c:v>
                </c:pt>
                <c:pt idx="11">
                  <c:v>7</c:v>
                </c:pt>
              </c:numCache>
              <c:extLst xmlns:c15="http://schemas.microsoft.com/office/drawing/2012/chart"/>
            </c:numRef>
          </c:yVal>
          <c:bubbleSize>
            <c:numRef>
              <c:f>Sub_task_01!$B$22:$B$33</c:f>
              <c:numCache>
                <c:formatCode>General</c:formatCode>
                <c:ptCount val="12"/>
                <c:pt idx="0">
                  <c:v>37868</c:v>
                </c:pt>
                <c:pt idx="1">
                  <c:v>22972.48</c:v>
                </c:pt>
                <c:pt idx="2">
                  <c:v>14000</c:v>
                </c:pt>
                <c:pt idx="3">
                  <c:v>8000</c:v>
                </c:pt>
                <c:pt idx="4">
                  <c:v>7838.8</c:v>
                </c:pt>
                <c:pt idx="5">
                  <c:v>5509</c:v>
                </c:pt>
                <c:pt idx="6">
                  <c:v>3388</c:v>
                </c:pt>
                <c:pt idx="7">
                  <c:v>2513.7199999999998</c:v>
                </c:pt>
                <c:pt idx="8">
                  <c:v>1400</c:v>
                </c:pt>
                <c:pt idx="9">
                  <c:v>196</c:v>
                </c:pt>
                <c:pt idx="10">
                  <c:v>115</c:v>
                </c:pt>
                <c:pt idx="11">
                  <c:v>3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Sub_task_01!$B$22:$B$33</c15:f>
                <c15:dlblRangeCache>
                  <c:ptCount val="12"/>
                  <c:pt idx="0">
                    <c:v>37868</c:v>
                  </c:pt>
                  <c:pt idx="1">
                    <c:v>22972.48</c:v>
                  </c:pt>
                  <c:pt idx="2">
                    <c:v>14000</c:v>
                  </c:pt>
                  <c:pt idx="3">
                    <c:v>8000</c:v>
                  </c:pt>
                  <c:pt idx="4">
                    <c:v>7838.8</c:v>
                  </c:pt>
                  <c:pt idx="5">
                    <c:v>5509</c:v>
                  </c:pt>
                  <c:pt idx="6">
                    <c:v>3388</c:v>
                  </c:pt>
                  <c:pt idx="7">
                    <c:v>2513.72</c:v>
                  </c:pt>
                  <c:pt idx="8">
                    <c:v>1400</c:v>
                  </c:pt>
                  <c:pt idx="9">
                    <c:v>196</c:v>
                  </c:pt>
                  <c:pt idx="10">
                    <c:v>115</c:v>
                  </c:pt>
                  <c:pt idx="11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4B85-4CD3-980F-54BB90DBB3D3}"/>
            </c:ext>
          </c:extLst>
        </c:ser>
        <c:ser>
          <c:idx val="0"/>
          <c:order val="1"/>
          <c:tx>
            <c:v>Face</c:v>
          </c:tx>
          <c:spPr>
            <a:gradFill flip="none" rotWithShape="1">
              <a:gsLst>
                <a:gs pos="82000">
                  <a:srgbClr val="DD115E"/>
                </a:gs>
                <a:gs pos="34000">
                  <a:srgbClr val="100D83"/>
                </a:gs>
              </a:gsLst>
              <a:lin ang="13800000" scaled="0"/>
              <a:tileRect/>
            </a:gradFill>
            <a:ln>
              <a:noFill/>
            </a:ln>
            <a:effectLst>
              <a:outerShdw blurRad="50800" sx="103000" sy="103000" algn="ctr" rotWithShape="0">
                <a:srgbClr val="194AFE">
                  <a:alpha val="86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7.3815201968760139E-2"/>
                  <c:y val="0.18232611237648727"/>
                </c:manualLayout>
              </c:layout>
              <c:tx>
                <c:rich>
                  <a:bodyPr/>
                  <a:lstStyle/>
                  <a:p>
                    <a:fld id="{3B767140-7D0D-490A-9EBA-210765CA0C3A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4B85-4CD3-980F-54BB90DBB3D3}"/>
                </c:ext>
              </c:extLst>
            </c:dLbl>
            <c:dLbl>
              <c:idx val="1"/>
              <c:layout>
                <c:manualLayout>
                  <c:x val="-6.5456667679590921E-2"/>
                  <c:y val="0.1431796224560859"/>
                </c:manualLayout>
              </c:layout>
              <c:tx>
                <c:rich>
                  <a:bodyPr/>
                  <a:lstStyle/>
                  <a:p>
                    <a:fld id="{1AA0E984-AB71-4660-BF99-1A1E2A93F1C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4B85-4CD3-980F-54BB90DBB3D3}"/>
                </c:ext>
              </c:extLst>
            </c:dLbl>
            <c:dLbl>
              <c:idx val="2"/>
              <c:layout>
                <c:manualLayout>
                  <c:x val="-7.2272042465463371E-2"/>
                  <c:y val="0.11549282245386919"/>
                </c:manualLayout>
              </c:layout>
              <c:tx>
                <c:rich>
                  <a:bodyPr/>
                  <a:lstStyle/>
                  <a:p>
                    <a:fld id="{38AF28F4-D648-4339-838C-A52D81481267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4B85-4CD3-980F-54BB90DBB3D3}"/>
                </c:ext>
              </c:extLst>
            </c:dLbl>
            <c:dLbl>
              <c:idx val="3"/>
              <c:layout>
                <c:manualLayout>
                  <c:x val="-5.6621439003627434E-2"/>
                  <c:y val="9.5518351648960637E-2"/>
                </c:manualLayout>
              </c:layout>
              <c:tx>
                <c:rich>
                  <a:bodyPr/>
                  <a:lstStyle/>
                  <a:p>
                    <a:fld id="{E665C274-557D-4339-B6F5-940652B1E601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4B85-4CD3-980F-54BB90DBB3D3}"/>
                </c:ext>
              </c:extLst>
            </c:dLbl>
            <c:dLbl>
              <c:idx val="4"/>
              <c:layout>
                <c:manualLayout>
                  <c:x val="-7.7128412722246437E-2"/>
                  <c:y val="9.958381131301712E-2"/>
                </c:manualLayout>
              </c:layout>
              <c:tx>
                <c:rich>
                  <a:bodyPr/>
                  <a:lstStyle/>
                  <a:p>
                    <a:fld id="{E20F5A95-701B-4D92-8159-BC0E5D6D85D4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4B85-4CD3-980F-54BB90DBB3D3}"/>
                </c:ext>
              </c:extLst>
            </c:dLbl>
            <c:dLbl>
              <c:idx val="5"/>
              <c:layout>
                <c:manualLayout>
                  <c:x val="-6.2098866908528505E-2"/>
                  <c:y val="9.9067316164857186E-2"/>
                </c:manualLayout>
              </c:layout>
              <c:tx>
                <c:rich>
                  <a:bodyPr/>
                  <a:lstStyle/>
                  <a:p>
                    <a:fld id="{7A39715E-0D69-4339-B07D-BF40D5F9BBD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4B85-4CD3-980F-54BB90DBB3D3}"/>
                </c:ext>
              </c:extLst>
            </c:dLbl>
            <c:dLbl>
              <c:idx val="6"/>
              <c:layout>
                <c:manualLayout>
                  <c:x val="-5.1365852595009746E-2"/>
                  <c:y val="7.8605167537651788E-2"/>
                </c:manualLayout>
              </c:layout>
              <c:tx>
                <c:rich>
                  <a:bodyPr/>
                  <a:lstStyle/>
                  <a:p>
                    <a:fld id="{A898756A-C718-4552-BB56-8CF492F6F8D4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4B85-4CD3-980F-54BB90DBB3D3}"/>
                </c:ext>
              </c:extLst>
            </c:dLbl>
            <c:dLbl>
              <c:idx val="7"/>
              <c:layout>
                <c:manualLayout>
                  <c:x val="-5.6939481615178596E-2"/>
                  <c:y val="7.7715894417751466E-2"/>
                </c:manualLayout>
              </c:layout>
              <c:tx>
                <c:rich>
                  <a:bodyPr/>
                  <a:lstStyle/>
                  <a:p>
                    <a:fld id="{320359F4-CAAB-49BC-8936-B1FC75B16500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4B85-4CD3-980F-54BB90DBB3D3}"/>
                </c:ext>
              </c:extLst>
            </c:dLbl>
            <c:dLbl>
              <c:idx val="8"/>
              <c:layout>
                <c:manualLayout>
                  <c:x val="-5.4393416246951834E-2"/>
                  <c:y val="6.4225691384912659E-2"/>
                </c:manualLayout>
              </c:layout>
              <c:tx>
                <c:rich>
                  <a:bodyPr/>
                  <a:lstStyle/>
                  <a:p>
                    <a:fld id="{9723F604-D1E9-453E-88BB-0CC2BEA7322E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4B85-4CD3-980F-54BB90DBB3D3}"/>
                </c:ext>
              </c:extLst>
            </c:dLbl>
            <c:dLbl>
              <c:idx val="9"/>
              <c:layout>
                <c:manualLayout>
                  <c:x val="-3.3740970675411895E-2"/>
                  <c:y val="4.3336824663197507E-2"/>
                </c:manualLayout>
              </c:layout>
              <c:tx>
                <c:rich>
                  <a:bodyPr/>
                  <a:lstStyle/>
                  <a:p>
                    <a:fld id="{5BFB32D4-28CA-4AA3-8A0F-C0333D6CE2FE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4B85-4CD3-980F-54BB90DBB3D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0CE57DD-7212-4C57-9045-001FD0E156B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4B85-4CD3-980F-54BB90DBB3D3}"/>
                </c:ext>
              </c:extLst>
            </c:dLbl>
            <c:dLbl>
              <c:idx val="11"/>
              <c:layout>
                <c:manualLayout>
                  <c:x val="-3.9574968468960171E-2"/>
                  <c:y val="5.176108473971322E-2"/>
                </c:manualLayout>
              </c:layout>
              <c:tx>
                <c:rich>
                  <a:bodyPr/>
                  <a:lstStyle/>
                  <a:p>
                    <a:fld id="{49CBC8F5-BEB7-4C65-B5B4-6ED5725D87D1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4B85-4CD3-980F-54BB90DBB3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Sub_task_01!$G$24:$G$35</c:f>
              <c:numCache>
                <c:formatCode>General</c:formatCode>
                <c:ptCount val="12"/>
                <c:pt idx="0">
                  <c:v>-2</c:v>
                </c:pt>
                <c:pt idx="1">
                  <c:v>-5</c:v>
                </c:pt>
                <c:pt idx="2">
                  <c:v>16</c:v>
                </c:pt>
                <c:pt idx="3">
                  <c:v>12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6</c:v>
                </c:pt>
                <c:pt idx="8">
                  <c:v>11</c:v>
                </c:pt>
                <c:pt idx="9">
                  <c:v>14</c:v>
                </c:pt>
                <c:pt idx="10">
                  <c:v>15</c:v>
                </c:pt>
                <c:pt idx="11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Sub_task_01!$H$24:$H$35</c:f>
              <c:numCache>
                <c:formatCode>General</c:formatCode>
                <c:ptCount val="12"/>
                <c:pt idx="0">
                  <c:v>25</c:v>
                </c:pt>
                <c:pt idx="1">
                  <c:v>6</c:v>
                </c:pt>
                <c:pt idx="2">
                  <c:v>14</c:v>
                </c:pt>
                <c:pt idx="3">
                  <c:v>29</c:v>
                </c:pt>
                <c:pt idx="4">
                  <c:v>30</c:v>
                </c:pt>
                <c:pt idx="5">
                  <c:v>18</c:v>
                </c:pt>
                <c:pt idx="6">
                  <c:v>15</c:v>
                </c:pt>
                <c:pt idx="7">
                  <c:v>5</c:v>
                </c:pt>
                <c:pt idx="8">
                  <c:v>3</c:v>
                </c:pt>
                <c:pt idx="9">
                  <c:v>3</c:v>
                </c:pt>
                <c:pt idx="10">
                  <c:v>26</c:v>
                </c:pt>
                <c:pt idx="11">
                  <c:v>7</c:v>
                </c:pt>
              </c:numCache>
              <c:extLst xmlns:c15="http://schemas.microsoft.com/office/drawing/2012/chart"/>
            </c:numRef>
          </c:yVal>
          <c:bubbleSize>
            <c:numRef>
              <c:f>Sub_task_01!$B$22:$B$33</c:f>
              <c:numCache>
                <c:formatCode>General</c:formatCode>
                <c:ptCount val="12"/>
                <c:pt idx="0">
                  <c:v>37868</c:v>
                </c:pt>
                <c:pt idx="1">
                  <c:v>22972.48</c:v>
                </c:pt>
                <c:pt idx="2">
                  <c:v>14000</c:v>
                </c:pt>
                <c:pt idx="3">
                  <c:v>8000</c:v>
                </c:pt>
                <c:pt idx="4">
                  <c:v>7838.8</c:v>
                </c:pt>
                <c:pt idx="5">
                  <c:v>5509</c:v>
                </c:pt>
                <c:pt idx="6">
                  <c:v>3388</c:v>
                </c:pt>
                <c:pt idx="7">
                  <c:v>2513.7199999999998</c:v>
                </c:pt>
                <c:pt idx="8">
                  <c:v>1400</c:v>
                </c:pt>
                <c:pt idx="9">
                  <c:v>196</c:v>
                </c:pt>
                <c:pt idx="10">
                  <c:v>115</c:v>
                </c:pt>
                <c:pt idx="11">
                  <c:v>3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Sub_task_01!$A$22:$A$33</c15:f>
                <c15:dlblRangeCache>
                  <c:ptCount val="12"/>
                  <c:pt idx="0">
                    <c:v>Other</c:v>
                  </c:pt>
                  <c:pt idx="1">
                    <c:v>Food</c:v>
                  </c:pt>
                  <c:pt idx="2">
                    <c:v>Allowance</c:v>
                  </c:pt>
                  <c:pt idx="3">
                    <c:v>Salary</c:v>
                  </c:pt>
                  <c:pt idx="4">
                    <c:v>Transportation</c:v>
                  </c:pt>
                  <c:pt idx="5">
                    <c:v>Household</c:v>
                  </c:pt>
                  <c:pt idx="6">
                    <c:v>Apparel</c:v>
                  </c:pt>
                  <c:pt idx="7">
                    <c:v>Social Life</c:v>
                  </c:pt>
                  <c:pt idx="8">
                    <c:v>Education</c:v>
                  </c:pt>
                  <c:pt idx="9">
                    <c:v>Beauty</c:v>
                  </c:pt>
                  <c:pt idx="10">
                    <c:v>Gift</c:v>
                  </c:pt>
                  <c:pt idx="11">
                    <c:v>Petty cash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9-4B85-4CD3-980F-54BB90DBB3D3}"/>
            </c:ext>
          </c:extLst>
        </c:ser>
        <c:ser>
          <c:idx val="1"/>
          <c:order val="2"/>
          <c:tx>
            <c:v>Filtered</c:v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Sub_task_01!$C$5:$C$16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Sub_task_01!$D$5:$D$16</c:f>
              <c:numCache>
                <c:formatCode>General</c:formatCode>
                <c:ptCount val="1"/>
                <c:pt idx="0">
                  <c:v>7</c:v>
                </c:pt>
              </c:numCache>
            </c:numRef>
          </c:yVal>
          <c:bubbleSize>
            <c:numRef>
              <c:f>Sub_task_01!$B$5:$B$16</c:f>
              <c:numCache>
                <c:formatCode>General</c:formatCode>
                <c:ptCount val="1"/>
                <c:pt idx="0">
                  <c:v>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A-4B85-4CD3-980F-54BB90DBB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70"/>
        <c:showNegBubbles val="0"/>
        <c:axId val="136334368"/>
        <c:axId val="136327296"/>
        <c:extLst/>
      </c:bubbleChart>
      <c:valAx>
        <c:axId val="136334368"/>
        <c:scaling>
          <c:orientation val="minMax"/>
          <c:max val="25"/>
          <c:min val="-10"/>
        </c:scaling>
        <c:delete val="1"/>
        <c:axPos val="b"/>
        <c:numFmt formatCode="General" sourceLinked="1"/>
        <c:majorTickMark val="out"/>
        <c:minorTickMark val="none"/>
        <c:tickLblPos val="nextTo"/>
        <c:crossAx val="136327296"/>
        <c:crosses val="autoZero"/>
        <c:crossBetween val="midCat"/>
      </c:valAx>
      <c:valAx>
        <c:axId val="136327296"/>
        <c:scaling>
          <c:orientation val="minMax"/>
          <c:max val="38"/>
          <c:min val="-5"/>
        </c:scaling>
        <c:delete val="1"/>
        <c:axPos val="l"/>
        <c:numFmt formatCode="General" sourceLinked="1"/>
        <c:majorTickMark val="out"/>
        <c:minorTickMark val="none"/>
        <c:tickLblPos val="nextTo"/>
        <c:crossAx val="136334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u="sng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Top</a:t>
            </a:r>
            <a:r>
              <a:rPr lang="en-US" sz="2800" b="1" u="sng" baseline="0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 Companies From Each Risk</a:t>
            </a:r>
            <a:endParaRPr lang="en-US" sz="2800" b="1" u="sng" dirty="0">
              <a:solidFill>
                <a:schemeClr val="tx2">
                  <a:lumMod val="10000"/>
                </a:schemeClr>
              </a:solidFill>
              <a:latin typeface="Avenir Next LT Pro" panose="020B0504020202020204" pitchFamily="34" charset="0"/>
            </a:endParaRPr>
          </a:p>
        </c:rich>
      </c:tx>
      <c:layout>
        <c:manualLayout>
          <c:xMode val="edge"/>
          <c:yMode val="edge"/>
          <c:x val="8.9935211261895534E-2"/>
          <c:y val="1.5308605074957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6.6666586306072612E-2"/>
          <c:w val="0.97780468119451169"/>
          <c:h val="0.90222222222222226"/>
        </c:manualLayout>
      </c:layout>
      <c:scatterChart>
        <c:scatterStyle val="lineMarker"/>
        <c:varyColors val="0"/>
        <c:ser>
          <c:idx val="0"/>
          <c:order val="0"/>
          <c:tx>
            <c:v>Core</c:v>
          </c:tx>
          <c:spPr>
            <a:ln w="25400" cap="rnd">
              <a:noFill/>
              <a:round/>
            </a:ln>
            <a:effectLst>
              <a:outerShdw blurRad="190500" sx="101000" sy="101000" algn="ctr" rotWithShape="0">
                <a:srgbClr val="194AFE">
                  <a:alpha val="79000"/>
                </a:srgbClr>
              </a:outerShdw>
            </a:effectLst>
          </c:spPr>
          <c:marker>
            <c:symbol val="square"/>
            <c:size val="16"/>
            <c:spPr>
              <a:gradFill flip="none" rotWithShape="1">
                <a:gsLst>
                  <a:gs pos="28000">
                    <a:srgbClr val="100D83"/>
                  </a:gs>
                  <a:gs pos="77000">
                    <a:srgbClr val="194AFE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solidFill>
                  <a:schemeClr val="accent1"/>
                </a:solidFill>
              </a:ln>
              <a:effectLst>
                <a:outerShdw blurRad="190500" sx="101000" sy="101000" algn="ctr" rotWithShape="0">
                  <a:srgbClr val="194AFE">
                    <a:alpha val="79000"/>
                  </a:srgbClr>
                </a:outerShdw>
              </a:effectLst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82239988-773E-4ADD-8D13-48BEA9A391D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7A3-415F-9F84-DA89AFA11BA7}"/>
                </c:ext>
              </c:extLst>
            </c:dLbl>
            <c:dLbl>
              <c:idx val="1"/>
              <c:layout>
                <c:manualLayout>
                  <c:x val="1.4396296955024495E-3"/>
                  <c:y val="1.587954055612776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B3F2FF38-1C76-4DF3-AB74-98AA34E07711}" type="CELLRANGE">
                      <a:rPr lang="en-US"/>
                      <a:pPr>
                        <a:defRPr sz="800" b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2">
                          <a:lumMod val="1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12472849660831"/>
                      <c:h val="0.1000214123726002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7A3-415F-9F84-DA89AFA11BA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6563D8-E416-4746-AD87-8F6F7B7E72F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7A3-415F-9F84-DA89AFA11BA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47F1D0E-DD92-4A60-A6E2-F9E723A82F5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7A3-415F-9F84-DA89AFA11BA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EE7CABF-A530-4BFA-AFD7-E5D27E29224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7A3-415F-9F84-DA89AFA11BA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0DCD007-D450-4FED-8772-F1C931D3532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7A3-415F-9F84-DA89AFA11BA7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ADC1013A-0E41-4958-93E8-7AF87858C244}" type="CELLRANGE">
                      <a:rPr lang="en-US" sz="800"/>
                      <a:pPr>
                        <a:defRPr sz="800" b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2">
                          <a:lumMod val="1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204065904064267"/>
                      <c:h val="6.94729899330589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7A3-415F-9F84-DA89AFA11BA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5782825-6E79-4CD5-99E7-A84E7A45458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7A3-415F-9F84-DA89AFA11BA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C46DB9D-85E2-4DE4-883D-3C0CB1D0882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7A3-415F-9F84-DA89AFA11BA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05670E0-CA2E-42F3-B423-0BE52606DE5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7A3-415F-9F84-DA89AFA11BA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080D305-D3B7-49FC-81B3-44F93214489F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6684544793383065E-2"/>
                      <c:h val="0.1032170136148304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7A3-415F-9F84-DA89AFA11BA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25117E5-7EA8-432A-ABC0-A31F5955633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7A3-415F-9F84-DA89AFA11BA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2EBEA5D-1134-4216-99BB-BDB7E472B5A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7A3-415F-9F84-DA89AFA11BA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5932486-6BE3-429E-A696-E59BD799FC6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7A3-415F-9F84-DA89AFA11BA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5523D16-5F39-4850-8A5E-3AFDAE76517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7A3-415F-9F84-DA89AFA11BA7}"/>
                </c:ext>
              </c:extLst>
            </c:dLbl>
            <c:dLbl>
              <c:idx val="15"/>
              <c:layout>
                <c:manualLayout>
                  <c:x val="-2.1884509584079825E-3"/>
                  <c:y val="1.58993458733685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5F86B6BC-323C-44CA-B1DF-2C76A70C6B30}" type="CELLRANGE">
                      <a:rPr lang="en-US" sz="80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pPr>
                        <a:defRPr sz="800" b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2">
                          <a:lumMod val="1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20916938550106"/>
                      <c:h val="0.1172576758160933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7A3-415F-9F84-DA89AFA11BA7}"/>
                </c:ext>
              </c:extLst>
            </c:dLbl>
            <c:dLbl>
              <c:idx val="16"/>
              <c:layout>
                <c:manualLayout>
                  <c:x val="3.2826764376119588E-3"/>
                  <c:y val="-3.6435580052873089E-17"/>
                </c:manualLayout>
              </c:layout>
              <c:tx>
                <c:rich>
                  <a:bodyPr/>
                  <a:lstStyle/>
                  <a:p>
                    <a:fld id="{FE0491CB-927A-4F8F-B372-9B2CB8D88C6B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7A3-415F-9F84-DA89AFA11BA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F4CFAD0-E519-4CCF-9644-B115F5E7507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7A3-415F-9F84-DA89AFA11BA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37D9515-035B-46E2-831B-EB48D3C4406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7A3-415F-9F84-DA89AFA11BA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52C93D8-8229-42F7-936C-B454E22F5C0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7A3-415F-9F84-DA89AFA11B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'Subtask 2'!$C$11:$C$30</c:f>
              <c:numCache>
                <c:formatCode>General</c:formatCode>
                <c:ptCount val="20"/>
                <c:pt idx="0">
                  <c:v>1</c:v>
                </c:pt>
                <c:pt idx="1">
                  <c:v>1.7</c:v>
                </c:pt>
                <c:pt idx="2">
                  <c:v>2.7</c:v>
                </c:pt>
                <c:pt idx="3">
                  <c:v>3.7</c:v>
                </c:pt>
                <c:pt idx="4">
                  <c:v>5</c:v>
                </c:pt>
                <c:pt idx="5">
                  <c:v>1</c:v>
                </c:pt>
                <c:pt idx="6">
                  <c:v>1.7</c:v>
                </c:pt>
                <c:pt idx="7">
                  <c:v>2.7</c:v>
                </c:pt>
                <c:pt idx="8">
                  <c:v>3.7</c:v>
                </c:pt>
                <c:pt idx="9">
                  <c:v>5</c:v>
                </c:pt>
                <c:pt idx="10">
                  <c:v>1</c:v>
                </c:pt>
                <c:pt idx="11">
                  <c:v>1.7</c:v>
                </c:pt>
                <c:pt idx="12">
                  <c:v>2.7</c:v>
                </c:pt>
                <c:pt idx="13">
                  <c:v>3.7</c:v>
                </c:pt>
                <c:pt idx="14">
                  <c:v>5</c:v>
                </c:pt>
                <c:pt idx="15">
                  <c:v>1</c:v>
                </c:pt>
                <c:pt idx="16">
                  <c:v>1.7</c:v>
                </c:pt>
                <c:pt idx="17">
                  <c:v>2.7</c:v>
                </c:pt>
                <c:pt idx="18">
                  <c:v>3.7</c:v>
                </c:pt>
                <c:pt idx="19">
                  <c:v>5</c:v>
                </c:pt>
              </c:numCache>
            </c:numRef>
          </c:xVal>
          <c:yVal>
            <c:numRef>
              <c:f>'Subtask 2'!$D$11:$D$30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'Subtask 2'!$B$11:$B$30</c15:f>
                <c15:dlblRangeCache>
                  <c:ptCount val="20"/>
                  <c:pt idx="0">
                    <c:v>MOIL Ltd.</c:v>
                  </c:pt>
                  <c:pt idx="1">
                    <c:v>Responsive Industries Ltd.</c:v>
                  </c:pt>
                  <c:pt idx="2">
                    <c:v>Vakrangee Ltd.</c:v>
                  </c:pt>
                  <c:pt idx="3">
                    <c:v>Hathway Cable &amp; Datacom Ltd.</c:v>
                  </c:pt>
                  <c:pt idx="4">
                    <c:v>Strides Pharma Science Ltd.</c:v>
                  </c:pt>
                  <c:pt idx="5">
                    <c:v>Akzo Nobel India Ltd.</c:v>
                  </c:pt>
                  <c:pt idx="6">
                    <c:v>Tata Investment Corporation Ltd.</c:v>
                  </c:pt>
                  <c:pt idx="7">
                    <c:v>EID-Parry (India) Ltd.</c:v>
                  </c:pt>
                  <c:pt idx="8">
                    <c:v>The Great Eastern Shipping Company Ltd.</c:v>
                  </c:pt>
                  <c:pt idx="9">
                    <c:v>Welspun Corp Ltd.</c:v>
                  </c:pt>
                  <c:pt idx="10">
                    <c:v>Chambal Fertilisers &amp; Chemicals Ltd.</c:v>
                  </c:pt>
                  <c:pt idx="11">
                    <c:v>Redington India Ltd.</c:v>
                  </c:pt>
                  <c:pt idx="12">
                    <c:v>BASF India Ltd.</c:v>
                  </c:pt>
                  <c:pt idx="13">
                    <c:v>Zydus Wellness Ltd.</c:v>
                  </c:pt>
                  <c:pt idx="14">
                    <c:v>Carborundum Universal Ltd.</c:v>
                  </c:pt>
                  <c:pt idx="15">
                    <c:v>Page Industries Ltd.</c:v>
                  </c:pt>
                  <c:pt idx="16">
                    <c:v>Abbott India Ltd.</c:v>
                  </c:pt>
                  <c:pt idx="17">
                    <c:v>MRF Ltd.</c:v>
                  </c:pt>
                  <c:pt idx="18">
                    <c:v>Bajaj Holdings &amp; Investment Ltd.</c:v>
                  </c:pt>
                  <c:pt idx="19">
                    <c:v>Honeywell Automation India Ltd.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07A3-415F-9F84-DA89AFA11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73664"/>
        <c:axId val="140772832"/>
      </c:scatterChart>
      <c:valAx>
        <c:axId val="140773664"/>
        <c:scaling>
          <c:orientation val="minMax"/>
          <c:max val="6"/>
          <c:min val="0.8"/>
        </c:scaling>
        <c:delete val="1"/>
        <c:axPos val="b"/>
        <c:numFmt formatCode="General" sourceLinked="1"/>
        <c:majorTickMark val="out"/>
        <c:minorTickMark val="none"/>
        <c:tickLblPos val="nextTo"/>
        <c:crossAx val="140772832"/>
        <c:crosses val="autoZero"/>
        <c:crossBetween val="midCat"/>
      </c:valAx>
      <c:valAx>
        <c:axId val="140772832"/>
        <c:scaling>
          <c:orientation val="minMax"/>
          <c:max val="13"/>
          <c:min val="4"/>
        </c:scaling>
        <c:delete val="1"/>
        <c:axPos val="l"/>
        <c:numFmt formatCode="General" sourceLinked="1"/>
        <c:majorTickMark val="out"/>
        <c:minorTickMark val="none"/>
        <c:tickLblPos val="nextTo"/>
        <c:crossAx val="140773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Sector</a:t>
            </a:r>
            <a:r>
              <a:rPr lang="en-IN" sz="1800" b="1" baseline="0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 vs Enterprise value (Cr) median </a:t>
            </a:r>
            <a:endParaRPr lang="en-IN" sz="1800" b="1" dirty="0">
              <a:solidFill>
                <a:schemeClr val="tx2">
                  <a:lumMod val="10000"/>
                </a:schemeClr>
              </a:solidFill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4.4006278578077325E-2"/>
          <c:w val="1"/>
          <c:h val="0.95486280096627763"/>
        </c:manualLayout>
      </c:layout>
      <c:bubbleChart>
        <c:varyColors val="0"/>
        <c:ser>
          <c:idx val="1"/>
          <c:order val="0"/>
          <c:tx>
            <c:v>Back</c:v>
          </c:tx>
          <c:spPr>
            <a:solidFill>
              <a:srgbClr val="0000CD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95A35EC-6CC1-4384-83C4-8553106A835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727F-4F57-8F79-377AF3510CE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6008974-9831-4742-AA18-29A6CC5746A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27F-4F57-8F79-377AF3510CE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333E7B5-FCD4-4609-8CDD-3DD77A84A80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27F-4F57-8F79-377AF3510CE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2091DA-0C01-496A-BE37-E4A32492482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727F-4F57-8F79-377AF3510CE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E30CFC4-164C-4EDD-9D3F-ACB81E084DB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27F-4F57-8F79-377AF3510CE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69A1774-79F1-4EAB-829E-2B68A5709A1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27F-4F57-8F79-377AF3510CE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67B59E3-F026-42E8-B7EA-BA78BE92EC8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727F-4F57-8F79-377AF3510CE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7B4F958-1080-431F-8940-9C7D0C9E300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27F-4F57-8F79-377AF3510CE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DCD3D25-EF89-49E3-8A54-7BC4802E474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27F-4F57-8F79-377AF3510CE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C3A846C-CB73-4D23-9C60-5C514500933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27F-4F57-8F79-377AF3510CE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781E30D-3F08-4B41-9544-F721FB89021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727F-4F57-8F79-377AF3510CE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AE5B1E3-7809-4A00-B0FE-4F972F1B08D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27F-4F57-8F79-377AF3510CE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9DC44BE-2A7C-4E19-98B1-1E55693E82E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727F-4F57-8F79-377AF3510CE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3FC96D4-ACA0-4F4D-82C6-6C1A4112556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727F-4F57-8F79-377AF3510CE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8F3DB0E-5858-439C-A16E-B49B6CF9AB6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727F-4F57-8F79-377AF3510CE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1E17EA5-C6C3-4403-97FF-7D480A78FE3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727F-4F57-8F79-377AF3510CE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C198088-5038-4948-9EDF-24DFF2D9575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727F-4F57-8F79-377AF3510CE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CD66945-BC7E-423F-820C-747AA59AEF8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27F-4F57-8F79-377AF3510C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Best_sector!$B$26:$B$43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Best_sector!$C$26:$C$43</c:f>
              <c:numCache>
                <c:formatCode>General</c:formatCode>
                <c:ptCount val="18"/>
                <c:pt idx="0">
                  <c:v>38</c:v>
                </c:pt>
                <c:pt idx="1">
                  <c:v>15</c:v>
                </c:pt>
                <c:pt idx="2">
                  <c:v>28</c:v>
                </c:pt>
                <c:pt idx="3">
                  <c:v>40</c:v>
                </c:pt>
                <c:pt idx="4">
                  <c:v>15</c:v>
                </c:pt>
                <c:pt idx="5">
                  <c:v>25</c:v>
                </c:pt>
                <c:pt idx="6">
                  <c:v>38</c:v>
                </c:pt>
                <c:pt idx="7">
                  <c:v>14</c:v>
                </c:pt>
                <c:pt idx="8">
                  <c:v>25</c:v>
                </c:pt>
                <c:pt idx="9">
                  <c:v>38</c:v>
                </c:pt>
                <c:pt idx="10">
                  <c:v>25</c:v>
                </c:pt>
                <c:pt idx="11">
                  <c:v>15</c:v>
                </c:pt>
                <c:pt idx="12">
                  <c:v>31</c:v>
                </c:pt>
                <c:pt idx="13">
                  <c:v>41</c:v>
                </c:pt>
                <c:pt idx="14">
                  <c:v>33</c:v>
                </c:pt>
                <c:pt idx="15">
                  <c:v>21</c:v>
                </c:pt>
                <c:pt idx="16">
                  <c:v>35</c:v>
                </c:pt>
                <c:pt idx="17">
                  <c:v>28</c:v>
                </c:pt>
              </c:numCache>
            </c:numRef>
          </c:yVal>
          <c:bubbleSize>
            <c:numRef>
              <c:f>Best_sector!$D$26:$D$43</c:f>
              <c:numCache>
                <c:formatCode>0.0</c:formatCode>
                <c:ptCount val="18"/>
                <c:pt idx="0">
                  <c:v>73724.11</c:v>
                </c:pt>
                <c:pt idx="1">
                  <c:v>63786.425000000003</c:v>
                </c:pt>
                <c:pt idx="2">
                  <c:v>42214.5</c:v>
                </c:pt>
                <c:pt idx="3">
                  <c:v>35909.06</c:v>
                </c:pt>
                <c:pt idx="4">
                  <c:v>31462.74</c:v>
                </c:pt>
                <c:pt idx="5">
                  <c:v>24475.61</c:v>
                </c:pt>
                <c:pt idx="6">
                  <c:v>16451.255000000001</c:v>
                </c:pt>
                <c:pt idx="7">
                  <c:v>16216.11</c:v>
                </c:pt>
                <c:pt idx="8">
                  <c:v>15692.094999999999</c:v>
                </c:pt>
                <c:pt idx="9">
                  <c:v>13704.38</c:v>
                </c:pt>
                <c:pt idx="10">
                  <c:v>13393.37</c:v>
                </c:pt>
                <c:pt idx="11">
                  <c:v>13374.63</c:v>
                </c:pt>
                <c:pt idx="12">
                  <c:v>13239.34</c:v>
                </c:pt>
                <c:pt idx="13">
                  <c:v>12998.28</c:v>
                </c:pt>
                <c:pt idx="14">
                  <c:v>12834.115</c:v>
                </c:pt>
                <c:pt idx="15">
                  <c:v>10884.83</c:v>
                </c:pt>
                <c:pt idx="16">
                  <c:v>10062.27</c:v>
                </c:pt>
                <c:pt idx="17">
                  <c:v>9644.6299999999992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Best_sector!$D$26:$D$43</c15:f>
                <c15:dlblRangeCache>
                  <c:ptCount val="18"/>
                  <c:pt idx="0">
                    <c:v>73724.1</c:v>
                  </c:pt>
                  <c:pt idx="1">
                    <c:v>63786.4</c:v>
                  </c:pt>
                  <c:pt idx="2">
                    <c:v>42214.5</c:v>
                  </c:pt>
                  <c:pt idx="3">
                    <c:v>35909.1</c:v>
                  </c:pt>
                  <c:pt idx="4">
                    <c:v>31462.7</c:v>
                  </c:pt>
                  <c:pt idx="5">
                    <c:v>24475.6</c:v>
                  </c:pt>
                  <c:pt idx="6">
                    <c:v>16451.3</c:v>
                  </c:pt>
                  <c:pt idx="7">
                    <c:v>16216.1</c:v>
                  </c:pt>
                  <c:pt idx="8">
                    <c:v>15692.1</c:v>
                  </c:pt>
                  <c:pt idx="9">
                    <c:v>13704.4</c:v>
                  </c:pt>
                  <c:pt idx="10">
                    <c:v>13393.4</c:v>
                  </c:pt>
                  <c:pt idx="11">
                    <c:v>13374.6</c:v>
                  </c:pt>
                  <c:pt idx="12">
                    <c:v>13239.3</c:v>
                  </c:pt>
                  <c:pt idx="13">
                    <c:v>12998.3</c:v>
                  </c:pt>
                  <c:pt idx="14">
                    <c:v>12834.1</c:v>
                  </c:pt>
                  <c:pt idx="15">
                    <c:v>10884.8</c:v>
                  </c:pt>
                  <c:pt idx="16">
                    <c:v>10062.3</c:v>
                  </c:pt>
                  <c:pt idx="17">
                    <c:v>9644.6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2-727F-4F57-8F79-377AF3510CE9}"/>
            </c:ext>
          </c:extLst>
        </c:ser>
        <c:ser>
          <c:idx val="0"/>
          <c:order val="1"/>
          <c:tx>
            <c:v>Face</c:v>
          </c:tx>
          <c:spPr>
            <a:gradFill flip="none" rotWithShape="1">
              <a:gsLst>
                <a:gs pos="72000">
                  <a:srgbClr val="DD115E"/>
                </a:gs>
                <a:gs pos="34000">
                  <a:srgbClr val="100D83"/>
                </a:gs>
              </a:gsLst>
              <a:lin ang="13800000" scaled="0"/>
              <a:tileRect/>
            </a:gradFill>
            <a:ln w="25400">
              <a:noFill/>
            </a:ln>
            <a:effectLst>
              <a:outerShdw blurRad="63500" sx="109000" sy="109000" algn="ctr" rotWithShape="0">
                <a:prstClr val="black">
                  <a:alpha val="83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0.11427786528260661"/>
                  <c:y val="0.14805522262615808"/>
                </c:manualLayout>
              </c:layout>
              <c:tx>
                <c:rich>
                  <a:bodyPr/>
                  <a:lstStyle/>
                  <a:p>
                    <a:fld id="{5EE8E6F0-C210-4AF0-9DAC-896D5E97C845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727F-4F57-8F79-377AF3510CE9}"/>
                </c:ext>
              </c:extLst>
            </c:dLbl>
            <c:dLbl>
              <c:idx val="1"/>
              <c:layout>
                <c:manualLayout>
                  <c:x val="-9.5010937656697589E-2"/>
                  <c:y val="0.13276119209169732"/>
                </c:manualLayout>
              </c:layout>
              <c:tx>
                <c:rich>
                  <a:bodyPr/>
                  <a:lstStyle/>
                  <a:p>
                    <a:fld id="{59EB79F4-A2AA-477F-B689-302EA28F255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727F-4F57-8F79-377AF3510CE9}"/>
                </c:ext>
              </c:extLst>
            </c:dLbl>
            <c:dLbl>
              <c:idx val="2"/>
              <c:layout>
                <c:manualLayout>
                  <c:x val="-0.11359985927721908"/>
                  <c:y val="0.11633354386628009"/>
                </c:manualLayout>
              </c:layout>
              <c:tx>
                <c:rich>
                  <a:bodyPr/>
                  <a:lstStyle/>
                  <a:p>
                    <a:fld id="{4E6B1A1D-3AE0-4184-84FB-3C91368370AB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727F-4F57-8F79-377AF3510CE9}"/>
                </c:ext>
              </c:extLst>
            </c:dLbl>
            <c:dLbl>
              <c:idx val="3"/>
              <c:layout>
                <c:manualLayout>
                  <c:x val="-0.10457823655692548"/>
                  <c:y val="0.11806450044289274"/>
                </c:manualLayout>
              </c:layout>
              <c:tx>
                <c:rich>
                  <a:bodyPr/>
                  <a:lstStyle/>
                  <a:p>
                    <a:fld id="{405F3EFB-0363-49DA-82A2-6D086778604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727F-4F57-8F79-377AF3510CE9}"/>
                </c:ext>
              </c:extLst>
            </c:dLbl>
            <c:dLbl>
              <c:idx val="4"/>
              <c:layout>
                <c:manualLayout>
                  <c:x val="-9.0600881984319925E-2"/>
                  <c:y val="0.1036612287277454"/>
                </c:manualLayout>
              </c:layout>
              <c:tx>
                <c:rich>
                  <a:bodyPr/>
                  <a:lstStyle/>
                  <a:p>
                    <a:fld id="{DE219D9F-FDDA-4542-980A-84C8D090A33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727F-4F57-8F79-377AF3510CE9}"/>
                </c:ext>
              </c:extLst>
            </c:dLbl>
            <c:dLbl>
              <c:idx val="5"/>
              <c:layout>
                <c:manualLayout>
                  <c:x val="-9.0960197011893326E-2"/>
                  <c:y val="8.5931702227946952E-2"/>
                </c:manualLayout>
              </c:layout>
              <c:tx>
                <c:rich>
                  <a:bodyPr/>
                  <a:lstStyle/>
                  <a:p>
                    <a:fld id="{54CEE7C9-94C7-4198-B1B9-BD8A5675EFBB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727F-4F57-8F79-377AF3510CE9}"/>
                </c:ext>
              </c:extLst>
            </c:dLbl>
            <c:dLbl>
              <c:idx val="6"/>
              <c:layout>
                <c:manualLayout>
                  <c:x val="-0.1139804918754582"/>
                  <c:y val="8.2487747921885027E-2"/>
                </c:manualLayout>
              </c:layout>
              <c:tx>
                <c:rich>
                  <a:bodyPr/>
                  <a:lstStyle/>
                  <a:p>
                    <a:fld id="{45DCDF05-967F-4B56-BAF3-95D91A90B6EC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727F-4F57-8F79-377AF3510CE9}"/>
                </c:ext>
              </c:extLst>
            </c:dLbl>
            <c:dLbl>
              <c:idx val="7"/>
              <c:layout>
                <c:manualLayout>
                  <c:x val="-0.10626554238603413"/>
                  <c:y val="8.9106826406467832E-2"/>
                </c:manualLayout>
              </c:layout>
              <c:tx>
                <c:rich>
                  <a:bodyPr/>
                  <a:lstStyle/>
                  <a:p>
                    <a:fld id="{ADE150C4-88FC-4541-B6F6-E19CAE8AB38F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727F-4F57-8F79-377AF3510CE9}"/>
                </c:ext>
              </c:extLst>
            </c:dLbl>
            <c:dLbl>
              <c:idx val="8"/>
              <c:layout>
                <c:manualLayout>
                  <c:x val="-9.1391643190524438E-2"/>
                  <c:y val="8.1159345811692929E-2"/>
                </c:manualLayout>
              </c:layout>
              <c:tx>
                <c:rich>
                  <a:bodyPr/>
                  <a:lstStyle/>
                  <a:p>
                    <a:fld id="{BD728F3D-26A3-40C2-BD4C-A3B60E0DA640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727F-4F57-8F79-377AF3510CE9}"/>
                </c:ext>
              </c:extLst>
            </c:dLbl>
            <c:dLbl>
              <c:idx val="9"/>
              <c:layout>
                <c:manualLayout>
                  <c:x val="-8.3978357436936185E-2"/>
                  <c:y val="7.8019863037542839E-2"/>
                </c:manualLayout>
              </c:layout>
              <c:tx>
                <c:rich>
                  <a:bodyPr/>
                  <a:lstStyle/>
                  <a:p>
                    <a:fld id="{3ECB9BE0-F54E-4503-92A0-A712C8579C0A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727F-4F57-8F79-377AF3510CE9}"/>
                </c:ext>
              </c:extLst>
            </c:dLbl>
            <c:dLbl>
              <c:idx val="10"/>
              <c:layout>
                <c:manualLayout>
                  <c:x val="-6.5186181494847173E-2"/>
                  <c:y val="8.4045194405901996E-2"/>
                </c:manualLayout>
              </c:layout>
              <c:tx>
                <c:rich>
                  <a:bodyPr/>
                  <a:lstStyle/>
                  <a:p>
                    <a:fld id="{32280C3A-CA25-44CD-BCB5-7F58A10DAFE1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727F-4F57-8F79-377AF3510CE9}"/>
                </c:ext>
              </c:extLst>
            </c:dLbl>
            <c:dLbl>
              <c:idx val="11"/>
              <c:layout>
                <c:manualLayout>
                  <c:x val="-7.3744001614328814E-2"/>
                  <c:y val="7.3417077900578623E-2"/>
                </c:manualLayout>
              </c:layout>
              <c:tx>
                <c:rich>
                  <a:bodyPr/>
                  <a:lstStyle/>
                  <a:p>
                    <a:fld id="{75B80404-E658-4AA5-88C4-F733371CA174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727F-4F57-8F79-377AF3510CE9}"/>
                </c:ext>
              </c:extLst>
            </c:dLbl>
            <c:dLbl>
              <c:idx val="12"/>
              <c:layout>
                <c:manualLayout>
                  <c:x val="-0.10559946885730861"/>
                  <c:y val="9.53233504246299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AA692C51-BF6F-4C09-AD11-BF9897427622}" type="CELLRANGE">
                      <a:rPr lang="en-US">
                        <a:solidFill>
                          <a:schemeClr val="tx2">
                            <a:lumMod val="10000"/>
                          </a:schemeClr>
                        </a:solidFill>
                      </a:rPr>
                      <a:pPr>
                        <a:defRPr sz="100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2">
                          <a:lumMod val="1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024838321644868"/>
                      <c:h val="0.11403867948873096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727F-4F57-8F79-377AF3510CE9}"/>
                </c:ext>
              </c:extLst>
            </c:dLbl>
            <c:dLbl>
              <c:idx val="13"/>
              <c:layout>
                <c:manualLayout>
                  <c:x val="-8.6133845384062185E-2"/>
                  <c:y val="7.5071020333283042E-2"/>
                </c:manualLayout>
              </c:layout>
              <c:tx>
                <c:rich>
                  <a:bodyPr/>
                  <a:lstStyle/>
                  <a:p>
                    <a:fld id="{4E6F15D9-8770-43B6-A2C9-6799671188A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727F-4F57-8F79-377AF3510CE9}"/>
                </c:ext>
              </c:extLst>
            </c:dLbl>
            <c:dLbl>
              <c:idx val="14"/>
              <c:layout>
                <c:manualLayout>
                  <c:x val="-7.2414580896560707E-2"/>
                  <c:y val="7.596979156133106E-2"/>
                </c:manualLayout>
              </c:layout>
              <c:tx>
                <c:rich>
                  <a:bodyPr/>
                  <a:lstStyle/>
                  <a:p>
                    <a:fld id="{9BEF2C4A-31B8-4B56-9ADA-6587A722CCB5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727F-4F57-8F79-377AF3510CE9}"/>
                </c:ext>
              </c:extLst>
            </c:dLbl>
            <c:dLbl>
              <c:idx val="15"/>
              <c:layout>
                <c:manualLayout>
                  <c:x val="-6.8838994153890873E-2"/>
                  <c:y val="6.5040589757489248E-2"/>
                </c:manualLayout>
              </c:layout>
              <c:tx>
                <c:rich>
                  <a:bodyPr/>
                  <a:lstStyle/>
                  <a:p>
                    <a:fld id="{D70A623E-7C7D-4472-8F98-55096D792BFB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727F-4F57-8F79-377AF3510CE9}"/>
                </c:ext>
              </c:extLst>
            </c:dLbl>
            <c:dLbl>
              <c:idx val="16"/>
              <c:layout>
                <c:manualLayout>
                  <c:x val="-8.1461945588979123E-2"/>
                  <c:y val="7.4630061562928077E-2"/>
                </c:manualLayout>
              </c:layout>
              <c:tx>
                <c:rich>
                  <a:bodyPr/>
                  <a:lstStyle/>
                  <a:p>
                    <a:fld id="{F5DD1E48-955E-4B8C-A2B2-DB645250557E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727F-4F57-8F79-377AF3510CE9}"/>
                </c:ext>
              </c:extLst>
            </c:dLbl>
            <c:dLbl>
              <c:idx val="17"/>
              <c:layout>
                <c:manualLayout>
                  <c:x val="-4.4872681814744804E-2"/>
                  <c:y val="6.5959253862395512E-2"/>
                </c:manualLayout>
              </c:layout>
              <c:tx>
                <c:rich>
                  <a:bodyPr/>
                  <a:lstStyle/>
                  <a:p>
                    <a:fld id="{EF54AEA4-ADAB-4BDE-8576-33F50272988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727F-4F57-8F79-377AF3510C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Best_sector!$B$26:$B$43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Best_sector!$C$26:$C$43</c:f>
              <c:numCache>
                <c:formatCode>General</c:formatCode>
                <c:ptCount val="18"/>
                <c:pt idx="0">
                  <c:v>38</c:v>
                </c:pt>
                <c:pt idx="1">
                  <c:v>15</c:v>
                </c:pt>
                <c:pt idx="2">
                  <c:v>28</c:v>
                </c:pt>
                <c:pt idx="3">
                  <c:v>40</c:v>
                </c:pt>
                <c:pt idx="4">
                  <c:v>15</c:v>
                </c:pt>
                <c:pt idx="5">
                  <c:v>25</c:v>
                </c:pt>
                <c:pt idx="6">
                  <c:v>38</c:v>
                </c:pt>
                <c:pt idx="7">
                  <c:v>14</c:v>
                </c:pt>
                <c:pt idx="8">
                  <c:v>25</c:v>
                </c:pt>
                <c:pt idx="9">
                  <c:v>38</c:v>
                </c:pt>
                <c:pt idx="10">
                  <c:v>25</c:v>
                </c:pt>
                <c:pt idx="11">
                  <c:v>15</c:v>
                </c:pt>
                <c:pt idx="12">
                  <c:v>31</c:v>
                </c:pt>
                <c:pt idx="13">
                  <c:v>41</c:v>
                </c:pt>
                <c:pt idx="14">
                  <c:v>33</c:v>
                </c:pt>
                <c:pt idx="15">
                  <c:v>21</c:v>
                </c:pt>
                <c:pt idx="16">
                  <c:v>35</c:v>
                </c:pt>
                <c:pt idx="17">
                  <c:v>28</c:v>
                </c:pt>
              </c:numCache>
            </c:numRef>
          </c:yVal>
          <c:bubbleSize>
            <c:numRef>
              <c:f>Best_sector!$D$26:$D$43</c:f>
              <c:numCache>
                <c:formatCode>0.0</c:formatCode>
                <c:ptCount val="18"/>
                <c:pt idx="0">
                  <c:v>73724.11</c:v>
                </c:pt>
                <c:pt idx="1">
                  <c:v>63786.425000000003</c:v>
                </c:pt>
                <c:pt idx="2">
                  <c:v>42214.5</c:v>
                </c:pt>
                <c:pt idx="3">
                  <c:v>35909.06</c:v>
                </c:pt>
                <c:pt idx="4">
                  <c:v>31462.74</c:v>
                </c:pt>
                <c:pt idx="5">
                  <c:v>24475.61</c:v>
                </c:pt>
                <c:pt idx="6">
                  <c:v>16451.255000000001</c:v>
                </c:pt>
                <c:pt idx="7">
                  <c:v>16216.11</c:v>
                </c:pt>
                <c:pt idx="8">
                  <c:v>15692.094999999999</c:v>
                </c:pt>
                <c:pt idx="9">
                  <c:v>13704.38</c:v>
                </c:pt>
                <c:pt idx="10">
                  <c:v>13393.37</c:v>
                </c:pt>
                <c:pt idx="11">
                  <c:v>13374.63</c:v>
                </c:pt>
                <c:pt idx="12">
                  <c:v>13239.34</c:v>
                </c:pt>
                <c:pt idx="13">
                  <c:v>12998.28</c:v>
                </c:pt>
                <c:pt idx="14">
                  <c:v>12834.115</c:v>
                </c:pt>
                <c:pt idx="15">
                  <c:v>10884.83</c:v>
                </c:pt>
                <c:pt idx="16">
                  <c:v>10062.27</c:v>
                </c:pt>
                <c:pt idx="17">
                  <c:v>9644.6299999999992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Best_sector!$A$26:$A$43</c15:f>
                <c15:dlblRangeCache>
                  <c:ptCount val="18"/>
                  <c:pt idx="0">
                    <c:v>Insurance</c:v>
                  </c:pt>
                  <c:pt idx="1">
                    <c:v>Energy</c:v>
                  </c:pt>
                  <c:pt idx="2">
                    <c:v>Communication</c:v>
                  </c:pt>
                  <c:pt idx="3">
                    <c:v>Automobile</c:v>
                  </c:pt>
                  <c:pt idx="4">
                    <c:v>Financial</c:v>
                  </c:pt>
                  <c:pt idx="5">
                    <c:v>Diversified</c:v>
                  </c:pt>
                  <c:pt idx="6">
                    <c:v>Consumer Staples</c:v>
                  </c:pt>
                  <c:pt idx="7">
                    <c:v>Metals &amp; Mining</c:v>
                  </c:pt>
                  <c:pt idx="8">
                    <c:v>Technology</c:v>
                  </c:pt>
                  <c:pt idx="9">
                    <c:v>Chemicals</c:v>
                  </c:pt>
                  <c:pt idx="10">
                    <c:v>Others</c:v>
                  </c:pt>
                  <c:pt idx="11">
                    <c:v>Healthcare</c:v>
                  </c:pt>
                  <c:pt idx="12">
                    <c:v>Consumer Discretionary</c:v>
                  </c:pt>
                  <c:pt idx="13">
                    <c:v>Capital Goods</c:v>
                  </c:pt>
                  <c:pt idx="14">
                    <c:v>Materials</c:v>
                  </c:pt>
                  <c:pt idx="15">
                    <c:v>Textiles</c:v>
                  </c:pt>
                  <c:pt idx="16">
                    <c:v>Construction</c:v>
                  </c:pt>
                  <c:pt idx="17">
                    <c:v>Services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727F-4F57-8F79-377AF3510CE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40"/>
        <c:showNegBubbles val="0"/>
        <c:axId val="1031332063"/>
        <c:axId val="1031333311"/>
        <c:extLst>
          <c:ext xmlns:c15="http://schemas.microsoft.com/office/drawing/2012/chart" uri="{02D57815-91ED-43cb-92C2-25804820EDAC}">
            <c15:filteredBubbleSeries>
              <c15:ser>
                <c:idx val="2"/>
                <c:order val="2"/>
                <c:tx>
                  <c:v>Select</c:v>
                </c:tx>
                <c:spPr>
                  <a:solidFill>
                    <a:schemeClr val="accent3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dLbls>
                  <c:delete val="1"/>
                </c:dLbls>
                <c:xVal>
                  <c:numRef>
                    <c:extLst>
                      <c:ext uri="{02D57815-91ED-43cb-92C2-25804820EDAC}">
                        <c15:formulaRef>
                          <c15:sqref>Best_sector!$C$2:$C$19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Best_sector!$D$2:$D$19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40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Best_sector!$B$2:$B$19</c15:sqref>
                        </c15:formulaRef>
                      </c:ext>
                    </c:extLst>
                    <c:numCache>
                      <c:formatCode>0.0</c:formatCode>
                      <c:ptCount val="1"/>
                      <c:pt idx="0">
                        <c:v>35909.06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26-727F-4F57-8F79-377AF3510CE9}"/>
                  </c:ext>
                </c:extLst>
              </c15:ser>
            </c15:filteredBubbleSeries>
          </c:ext>
        </c:extLst>
      </c:bubbleChart>
      <c:valAx>
        <c:axId val="1031332063"/>
        <c:scaling>
          <c:orientation val="minMax"/>
          <c:max val="20"/>
          <c:min val="-3"/>
        </c:scaling>
        <c:delete val="1"/>
        <c:axPos val="b"/>
        <c:numFmt formatCode="General" sourceLinked="1"/>
        <c:majorTickMark val="out"/>
        <c:minorTickMark val="none"/>
        <c:tickLblPos val="nextTo"/>
        <c:crossAx val="1031333311"/>
        <c:crosses val="autoZero"/>
        <c:crossBetween val="midCat"/>
      </c:valAx>
      <c:valAx>
        <c:axId val="1031333311"/>
        <c:scaling>
          <c:orientation val="minMax"/>
          <c:max val="50"/>
          <c:min val="5"/>
        </c:scaling>
        <c:delete val="1"/>
        <c:axPos val="l"/>
        <c:numFmt formatCode="General" sourceLinked="1"/>
        <c:majorTickMark val="out"/>
        <c:minorTickMark val="none"/>
        <c:tickLblPos val="nextTo"/>
        <c:crossAx val="103133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Correlation</a:t>
            </a:r>
          </a:p>
        </c:rich>
      </c:tx>
      <c:layout>
        <c:manualLayout>
          <c:xMode val="edge"/>
          <c:yMode val="edge"/>
          <c:x val="0.3627372057726011"/>
          <c:y val="7.9717261563722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112142906086812E-2"/>
          <c:y val="4.394786299860666E-2"/>
          <c:w val="0.84789928457154484"/>
          <c:h val="0.88735748446463958"/>
        </c:manualLayout>
      </c:layout>
      <c:scatterChart>
        <c:scatterStyle val="lineMarker"/>
        <c:varyColors val="0"/>
        <c:ser>
          <c:idx val="0"/>
          <c:order val="0"/>
          <c:tx>
            <c:v>Face</c:v>
          </c:tx>
          <c:spPr>
            <a:ln w="25400" cap="rnd">
              <a:noFill/>
              <a:round/>
            </a:ln>
            <a:effectLst>
              <a:glow>
                <a:schemeClr val="accent1">
                  <a:alpha val="40000"/>
                </a:schemeClr>
              </a:glow>
              <a:outerShdw blurRad="139700" dist="152400" dir="18780000" sx="112000" sy="112000" algn="bl" rotWithShape="0">
                <a:srgbClr val="194AFE">
                  <a:alpha val="78000"/>
                </a:srgbClr>
              </a:outerShdw>
            </a:effectLst>
          </c:spPr>
          <c:marker>
            <c:symbol val="circle"/>
            <c:size val="9"/>
            <c:spPr>
              <a:solidFill>
                <a:schemeClr val="tx1">
                  <a:alpha val="91000"/>
                </a:schemeClr>
              </a:solidFill>
              <a:ln w="3175" cap="rnd">
                <a:solidFill>
                  <a:srgbClr val="0000CD">
                    <a:alpha val="98000"/>
                  </a:srgbClr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139700" dist="152400" dir="18780000" sx="112000" sy="112000" algn="bl" rotWithShape="0">
                  <a:srgbClr val="194AFE">
                    <a:alpha val="78000"/>
                  </a:srgbClr>
                </a:outerShdw>
              </a:effectLst>
            </c:spPr>
          </c:marker>
          <c:trendline>
            <c:spPr>
              <a:ln w="15875" cap="rnd">
                <a:solidFill>
                  <a:srgbClr val="1D1D3C"/>
                </a:solidFill>
              </a:ln>
              <a:effectLst>
                <a:glow rad="38100">
                  <a:srgbClr val="FF0000">
                    <a:alpha val="42000"/>
                  </a:srgbClr>
                </a:glow>
                <a:outerShdw blurRad="152400" sx="107000" sy="107000" algn="ctr" rotWithShape="0">
                  <a:srgbClr val="FF0000">
                    <a:alpha val="95000"/>
                  </a:srgbClr>
                </a:outerShdw>
              </a:effectLst>
            </c:spPr>
            <c:trendlineType val="exp"/>
            <c:dispRSqr val="0"/>
            <c:dispEq val="0"/>
          </c:trendline>
          <c:xVal>
            <c:numRef>
              <c:f>'Market cap vs Divident'!$B$2:$B$340</c:f>
              <c:numCache>
                <c:formatCode>General</c:formatCode>
                <c:ptCount val="339"/>
                <c:pt idx="0">
                  <c:v>8</c:v>
                </c:pt>
                <c:pt idx="1">
                  <c:v>43</c:v>
                </c:pt>
                <c:pt idx="2">
                  <c:v>15.5</c:v>
                </c:pt>
                <c:pt idx="3">
                  <c:v>31</c:v>
                </c:pt>
                <c:pt idx="4">
                  <c:v>5</c:v>
                </c:pt>
                <c:pt idx="5">
                  <c:v>34</c:v>
                </c:pt>
                <c:pt idx="6">
                  <c:v>7.1</c:v>
                </c:pt>
                <c:pt idx="7">
                  <c:v>30</c:v>
                </c:pt>
                <c:pt idx="8">
                  <c:v>3</c:v>
                </c:pt>
                <c:pt idx="9">
                  <c:v>20</c:v>
                </c:pt>
                <c:pt idx="10">
                  <c:v>0</c:v>
                </c:pt>
                <c:pt idx="11">
                  <c:v>1.5</c:v>
                </c:pt>
                <c:pt idx="12">
                  <c:v>11.5</c:v>
                </c:pt>
                <c:pt idx="13">
                  <c:v>0.25</c:v>
                </c:pt>
                <c:pt idx="14">
                  <c:v>1.1000000000000001</c:v>
                </c:pt>
                <c:pt idx="15">
                  <c:v>1</c:v>
                </c:pt>
                <c:pt idx="16">
                  <c:v>0</c:v>
                </c:pt>
                <c:pt idx="17">
                  <c:v>19.149999999999999</c:v>
                </c:pt>
                <c:pt idx="18">
                  <c:v>0</c:v>
                </c:pt>
                <c:pt idx="19">
                  <c:v>4</c:v>
                </c:pt>
                <c:pt idx="20">
                  <c:v>22</c:v>
                </c:pt>
                <c:pt idx="21">
                  <c:v>60</c:v>
                </c:pt>
                <c:pt idx="22">
                  <c:v>42</c:v>
                </c:pt>
                <c:pt idx="23">
                  <c:v>7.5</c:v>
                </c:pt>
                <c:pt idx="24">
                  <c:v>1</c:v>
                </c:pt>
                <c:pt idx="25">
                  <c:v>6</c:v>
                </c:pt>
                <c:pt idx="26">
                  <c:v>10</c:v>
                </c:pt>
                <c:pt idx="27">
                  <c:v>38</c:v>
                </c:pt>
                <c:pt idx="28">
                  <c:v>200</c:v>
                </c:pt>
                <c:pt idx="29">
                  <c:v>5</c:v>
                </c:pt>
                <c:pt idx="30">
                  <c:v>10.5</c:v>
                </c:pt>
                <c:pt idx="31">
                  <c:v>17.350000000000001</c:v>
                </c:pt>
                <c:pt idx="32">
                  <c:v>11.55</c:v>
                </c:pt>
                <c:pt idx="33">
                  <c:v>7</c:v>
                </c:pt>
                <c:pt idx="34">
                  <c:v>14.75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  <c:pt idx="38">
                  <c:v>17</c:v>
                </c:pt>
                <c:pt idx="39">
                  <c:v>5.0999999999999996</c:v>
                </c:pt>
                <c:pt idx="40">
                  <c:v>2</c:v>
                </c:pt>
                <c:pt idx="41">
                  <c:v>18</c:v>
                </c:pt>
                <c:pt idx="42">
                  <c:v>1.7</c:v>
                </c:pt>
                <c:pt idx="43">
                  <c:v>140</c:v>
                </c:pt>
                <c:pt idx="44">
                  <c:v>10</c:v>
                </c:pt>
                <c:pt idx="45">
                  <c:v>8</c:v>
                </c:pt>
                <c:pt idx="46">
                  <c:v>45</c:v>
                </c:pt>
                <c:pt idx="47">
                  <c:v>5.2</c:v>
                </c:pt>
                <c:pt idx="48">
                  <c:v>12.6</c:v>
                </c:pt>
                <c:pt idx="49">
                  <c:v>3</c:v>
                </c:pt>
                <c:pt idx="50">
                  <c:v>45</c:v>
                </c:pt>
                <c:pt idx="51">
                  <c:v>4</c:v>
                </c:pt>
                <c:pt idx="52">
                  <c:v>30</c:v>
                </c:pt>
                <c:pt idx="53">
                  <c:v>21</c:v>
                </c:pt>
                <c:pt idx="54">
                  <c:v>0</c:v>
                </c:pt>
                <c:pt idx="55">
                  <c:v>2.5</c:v>
                </c:pt>
                <c:pt idx="56">
                  <c:v>56.5</c:v>
                </c:pt>
                <c:pt idx="57">
                  <c:v>7.5</c:v>
                </c:pt>
                <c:pt idx="58">
                  <c:v>8.5</c:v>
                </c:pt>
                <c:pt idx="59">
                  <c:v>0.55000000000000004</c:v>
                </c:pt>
                <c:pt idx="60">
                  <c:v>6.3</c:v>
                </c:pt>
                <c:pt idx="61">
                  <c:v>5</c:v>
                </c:pt>
                <c:pt idx="62">
                  <c:v>4.5</c:v>
                </c:pt>
                <c:pt idx="63">
                  <c:v>50</c:v>
                </c:pt>
                <c:pt idx="64">
                  <c:v>55</c:v>
                </c:pt>
                <c:pt idx="65">
                  <c:v>0</c:v>
                </c:pt>
                <c:pt idx="66">
                  <c:v>6.05</c:v>
                </c:pt>
                <c:pt idx="67">
                  <c:v>16.75</c:v>
                </c:pt>
                <c:pt idx="68">
                  <c:v>90</c:v>
                </c:pt>
                <c:pt idx="69">
                  <c:v>1.75</c:v>
                </c:pt>
                <c:pt idx="70">
                  <c:v>16</c:v>
                </c:pt>
                <c:pt idx="71">
                  <c:v>30</c:v>
                </c:pt>
                <c:pt idx="72">
                  <c:v>5.2</c:v>
                </c:pt>
                <c:pt idx="73">
                  <c:v>2.85</c:v>
                </c:pt>
                <c:pt idx="74">
                  <c:v>9.25</c:v>
                </c:pt>
                <c:pt idx="75">
                  <c:v>2.5</c:v>
                </c:pt>
                <c:pt idx="76">
                  <c:v>2</c:v>
                </c:pt>
                <c:pt idx="77">
                  <c:v>0</c:v>
                </c:pt>
                <c:pt idx="78">
                  <c:v>3.1</c:v>
                </c:pt>
                <c:pt idx="79">
                  <c:v>115</c:v>
                </c:pt>
                <c:pt idx="80">
                  <c:v>9</c:v>
                </c:pt>
                <c:pt idx="81">
                  <c:v>11.75</c:v>
                </c:pt>
                <c:pt idx="82">
                  <c:v>9</c:v>
                </c:pt>
                <c:pt idx="83">
                  <c:v>2</c:v>
                </c:pt>
                <c:pt idx="84">
                  <c:v>3.5</c:v>
                </c:pt>
                <c:pt idx="85">
                  <c:v>95</c:v>
                </c:pt>
                <c:pt idx="86">
                  <c:v>10</c:v>
                </c:pt>
                <c:pt idx="87">
                  <c:v>370</c:v>
                </c:pt>
                <c:pt idx="88">
                  <c:v>42.5</c:v>
                </c:pt>
                <c:pt idx="89">
                  <c:v>13</c:v>
                </c:pt>
                <c:pt idx="90">
                  <c:v>11</c:v>
                </c:pt>
                <c:pt idx="91">
                  <c:v>0</c:v>
                </c:pt>
                <c:pt idx="92">
                  <c:v>37</c:v>
                </c:pt>
                <c:pt idx="93">
                  <c:v>16</c:v>
                </c:pt>
                <c:pt idx="94">
                  <c:v>210</c:v>
                </c:pt>
                <c:pt idx="95">
                  <c:v>48</c:v>
                </c:pt>
                <c:pt idx="96">
                  <c:v>0</c:v>
                </c:pt>
                <c:pt idx="97">
                  <c:v>6</c:v>
                </c:pt>
                <c:pt idx="98">
                  <c:v>1.7</c:v>
                </c:pt>
                <c:pt idx="99">
                  <c:v>3.75</c:v>
                </c:pt>
                <c:pt idx="100">
                  <c:v>1</c:v>
                </c:pt>
                <c:pt idx="101">
                  <c:v>3.5</c:v>
                </c:pt>
                <c:pt idx="102">
                  <c:v>0</c:v>
                </c:pt>
                <c:pt idx="103">
                  <c:v>0</c:v>
                </c:pt>
                <c:pt idx="104">
                  <c:v>3</c:v>
                </c:pt>
                <c:pt idx="105">
                  <c:v>0</c:v>
                </c:pt>
                <c:pt idx="106">
                  <c:v>315</c:v>
                </c:pt>
                <c:pt idx="107">
                  <c:v>0</c:v>
                </c:pt>
                <c:pt idx="108">
                  <c:v>40</c:v>
                </c:pt>
                <c:pt idx="109">
                  <c:v>10.5</c:v>
                </c:pt>
                <c:pt idx="110">
                  <c:v>6.5</c:v>
                </c:pt>
                <c:pt idx="111">
                  <c:v>0.4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58</c:v>
                </c:pt>
                <c:pt idx="116">
                  <c:v>42</c:v>
                </c:pt>
                <c:pt idx="117">
                  <c:v>0</c:v>
                </c:pt>
                <c:pt idx="118">
                  <c:v>20</c:v>
                </c:pt>
                <c:pt idx="119">
                  <c:v>5</c:v>
                </c:pt>
                <c:pt idx="120">
                  <c:v>0</c:v>
                </c:pt>
                <c:pt idx="121">
                  <c:v>0</c:v>
                </c:pt>
                <c:pt idx="122">
                  <c:v>1.2</c:v>
                </c:pt>
                <c:pt idx="123">
                  <c:v>46</c:v>
                </c:pt>
                <c:pt idx="124">
                  <c:v>0.64</c:v>
                </c:pt>
                <c:pt idx="125">
                  <c:v>1.81</c:v>
                </c:pt>
                <c:pt idx="126">
                  <c:v>275</c:v>
                </c:pt>
                <c:pt idx="127">
                  <c:v>35</c:v>
                </c:pt>
                <c:pt idx="128">
                  <c:v>28</c:v>
                </c:pt>
                <c:pt idx="129">
                  <c:v>0</c:v>
                </c:pt>
                <c:pt idx="130">
                  <c:v>3</c:v>
                </c:pt>
                <c:pt idx="131">
                  <c:v>2.5</c:v>
                </c:pt>
                <c:pt idx="132">
                  <c:v>14</c:v>
                </c:pt>
                <c:pt idx="133">
                  <c:v>90</c:v>
                </c:pt>
                <c:pt idx="134">
                  <c:v>0</c:v>
                </c:pt>
                <c:pt idx="135">
                  <c:v>34</c:v>
                </c:pt>
                <c:pt idx="136">
                  <c:v>20.7</c:v>
                </c:pt>
                <c:pt idx="137">
                  <c:v>14.74</c:v>
                </c:pt>
                <c:pt idx="138">
                  <c:v>7</c:v>
                </c:pt>
                <c:pt idx="139">
                  <c:v>150</c:v>
                </c:pt>
                <c:pt idx="140">
                  <c:v>20</c:v>
                </c:pt>
                <c:pt idx="141">
                  <c:v>0.5</c:v>
                </c:pt>
                <c:pt idx="142">
                  <c:v>14</c:v>
                </c:pt>
                <c:pt idx="143">
                  <c:v>0</c:v>
                </c:pt>
                <c:pt idx="144">
                  <c:v>18.5</c:v>
                </c:pt>
                <c:pt idx="145">
                  <c:v>2.8</c:v>
                </c:pt>
                <c:pt idx="146">
                  <c:v>2</c:v>
                </c:pt>
                <c:pt idx="147">
                  <c:v>5.5</c:v>
                </c:pt>
                <c:pt idx="148">
                  <c:v>1.5</c:v>
                </c:pt>
                <c:pt idx="149">
                  <c:v>11.5</c:v>
                </c:pt>
                <c:pt idx="150">
                  <c:v>7.5</c:v>
                </c:pt>
                <c:pt idx="151">
                  <c:v>9</c:v>
                </c:pt>
                <c:pt idx="152">
                  <c:v>0</c:v>
                </c:pt>
                <c:pt idx="153">
                  <c:v>3</c:v>
                </c:pt>
                <c:pt idx="154">
                  <c:v>1.54</c:v>
                </c:pt>
                <c:pt idx="155">
                  <c:v>12</c:v>
                </c:pt>
                <c:pt idx="156">
                  <c:v>2</c:v>
                </c:pt>
                <c:pt idx="157">
                  <c:v>12</c:v>
                </c:pt>
                <c:pt idx="158">
                  <c:v>0</c:v>
                </c:pt>
                <c:pt idx="159">
                  <c:v>4</c:v>
                </c:pt>
                <c:pt idx="160">
                  <c:v>0</c:v>
                </c:pt>
                <c:pt idx="161">
                  <c:v>1.9</c:v>
                </c:pt>
                <c:pt idx="162">
                  <c:v>13.5</c:v>
                </c:pt>
                <c:pt idx="163">
                  <c:v>3.6</c:v>
                </c:pt>
                <c:pt idx="164">
                  <c:v>9</c:v>
                </c:pt>
                <c:pt idx="165">
                  <c:v>1.4</c:v>
                </c:pt>
                <c:pt idx="166">
                  <c:v>9</c:v>
                </c:pt>
                <c:pt idx="167">
                  <c:v>12.5</c:v>
                </c:pt>
                <c:pt idx="168">
                  <c:v>15.3</c:v>
                </c:pt>
                <c:pt idx="169">
                  <c:v>0</c:v>
                </c:pt>
                <c:pt idx="170">
                  <c:v>0</c:v>
                </c:pt>
                <c:pt idx="171">
                  <c:v>7</c:v>
                </c:pt>
                <c:pt idx="172">
                  <c:v>9</c:v>
                </c:pt>
                <c:pt idx="173">
                  <c:v>25</c:v>
                </c:pt>
                <c:pt idx="174">
                  <c:v>190</c:v>
                </c:pt>
                <c:pt idx="175">
                  <c:v>2.25</c:v>
                </c:pt>
                <c:pt idx="176">
                  <c:v>7</c:v>
                </c:pt>
                <c:pt idx="177">
                  <c:v>3.6</c:v>
                </c:pt>
                <c:pt idx="178">
                  <c:v>3.5</c:v>
                </c:pt>
                <c:pt idx="179">
                  <c:v>0</c:v>
                </c:pt>
                <c:pt idx="180">
                  <c:v>24</c:v>
                </c:pt>
                <c:pt idx="181">
                  <c:v>1.8</c:v>
                </c:pt>
                <c:pt idx="182">
                  <c:v>31</c:v>
                </c:pt>
                <c:pt idx="183">
                  <c:v>0</c:v>
                </c:pt>
                <c:pt idx="184">
                  <c:v>2.5</c:v>
                </c:pt>
                <c:pt idx="185">
                  <c:v>2.5</c:v>
                </c:pt>
                <c:pt idx="186">
                  <c:v>2</c:v>
                </c:pt>
                <c:pt idx="187">
                  <c:v>2.4</c:v>
                </c:pt>
                <c:pt idx="188">
                  <c:v>1.5</c:v>
                </c:pt>
                <c:pt idx="189">
                  <c:v>9</c:v>
                </c:pt>
                <c:pt idx="190">
                  <c:v>90</c:v>
                </c:pt>
                <c:pt idx="191">
                  <c:v>54.5</c:v>
                </c:pt>
                <c:pt idx="192">
                  <c:v>14.5</c:v>
                </c:pt>
                <c:pt idx="193">
                  <c:v>2.5</c:v>
                </c:pt>
                <c:pt idx="194">
                  <c:v>6.5</c:v>
                </c:pt>
                <c:pt idx="195">
                  <c:v>150</c:v>
                </c:pt>
                <c:pt idx="196">
                  <c:v>12</c:v>
                </c:pt>
                <c:pt idx="197">
                  <c:v>1</c:v>
                </c:pt>
                <c:pt idx="198">
                  <c:v>46</c:v>
                </c:pt>
                <c:pt idx="199">
                  <c:v>6.5</c:v>
                </c:pt>
                <c:pt idx="200">
                  <c:v>8.5</c:v>
                </c:pt>
                <c:pt idx="201">
                  <c:v>1</c:v>
                </c:pt>
                <c:pt idx="202">
                  <c:v>5</c:v>
                </c:pt>
                <c:pt idx="203">
                  <c:v>0</c:v>
                </c:pt>
                <c:pt idx="204">
                  <c:v>4</c:v>
                </c:pt>
                <c:pt idx="205">
                  <c:v>2.25</c:v>
                </c:pt>
                <c:pt idx="206">
                  <c:v>0</c:v>
                </c:pt>
                <c:pt idx="207">
                  <c:v>0</c:v>
                </c:pt>
                <c:pt idx="208">
                  <c:v>8</c:v>
                </c:pt>
                <c:pt idx="209">
                  <c:v>0</c:v>
                </c:pt>
                <c:pt idx="210">
                  <c:v>6.25</c:v>
                </c:pt>
                <c:pt idx="211">
                  <c:v>6</c:v>
                </c:pt>
                <c:pt idx="212">
                  <c:v>52</c:v>
                </c:pt>
                <c:pt idx="213">
                  <c:v>0</c:v>
                </c:pt>
                <c:pt idx="214">
                  <c:v>11</c:v>
                </c:pt>
                <c:pt idx="215">
                  <c:v>14.25</c:v>
                </c:pt>
                <c:pt idx="216">
                  <c:v>2</c:v>
                </c:pt>
                <c:pt idx="217">
                  <c:v>60</c:v>
                </c:pt>
                <c:pt idx="218">
                  <c:v>0.36</c:v>
                </c:pt>
                <c:pt idx="219">
                  <c:v>15</c:v>
                </c:pt>
                <c:pt idx="220">
                  <c:v>0.15</c:v>
                </c:pt>
                <c:pt idx="221">
                  <c:v>5</c:v>
                </c:pt>
                <c:pt idx="222">
                  <c:v>0.5</c:v>
                </c:pt>
                <c:pt idx="223">
                  <c:v>12</c:v>
                </c:pt>
                <c:pt idx="224">
                  <c:v>1.5</c:v>
                </c:pt>
                <c:pt idx="225">
                  <c:v>35</c:v>
                </c:pt>
                <c:pt idx="226">
                  <c:v>3.25</c:v>
                </c:pt>
                <c:pt idx="227">
                  <c:v>12</c:v>
                </c:pt>
                <c:pt idx="228">
                  <c:v>9</c:v>
                </c:pt>
                <c:pt idx="229">
                  <c:v>11</c:v>
                </c:pt>
                <c:pt idx="230">
                  <c:v>11</c:v>
                </c:pt>
                <c:pt idx="231">
                  <c:v>0</c:v>
                </c:pt>
                <c:pt idx="232">
                  <c:v>3</c:v>
                </c:pt>
                <c:pt idx="233">
                  <c:v>6.45</c:v>
                </c:pt>
                <c:pt idx="234">
                  <c:v>0</c:v>
                </c:pt>
                <c:pt idx="235">
                  <c:v>119</c:v>
                </c:pt>
                <c:pt idx="236">
                  <c:v>9.5</c:v>
                </c:pt>
                <c:pt idx="237">
                  <c:v>1</c:v>
                </c:pt>
                <c:pt idx="238">
                  <c:v>1.1499999999999999</c:v>
                </c:pt>
                <c:pt idx="239">
                  <c:v>0</c:v>
                </c:pt>
                <c:pt idx="240">
                  <c:v>0</c:v>
                </c:pt>
                <c:pt idx="241">
                  <c:v>14.7</c:v>
                </c:pt>
                <c:pt idx="242">
                  <c:v>3.5</c:v>
                </c:pt>
                <c:pt idx="243">
                  <c:v>3.25</c:v>
                </c:pt>
                <c:pt idx="244">
                  <c:v>3</c:v>
                </c:pt>
                <c:pt idx="245">
                  <c:v>2</c:v>
                </c:pt>
                <c:pt idx="246">
                  <c:v>24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0.3</c:v>
                </c:pt>
                <c:pt idx="251">
                  <c:v>1.5</c:v>
                </c:pt>
                <c:pt idx="252">
                  <c:v>3.1</c:v>
                </c:pt>
                <c:pt idx="253">
                  <c:v>8.3000000000000007</c:v>
                </c:pt>
                <c:pt idx="254">
                  <c:v>10</c:v>
                </c:pt>
                <c:pt idx="255">
                  <c:v>3.75</c:v>
                </c:pt>
                <c:pt idx="256">
                  <c:v>70</c:v>
                </c:pt>
                <c:pt idx="257">
                  <c:v>0</c:v>
                </c:pt>
                <c:pt idx="258">
                  <c:v>2</c:v>
                </c:pt>
                <c:pt idx="259">
                  <c:v>6.5</c:v>
                </c:pt>
                <c:pt idx="260">
                  <c:v>0</c:v>
                </c:pt>
                <c:pt idx="261">
                  <c:v>1</c:v>
                </c:pt>
                <c:pt idx="262">
                  <c:v>2</c:v>
                </c:pt>
                <c:pt idx="263">
                  <c:v>7.5</c:v>
                </c:pt>
                <c:pt idx="264">
                  <c:v>16.5</c:v>
                </c:pt>
                <c:pt idx="265">
                  <c:v>2</c:v>
                </c:pt>
                <c:pt idx="266">
                  <c:v>490</c:v>
                </c:pt>
                <c:pt idx="267">
                  <c:v>3</c:v>
                </c:pt>
                <c:pt idx="268">
                  <c:v>2.4</c:v>
                </c:pt>
                <c:pt idx="269">
                  <c:v>6</c:v>
                </c:pt>
                <c:pt idx="270">
                  <c:v>11.45</c:v>
                </c:pt>
                <c:pt idx="271">
                  <c:v>6</c:v>
                </c:pt>
                <c:pt idx="272">
                  <c:v>40</c:v>
                </c:pt>
                <c:pt idx="273">
                  <c:v>2.5</c:v>
                </c:pt>
                <c:pt idx="274">
                  <c:v>1</c:v>
                </c:pt>
                <c:pt idx="275">
                  <c:v>2</c:v>
                </c:pt>
                <c:pt idx="276">
                  <c:v>14</c:v>
                </c:pt>
                <c:pt idx="277">
                  <c:v>0</c:v>
                </c:pt>
                <c:pt idx="278">
                  <c:v>3.5</c:v>
                </c:pt>
                <c:pt idx="279">
                  <c:v>0.4</c:v>
                </c:pt>
                <c:pt idx="280">
                  <c:v>0</c:v>
                </c:pt>
                <c:pt idx="281">
                  <c:v>5</c:v>
                </c:pt>
                <c:pt idx="282">
                  <c:v>14</c:v>
                </c:pt>
                <c:pt idx="283">
                  <c:v>37</c:v>
                </c:pt>
                <c:pt idx="284">
                  <c:v>0</c:v>
                </c:pt>
                <c:pt idx="285">
                  <c:v>1.77</c:v>
                </c:pt>
                <c:pt idx="286">
                  <c:v>1.5</c:v>
                </c:pt>
                <c:pt idx="287">
                  <c:v>2.2000000000000002</c:v>
                </c:pt>
                <c:pt idx="288">
                  <c:v>0.55000000000000004</c:v>
                </c:pt>
                <c:pt idx="289">
                  <c:v>0.5</c:v>
                </c:pt>
                <c:pt idx="290">
                  <c:v>0</c:v>
                </c:pt>
                <c:pt idx="291">
                  <c:v>0</c:v>
                </c:pt>
                <c:pt idx="292">
                  <c:v>6.6</c:v>
                </c:pt>
                <c:pt idx="293">
                  <c:v>10</c:v>
                </c:pt>
                <c:pt idx="294">
                  <c:v>0</c:v>
                </c:pt>
                <c:pt idx="295">
                  <c:v>18</c:v>
                </c:pt>
                <c:pt idx="296">
                  <c:v>10</c:v>
                </c:pt>
                <c:pt idx="297">
                  <c:v>38.75</c:v>
                </c:pt>
                <c:pt idx="298">
                  <c:v>0.35</c:v>
                </c:pt>
                <c:pt idx="299">
                  <c:v>5.25</c:v>
                </c:pt>
                <c:pt idx="300">
                  <c:v>9</c:v>
                </c:pt>
                <c:pt idx="301">
                  <c:v>5.5</c:v>
                </c:pt>
                <c:pt idx="302">
                  <c:v>27.1</c:v>
                </c:pt>
                <c:pt idx="303">
                  <c:v>6</c:v>
                </c:pt>
                <c:pt idx="304">
                  <c:v>0</c:v>
                </c:pt>
                <c:pt idx="305">
                  <c:v>0</c:v>
                </c:pt>
                <c:pt idx="306">
                  <c:v>0.15</c:v>
                </c:pt>
                <c:pt idx="307">
                  <c:v>2.5</c:v>
                </c:pt>
                <c:pt idx="308">
                  <c:v>4.5</c:v>
                </c:pt>
                <c:pt idx="309">
                  <c:v>10</c:v>
                </c:pt>
                <c:pt idx="310">
                  <c:v>21</c:v>
                </c:pt>
                <c:pt idx="311">
                  <c:v>0.31</c:v>
                </c:pt>
                <c:pt idx="312">
                  <c:v>5</c:v>
                </c:pt>
                <c:pt idx="313">
                  <c:v>2.5</c:v>
                </c:pt>
                <c:pt idx="314">
                  <c:v>2.5</c:v>
                </c:pt>
                <c:pt idx="315">
                  <c:v>4</c:v>
                </c:pt>
                <c:pt idx="316">
                  <c:v>0</c:v>
                </c:pt>
                <c:pt idx="317">
                  <c:v>0</c:v>
                </c:pt>
                <c:pt idx="318">
                  <c:v>1.3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2</c:v>
                </c:pt>
                <c:pt idx="323">
                  <c:v>9.5</c:v>
                </c:pt>
                <c:pt idx="324">
                  <c:v>4</c:v>
                </c:pt>
                <c:pt idx="325">
                  <c:v>2.5</c:v>
                </c:pt>
                <c:pt idx="326">
                  <c:v>2.5</c:v>
                </c:pt>
                <c:pt idx="327">
                  <c:v>3.5</c:v>
                </c:pt>
                <c:pt idx="328">
                  <c:v>6.01</c:v>
                </c:pt>
                <c:pt idx="329">
                  <c:v>11</c:v>
                </c:pt>
                <c:pt idx="330">
                  <c:v>44</c:v>
                </c:pt>
                <c:pt idx="331">
                  <c:v>4</c:v>
                </c:pt>
                <c:pt idx="332">
                  <c:v>24</c:v>
                </c:pt>
                <c:pt idx="333">
                  <c:v>4.5</c:v>
                </c:pt>
                <c:pt idx="334">
                  <c:v>4.5</c:v>
                </c:pt>
                <c:pt idx="335">
                  <c:v>5</c:v>
                </c:pt>
                <c:pt idx="336">
                  <c:v>75</c:v>
                </c:pt>
                <c:pt idx="337">
                  <c:v>3</c:v>
                </c:pt>
                <c:pt idx="338">
                  <c:v>0</c:v>
                </c:pt>
              </c:numCache>
            </c:numRef>
          </c:xVal>
          <c:yVal>
            <c:numRef>
              <c:f>'Market cap vs Divident'!$A$2:$A$502</c:f>
              <c:numCache>
                <c:formatCode>General</c:formatCode>
                <c:ptCount val="501"/>
                <c:pt idx="0">
                  <c:v>1738725.14</c:v>
                </c:pt>
                <c:pt idx="1">
                  <c:v>1146325.9099999999</c:v>
                </c:pt>
                <c:pt idx="2">
                  <c:v>832128.75</c:v>
                </c:pt>
                <c:pt idx="3">
                  <c:v>614873.84</c:v>
                </c:pt>
                <c:pt idx="4">
                  <c:v>614335.12</c:v>
                </c:pt>
                <c:pt idx="5">
                  <c:v>611034.69999999995</c:v>
                </c:pt>
                <c:pt idx="6">
                  <c:v>480947.33</c:v>
                </c:pt>
                <c:pt idx="7">
                  <c:v>446014.82</c:v>
                </c:pt>
                <c:pt idx="8">
                  <c:v>441244.43</c:v>
                </c:pt>
                <c:pt idx="9">
                  <c:v>435678.98</c:v>
                </c:pt>
                <c:pt idx="10">
                  <c:v>431472.57</c:v>
                </c:pt>
                <c:pt idx="11">
                  <c:v>417228.47</c:v>
                </c:pt>
                <c:pt idx="12">
                  <c:v>407540.19</c:v>
                </c:pt>
                <c:pt idx="13">
                  <c:v>387721.55</c:v>
                </c:pt>
                <c:pt idx="14">
                  <c:v>384797.35</c:v>
                </c:pt>
                <c:pt idx="15">
                  <c:v>381507.08</c:v>
                </c:pt>
                <c:pt idx="16">
                  <c:v>373039.65</c:v>
                </c:pt>
                <c:pt idx="17">
                  <c:v>328506.06</c:v>
                </c:pt>
                <c:pt idx="18">
                  <c:v>296356.92</c:v>
                </c:pt>
                <c:pt idx="19">
                  <c:v>276760.96000000002</c:v>
                </c:pt>
                <c:pt idx="20">
                  <c:v>276590.81</c:v>
                </c:pt>
                <c:pt idx="21">
                  <c:v>270026.34000000003</c:v>
                </c:pt>
                <c:pt idx="22">
                  <c:v>253971.92</c:v>
                </c:pt>
                <c:pt idx="23">
                  <c:v>233252.5</c:v>
                </c:pt>
                <c:pt idx="24">
                  <c:v>232216.47</c:v>
                </c:pt>
                <c:pt idx="25">
                  <c:v>222410.91</c:v>
                </c:pt>
                <c:pt idx="26">
                  <c:v>212245.17</c:v>
                </c:pt>
                <c:pt idx="27">
                  <c:v>188390.19</c:v>
                </c:pt>
                <c:pt idx="28">
                  <c:v>185733.31</c:v>
                </c:pt>
                <c:pt idx="29">
                  <c:v>179530.6</c:v>
                </c:pt>
                <c:pt idx="30">
                  <c:v>167820.92</c:v>
                </c:pt>
                <c:pt idx="31">
                  <c:v>164842.35</c:v>
                </c:pt>
                <c:pt idx="32">
                  <c:v>164169.79</c:v>
                </c:pt>
                <c:pt idx="33">
                  <c:v>159461.67000000001</c:v>
                </c:pt>
                <c:pt idx="34">
                  <c:v>156006</c:v>
                </c:pt>
                <c:pt idx="35">
                  <c:v>152441.94</c:v>
                </c:pt>
                <c:pt idx="36">
                  <c:v>150536.32999999999</c:v>
                </c:pt>
                <c:pt idx="37">
                  <c:v>143988.39000000001</c:v>
                </c:pt>
                <c:pt idx="38">
                  <c:v>142728.79</c:v>
                </c:pt>
                <c:pt idx="39">
                  <c:v>130667.91</c:v>
                </c:pt>
                <c:pt idx="40">
                  <c:v>129452.38</c:v>
                </c:pt>
                <c:pt idx="41">
                  <c:v>121499.05</c:v>
                </c:pt>
                <c:pt idx="42">
                  <c:v>121174.32</c:v>
                </c:pt>
                <c:pt idx="43">
                  <c:v>112890.78</c:v>
                </c:pt>
                <c:pt idx="44">
                  <c:v>112621.31</c:v>
                </c:pt>
                <c:pt idx="45">
                  <c:v>104535.54</c:v>
                </c:pt>
                <c:pt idx="46">
                  <c:v>103640.57</c:v>
                </c:pt>
                <c:pt idx="47">
                  <c:v>101008.24</c:v>
                </c:pt>
                <c:pt idx="48">
                  <c:v>100260.79</c:v>
                </c:pt>
                <c:pt idx="49">
                  <c:v>97737.68</c:v>
                </c:pt>
                <c:pt idx="50">
                  <c:v>96795.86</c:v>
                </c:pt>
                <c:pt idx="51">
                  <c:v>96471.23</c:v>
                </c:pt>
                <c:pt idx="52">
                  <c:v>95442.59</c:v>
                </c:pt>
                <c:pt idx="53">
                  <c:v>92988.62</c:v>
                </c:pt>
                <c:pt idx="54">
                  <c:v>91396.63</c:v>
                </c:pt>
                <c:pt idx="55">
                  <c:v>88313.62</c:v>
                </c:pt>
                <c:pt idx="56">
                  <c:v>88220.42</c:v>
                </c:pt>
                <c:pt idx="57">
                  <c:v>86445.58</c:v>
                </c:pt>
                <c:pt idx="58">
                  <c:v>85846.87</c:v>
                </c:pt>
                <c:pt idx="59">
                  <c:v>84151.61</c:v>
                </c:pt>
                <c:pt idx="60">
                  <c:v>82990.039999999994</c:v>
                </c:pt>
                <c:pt idx="61">
                  <c:v>82769.539999999994</c:v>
                </c:pt>
                <c:pt idx="62">
                  <c:v>79895.88</c:v>
                </c:pt>
                <c:pt idx="63">
                  <c:v>79467.19</c:v>
                </c:pt>
                <c:pt idx="64">
                  <c:v>78846.48</c:v>
                </c:pt>
                <c:pt idx="65">
                  <c:v>77834.66</c:v>
                </c:pt>
                <c:pt idx="66">
                  <c:v>77175.350000000006</c:v>
                </c:pt>
                <c:pt idx="67">
                  <c:v>77106.03</c:v>
                </c:pt>
                <c:pt idx="68">
                  <c:v>76829.08</c:v>
                </c:pt>
                <c:pt idx="69">
                  <c:v>75553.8</c:v>
                </c:pt>
                <c:pt idx="70">
                  <c:v>70446.48</c:v>
                </c:pt>
                <c:pt idx="71">
                  <c:v>70145.539999999994</c:v>
                </c:pt>
                <c:pt idx="72">
                  <c:v>69715.740000000005</c:v>
                </c:pt>
                <c:pt idx="73">
                  <c:v>69218.679999999993</c:v>
                </c:pt>
                <c:pt idx="74">
                  <c:v>67388.08</c:v>
                </c:pt>
                <c:pt idx="75">
                  <c:v>67140.7</c:v>
                </c:pt>
                <c:pt idx="76">
                  <c:v>65707.08</c:v>
                </c:pt>
                <c:pt idx="77">
                  <c:v>64879.24</c:v>
                </c:pt>
                <c:pt idx="78">
                  <c:v>64157.62</c:v>
                </c:pt>
                <c:pt idx="79">
                  <c:v>63134.03</c:v>
                </c:pt>
                <c:pt idx="80">
                  <c:v>62052.55</c:v>
                </c:pt>
                <c:pt idx="81">
                  <c:v>61576.5</c:v>
                </c:pt>
                <c:pt idx="82">
                  <c:v>59942.99</c:v>
                </c:pt>
                <c:pt idx="83">
                  <c:v>58215.16</c:v>
                </c:pt>
                <c:pt idx="84">
                  <c:v>56872</c:v>
                </c:pt>
                <c:pt idx="85">
                  <c:v>56790.48</c:v>
                </c:pt>
                <c:pt idx="86">
                  <c:v>56059.13</c:v>
                </c:pt>
                <c:pt idx="87">
                  <c:v>55523.76</c:v>
                </c:pt>
                <c:pt idx="88">
                  <c:v>55260.69</c:v>
                </c:pt>
                <c:pt idx="89">
                  <c:v>54884.03</c:v>
                </c:pt>
                <c:pt idx="90">
                  <c:v>53777.47</c:v>
                </c:pt>
                <c:pt idx="91">
                  <c:v>52913.120000000003</c:v>
                </c:pt>
                <c:pt idx="92">
                  <c:v>52838.53</c:v>
                </c:pt>
                <c:pt idx="93">
                  <c:v>51920.17</c:v>
                </c:pt>
                <c:pt idx="94">
                  <c:v>51882.559999999998</c:v>
                </c:pt>
                <c:pt idx="95">
                  <c:v>51469.09</c:v>
                </c:pt>
                <c:pt idx="96">
                  <c:v>50993.21</c:v>
                </c:pt>
                <c:pt idx="97">
                  <c:v>50488.76</c:v>
                </c:pt>
                <c:pt idx="98">
                  <c:v>49706.03</c:v>
                </c:pt>
                <c:pt idx="99">
                  <c:v>49347.3</c:v>
                </c:pt>
                <c:pt idx="100">
                  <c:v>48318.78</c:v>
                </c:pt>
                <c:pt idx="101">
                  <c:v>48215.13</c:v>
                </c:pt>
                <c:pt idx="102">
                  <c:v>47882.87</c:v>
                </c:pt>
                <c:pt idx="103">
                  <c:v>46557.9</c:v>
                </c:pt>
                <c:pt idx="104">
                  <c:v>46301.43</c:v>
                </c:pt>
                <c:pt idx="105">
                  <c:v>45981.99</c:v>
                </c:pt>
                <c:pt idx="106">
                  <c:v>45890.879999999997</c:v>
                </c:pt>
                <c:pt idx="107">
                  <c:v>45731.01</c:v>
                </c:pt>
                <c:pt idx="108">
                  <c:v>45103.38</c:v>
                </c:pt>
                <c:pt idx="109">
                  <c:v>45079.76</c:v>
                </c:pt>
                <c:pt idx="110">
                  <c:v>44491.54</c:v>
                </c:pt>
                <c:pt idx="111">
                  <c:v>44025.29</c:v>
                </c:pt>
                <c:pt idx="112">
                  <c:v>43587.73</c:v>
                </c:pt>
                <c:pt idx="113">
                  <c:v>43388.44</c:v>
                </c:pt>
                <c:pt idx="114">
                  <c:v>43251.74</c:v>
                </c:pt>
                <c:pt idx="115">
                  <c:v>42968.54</c:v>
                </c:pt>
                <c:pt idx="116">
                  <c:v>42700.9</c:v>
                </c:pt>
                <c:pt idx="117">
                  <c:v>41716.870000000003</c:v>
                </c:pt>
                <c:pt idx="118">
                  <c:v>41394.199999999997</c:v>
                </c:pt>
                <c:pt idx="119">
                  <c:v>40792.26</c:v>
                </c:pt>
                <c:pt idx="120">
                  <c:v>40700.47</c:v>
                </c:pt>
                <c:pt idx="121">
                  <c:v>39672.04</c:v>
                </c:pt>
                <c:pt idx="122">
                  <c:v>39508.230000000003</c:v>
                </c:pt>
                <c:pt idx="123">
                  <c:v>39372.660000000003</c:v>
                </c:pt>
                <c:pt idx="124">
                  <c:v>39309.33</c:v>
                </c:pt>
                <c:pt idx="125">
                  <c:v>39024.959999999999</c:v>
                </c:pt>
                <c:pt idx="126">
                  <c:v>38698.800000000003</c:v>
                </c:pt>
                <c:pt idx="127">
                  <c:v>38417.699999999997</c:v>
                </c:pt>
                <c:pt idx="128">
                  <c:v>38170.480000000003</c:v>
                </c:pt>
                <c:pt idx="129">
                  <c:v>37912.53</c:v>
                </c:pt>
                <c:pt idx="130">
                  <c:v>37758.269999999997</c:v>
                </c:pt>
                <c:pt idx="131">
                  <c:v>37557.83</c:v>
                </c:pt>
                <c:pt idx="132">
                  <c:v>37369.26</c:v>
                </c:pt>
                <c:pt idx="133">
                  <c:v>37048.68</c:v>
                </c:pt>
                <c:pt idx="134">
                  <c:v>36768.54</c:v>
                </c:pt>
                <c:pt idx="135">
                  <c:v>36292.76</c:v>
                </c:pt>
                <c:pt idx="136">
                  <c:v>36038.25</c:v>
                </c:pt>
                <c:pt idx="137">
                  <c:v>35885.269999999997</c:v>
                </c:pt>
                <c:pt idx="138">
                  <c:v>35743.24</c:v>
                </c:pt>
                <c:pt idx="139">
                  <c:v>35733.35</c:v>
                </c:pt>
                <c:pt idx="140">
                  <c:v>35730.239999999998</c:v>
                </c:pt>
                <c:pt idx="141">
                  <c:v>35147.57</c:v>
                </c:pt>
                <c:pt idx="142">
                  <c:v>33853.660000000003</c:v>
                </c:pt>
                <c:pt idx="143">
                  <c:v>33646.29</c:v>
                </c:pt>
                <c:pt idx="144">
                  <c:v>33581.39</c:v>
                </c:pt>
                <c:pt idx="145">
                  <c:v>33250.730000000003</c:v>
                </c:pt>
                <c:pt idx="146">
                  <c:v>33225.15</c:v>
                </c:pt>
                <c:pt idx="147">
                  <c:v>32666.6</c:v>
                </c:pt>
                <c:pt idx="148">
                  <c:v>32469.72</c:v>
                </c:pt>
                <c:pt idx="149">
                  <c:v>32415</c:v>
                </c:pt>
                <c:pt idx="150">
                  <c:v>31807.25</c:v>
                </c:pt>
                <c:pt idx="151">
                  <c:v>31614.32</c:v>
                </c:pt>
                <c:pt idx="152">
                  <c:v>31567.93</c:v>
                </c:pt>
                <c:pt idx="153">
                  <c:v>30635.22</c:v>
                </c:pt>
                <c:pt idx="154">
                  <c:v>30517.82</c:v>
                </c:pt>
                <c:pt idx="155">
                  <c:v>30325.26</c:v>
                </c:pt>
                <c:pt idx="156">
                  <c:v>30237.21</c:v>
                </c:pt>
                <c:pt idx="157">
                  <c:v>30215.73</c:v>
                </c:pt>
                <c:pt idx="158">
                  <c:v>29806.29</c:v>
                </c:pt>
                <c:pt idx="159">
                  <c:v>29696.79</c:v>
                </c:pt>
                <c:pt idx="160">
                  <c:v>29420.87</c:v>
                </c:pt>
                <c:pt idx="161">
                  <c:v>29286.89</c:v>
                </c:pt>
                <c:pt idx="162">
                  <c:v>29163.79</c:v>
                </c:pt>
                <c:pt idx="163">
                  <c:v>29106.03</c:v>
                </c:pt>
                <c:pt idx="164">
                  <c:v>29043.58</c:v>
                </c:pt>
                <c:pt idx="165">
                  <c:v>28881.4</c:v>
                </c:pt>
                <c:pt idx="166">
                  <c:v>28835.23</c:v>
                </c:pt>
                <c:pt idx="167">
                  <c:v>28511.05</c:v>
                </c:pt>
                <c:pt idx="168">
                  <c:v>27978.01</c:v>
                </c:pt>
                <c:pt idx="169">
                  <c:v>27887.09</c:v>
                </c:pt>
                <c:pt idx="170">
                  <c:v>27750.68</c:v>
                </c:pt>
                <c:pt idx="171">
                  <c:v>27529.57</c:v>
                </c:pt>
                <c:pt idx="172">
                  <c:v>27491.279999999999</c:v>
                </c:pt>
                <c:pt idx="173">
                  <c:v>27139.52</c:v>
                </c:pt>
                <c:pt idx="174">
                  <c:v>26928.3</c:v>
                </c:pt>
                <c:pt idx="175">
                  <c:v>26789.7</c:v>
                </c:pt>
                <c:pt idx="176">
                  <c:v>26646.720000000001</c:v>
                </c:pt>
                <c:pt idx="177">
                  <c:v>26563.89</c:v>
                </c:pt>
                <c:pt idx="178">
                  <c:v>26464.66</c:v>
                </c:pt>
                <c:pt idx="179">
                  <c:v>26185.49</c:v>
                </c:pt>
                <c:pt idx="180">
                  <c:v>26176.43</c:v>
                </c:pt>
                <c:pt idx="181">
                  <c:v>26017.73</c:v>
                </c:pt>
                <c:pt idx="182">
                  <c:v>25981.83</c:v>
                </c:pt>
                <c:pt idx="183">
                  <c:v>25922.34</c:v>
                </c:pt>
                <c:pt idx="184">
                  <c:v>25127.84</c:v>
                </c:pt>
                <c:pt idx="185">
                  <c:v>24965.57</c:v>
                </c:pt>
                <c:pt idx="186">
                  <c:v>24950.02</c:v>
                </c:pt>
                <c:pt idx="187">
                  <c:v>24803.33</c:v>
                </c:pt>
                <c:pt idx="188">
                  <c:v>24608.560000000001</c:v>
                </c:pt>
                <c:pt idx="189">
                  <c:v>24400.68</c:v>
                </c:pt>
                <c:pt idx="190">
                  <c:v>24397.01</c:v>
                </c:pt>
                <c:pt idx="191">
                  <c:v>24227.439999999999</c:v>
                </c:pt>
                <c:pt idx="192">
                  <c:v>24176.15</c:v>
                </c:pt>
                <c:pt idx="193">
                  <c:v>24109.040000000001</c:v>
                </c:pt>
                <c:pt idx="194">
                  <c:v>24043.24</c:v>
                </c:pt>
                <c:pt idx="195">
                  <c:v>24010.09</c:v>
                </c:pt>
                <c:pt idx="196">
                  <c:v>24004.1</c:v>
                </c:pt>
                <c:pt idx="197">
                  <c:v>23829.22</c:v>
                </c:pt>
                <c:pt idx="198">
                  <c:v>23768.37</c:v>
                </c:pt>
                <c:pt idx="199">
                  <c:v>23453.84</c:v>
                </c:pt>
                <c:pt idx="200">
                  <c:v>23407.93</c:v>
                </c:pt>
                <c:pt idx="201">
                  <c:v>23233.02</c:v>
                </c:pt>
                <c:pt idx="202">
                  <c:v>22722.11</c:v>
                </c:pt>
                <c:pt idx="203">
                  <c:v>22710.71</c:v>
                </c:pt>
                <c:pt idx="204">
                  <c:v>22487.07</c:v>
                </c:pt>
                <c:pt idx="205">
                  <c:v>22445.47</c:v>
                </c:pt>
                <c:pt idx="206">
                  <c:v>22359.91</c:v>
                </c:pt>
                <c:pt idx="207">
                  <c:v>22207.54</c:v>
                </c:pt>
                <c:pt idx="208">
                  <c:v>21836.93</c:v>
                </c:pt>
                <c:pt idx="209">
                  <c:v>21678.62</c:v>
                </c:pt>
                <c:pt idx="210">
                  <c:v>21492.58</c:v>
                </c:pt>
                <c:pt idx="211">
                  <c:v>21255.62</c:v>
                </c:pt>
                <c:pt idx="212">
                  <c:v>21188.41</c:v>
                </c:pt>
                <c:pt idx="213">
                  <c:v>21066.48</c:v>
                </c:pt>
                <c:pt idx="214">
                  <c:v>21028.32</c:v>
                </c:pt>
                <c:pt idx="215">
                  <c:v>20961.55</c:v>
                </c:pt>
                <c:pt idx="216">
                  <c:v>20887.150000000001</c:v>
                </c:pt>
                <c:pt idx="217">
                  <c:v>20882.95</c:v>
                </c:pt>
                <c:pt idx="218">
                  <c:v>20867.939999999999</c:v>
                </c:pt>
                <c:pt idx="219">
                  <c:v>20819.93</c:v>
                </c:pt>
                <c:pt idx="220">
                  <c:v>20440.48</c:v>
                </c:pt>
                <c:pt idx="221">
                  <c:v>20155.46</c:v>
                </c:pt>
                <c:pt idx="222">
                  <c:v>19882.419999999998</c:v>
                </c:pt>
                <c:pt idx="223">
                  <c:v>19748.98</c:v>
                </c:pt>
                <c:pt idx="224">
                  <c:v>19640.22</c:v>
                </c:pt>
                <c:pt idx="225">
                  <c:v>19573.62</c:v>
                </c:pt>
                <c:pt idx="226">
                  <c:v>19053.7</c:v>
                </c:pt>
                <c:pt idx="227">
                  <c:v>18915.61</c:v>
                </c:pt>
                <c:pt idx="228">
                  <c:v>18764.98</c:v>
                </c:pt>
                <c:pt idx="229">
                  <c:v>18366.310000000001</c:v>
                </c:pt>
                <c:pt idx="230">
                  <c:v>18064.93</c:v>
                </c:pt>
                <c:pt idx="231">
                  <c:v>17987.599999999999</c:v>
                </c:pt>
                <c:pt idx="232">
                  <c:v>17849.53</c:v>
                </c:pt>
                <c:pt idx="233">
                  <c:v>17706.47</c:v>
                </c:pt>
                <c:pt idx="234">
                  <c:v>17623.63</c:v>
                </c:pt>
                <c:pt idx="235">
                  <c:v>17553.98</c:v>
                </c:pt>
                <c:pt idx="236">
                  <c:v>17325.72</c:v>
                </c:pt>
                <c:pt idx="237">
                  <c:v>17129.509999999998</c:v>
                </c:pt>
                <c:pt idx="238">
                  <c:v>17063.97</c:v>
                </c:pt>
                <c:pt idx="239">
                  <c:v>17058.8</c:v>
                </c:pt>
                <c:pt idx="240">
                  <c:v>16754.21</c:v>
                </c:pt>
                <c:pt idx="241">
                  <c:v>16409.03</c:v>
                </c:pt>
                <c:pt idx="242">
                  <c:v>16215.91</c:v>
                </c:pt>
                <c:pt idx="243">
                  <c:v>16169.67</c:v>
                </c:pt>
                <c:pt idx="244">
                  <c:v>16155.26</c:v>
                </c:pt>
                <c:pt idx="245">
                  <c:v>16137.53</c:v>
                </c:pt>
                <c:pt idx="246">
                  <c:v>16094.55</c:v>
                </c:pt>
                <c:pt idx="247">
                  <c:v>15796.12</c:v>
                </c:pt>
                <c:pt idx="248">
                  <c:v>15791.7</c:v>
                </c:pt>
                <c:pt idx="249">
                  <c:v>15754.93</c:v>
                </c:pt>
                <c:pt idx="250">
                  <c:v>15664.24</c:v>
                </c:pt>
                <c:pt idx="251">
                  <c:v>15383.26</c:v>
                </c:pt>
                <c:pt idx="252">
                  <c:v>15272.55</c:v>
                </c:pt>
                <c:pt idx="253">
                  <c:v>15198.6</c:v>
                </c:pt>
                <c:pt idx="254">
                  <c:v>15150.3</c:v>
                </c:pt>
                <c:pt idx="255">
                  <c:v>14905.18</c:v>
                </c:pt>
                <c:pt idx="256">
                  <c:v>14698.96</c:v>
                </c:pt>
                <c:pt idx="257">
                  <c:v>14658</c:v>
                </c:pt>
                <c:pt idx="258">
                  <c:v>14654</c:v>
                </c:pt>
                <c:pt idx="259">
                  <c:v>14573.67</c:v>
                </c:pt>
                <c:pt idx="260">
                  <c:v>14553.99</c:v>
                </c:pt>
                <c:pt idx="261">
                  <c:v>14448.31</c:v>
                </c:pt>
                <c:pt idx="262">
                  <c:v>14432.63</c:v>
                </c:pt>
                <c:pt idx="263">
                  <c:v>14386.22</c:v>
                </c:pt>
                <c:pt idx="264">
                  <c:v>14264.72</c:v>
                </c:pt>
                <c:pt idx="265">
                  <c:v>14249.55</c:v>
                </c:pt>
                <c:pt idx="266">
                  <c:v>14189.17</c:v>
                </c:pt>
                <c:pt idx="267">
                  <c:v>14066.92</c:v>
                </c:pt>
                <c:pt idx="268">
                  <c:v>13821.87</c:v>
                </c:pt>
                <c:pt idx="269">
                  <c:v>13796</c:v>
                </c:pt>
                <c:pt idx="270">
                  <c:v>13638.24</c:v>
                </c:pt>
                <c:pt idx="271">
                  <c:v>13629.92</c:v>
                </c:pt>
                <c:pt idx="272">
                  <c:v>13357.06</c:v>
                </c:pt>
                <c:pt idx="273">
                  <c:v>13297.07</c:v>
                </c:pt>
                <c:pt idx="274">
                  <c:v>13227.48</c:v>
                </c:pt>
                <c:pt idx="275">
                  <c:v>13182.8</c:v>
                </c:pt>
                <c:pt idx="276">
                  <c:v>13161.17</c:v>
                </c:pt>
                <c:pt idx="277">
                  <c:v>13024.49</c:v>
                </c:pt>
                <c:pt idx="278">
                  <c:v>12847.4</c:v>
                </c:pt>
                <c:pt idx="279">
                  <c:v>12794.34</c:v>
                </c:pt>
                <c:pt idx="280">
                  <c:v>12601.19</c:v>
                </c:pt>
                <c:pt idx="281">
                  <c:v>12600.97</c:v>
                </c:pt>
                <c:pt idx="282">
                  <c:v>12591.83</c:v>
                </c:pt>
                <c:pt idx="283">
                  <c:v>12500.9</c:v>
                </c:pt>
                <c:pt idx="284">
                  <c:v>12464.75</c:v>
                </c:pt>
                <c:pt idx="285">
                  <c:v>12446.74</c:v>
                </c:pt>
                <c:pt idx="286">
                  <c:v>12411.39</c:v>
                </c:pt>
                <c:pt idx="287">
                  <c:v>12260.96</c:v>
                </c:pt>
                <c:pt idx="288">
                  <c:v>12180.51</c:v>
                </c:pt>
                <c:pt idx="289">
                  <c:v>12081.24</c:v>
                </c:pt>
                <c:pt idx="290">
                  <c:v>11890.91</c:v>
                </c:pt>
                <c:pt idx="291">
                  <c:v>11879.31</c:v>
                </c:pt>
                <c:pt idx="292">
                  <c:v>11714.16</c:v>
                </c:pt>
                <c:pt idx="293">
                  <c:v>11545.28</c:v>
                </c:pt>
                <c:pt idx="294">
                  <c:v>11516.08</c:v>
                </c:pt>
                <c:pt idx="295">
                  <c:v>11502.94</c:v>
                </c:pt>
                <c:pt idx="296">
                  <c:v>11485.59</c:v>
                </c:pt>
                <c:pt idx="297">
                  <c:v>11297.78</c:v>
                </c:pt>
                <c:pt idx="298">
                  <c:v>11294.84</c:v>
                </c:pt>
                <c:pt idx="299">
                  <c:v>11254.65</c:v>
                </c:pt>
                <c:pt idx="300">
                  <c:v>11238.16</c:v>
                </c:pt>
                <c:pt idx="301">
                  <c:v>11231.48</c:v>
                </c:pt>
                <c:pt idx="302">
                  <c:v>11164.85</c:v>
                </c:pt>
                <c:pt idx="303">
                  <c:v>11090.86</c:v>
                </c:pt>
                <c:pt idx="304">
                  <c:v>11071.7</c:v>
                </c:pt>
                <c:pt idx="305">
                  <c:v>10859.46</c:v>
                </c:pt>
                <c:pt idx="306">
                  <c:v>10842.96</c:v>
                </c:pt>
                <c:pt idx="307">
                  <c:v>10801.9</c:v>
                </c:pt>
                <c:pt idx="308">
                  <c:v>10770.26</c:v>
                </c:pt>
                <c:pt idx="309">
                  <c:v>10704.33</c:v>
                </c:pt>
                <c:pt idx="310">
                  <c:v>10655.2</c:v>
                </c:pt>
                <c:pt idx="311">
                  <c:v>10573.35</c:v>
                </c:pt>
                <c:pt idx="312">
                  <c:v>10518.39</c:v>
                </c:pt>
                <c:pt idx="313">
                  <c:v>10485.370000000001</c:v>
                </c:pt>
                <c:pt idx="314">
                  <c:v>10381.92</c:v>
                </c:pt>
                <c:pt idx="315">
                  <c:v>10347.81</c:v>
                </c:pt>
                <c:pt idx="316">
                  <c:v>10346.84</c:v>
                </c:pt>
                <c:pt idx="317">
                  <c:v>10228.4</c:v>
                </c:pt>
                <c:pt idx="318">
                  <c:v>10213.549999999999</c:v>
                </c:pt>
                <c:pt idx="319">
                  <c:v>10206.11</c:v>
                </c:pt>
                <c:pt idx="320">
                  <c:v>10158.33</c:v>
                </c:pt>
                <c:pt idx="321">
                  <c:v>10136.629999999999</c:v>
                </c:pt>
                <c:pt idx="322">
                  <c:v>10099.469999999999</c:v>
                </c:pt>
                <c:pt idx="323">
                  <c:v>10018.290000000001</c:v>
                </c:pt>
                <c:pt idx="324">
                  <c:v>9875.02</c:v>
                </c:pt>
                <c:pt idx="325">
                  <c:v>9846.5400000000009</c:v>
                </c:pt>
                <c:pt idx="326">
                  <c:v>9840.2900000000009</c:v>
                </c:pt>
                <c:pt idx="327">
                  <c:v>9505.07</c:v>
                </c:pt>
                <c:pt idx="328">
                  <c:v>9499.73</c:v>
                </c:pt>
                <c:pt idx="329">
                  <c:v>9488.66</c:v>
                </c:pt>
                <c:pt idx="330">
                  <c:v>9453.14</c:v>
                </c:pt>
                <c:pt idx="331">
                  <c:v>9428.15</c:v>
                </c:pt>
                <c:pt idx="332">
                  <c:v>9223.1</c:v>
                </c:pt>
                <c:pt idx="333">
                  <c:v>9215.33</c:v>
                </c:pt>
                <c:pt idx="334">
                  <c:v>9027.3700000000008</c:v>
                </c:pt>
                <c:pt idx="335">
                  <c:v>8969.68</c:v>
                </c:pt>
                <c:pt idx="336">
                  <c:v>8856.91</c:v>
                </c:pt>
                <c:pt idx="337">
                  <c:v>8836.36</c:v>
                </c:pt>
                <c:pt idx="338">
                  <c:v>8795.81</c:v>
                </c:pt>
                <c:pt idx="339">
                  <c:v>8756.41</c:v>
                </c:pt>
                <c:pt idx="340">
                  <c:v>8671.26</c:v>
                </c:pt>
                <c:pt idx="341">
                  <c:v>8633.5300000000007</c:v>
                </c:pt>
                <c:pt idx="342">
                  <c:v>8623.7900000000009</c:v>
                </c:pt>
                <c:pt idx="343">
                  <c:v>8555.99</c:v>
                </c:pt>
                <c:pt idx="344">
                  <c:v>8546.0499999999993</c:v>
                </c:pt>
                <c:pt idx="345">
                  <c:v>8503.09</c:v>
                </c:pt>
                <c:pt idx="346">
                  <c:v>8499.89</c:v>
                </c:pt>
                <c:pt idx="347">
                  <c:v>8428</c:v>
                </c:pt>
                <c:pt idx="348">
                  <c:v>8378.4699999999993</c:v>
                </c:pt>
                <c:pt idx="349">
                  <c:v>8356.14</c:v>
                </c:pt>
                <c:pt idx="350">
                  <c:v>8330</c:v>
                </c:pt>
                <c:pt idx="351">
                  <c:v>8311.8799999999992</c:v>
                </c:pt>
                <c:pt idx="352">
                  <c:v>8310.56</c:v>
                </c:pt>
                <c:pt idx="353">
                  <c:v>8304.26</c:v>
                </c:pt>
                <c:pt idx="354">
                  <c:v>8217.91</c:v>
                </c:pt>
                <c:pt idx="355">
                  <c:v>8041.01</c:v>
                </c:pt>
                <c:pt idx="356">
                  <c:v>7980.12</c:v>
                </c:pt>
                <c:pt idx="357">
                  <c:v>7966.89</c:v>
                </c:pt>
                <c:pt idx="358">
                  <c:v>7914.93</c:v>
                </c:pt>
                <c:pt idx="359">
                  <c:v>7901.21</c:v>
                </c:pt>
                <c:pt idx="360">
                  <c:v>7749.56</c:v>
                </c:pt>
                <c:pt idx="361">
                  <c:v>7739.42</c:v>
                </c:pt>
                <c:pt idx="362">
                  <c:v>7710.58</c:v>
                </c:pt>
                <c:pt idx="363">
                  <c:v>7662.31</c:v>
                </c:pt>
                <c:pt idx="364">
                  <c:v>7654.62</c:v>
                </c:pt>
                <c:pt idx="365">
                  <c:v>7650.11</c:v>
                </c:pt>
                <c:pt idx="366">
                  <c:v>7625.75</c:v>
                </c:pt>
                <c:pt idx="367">
                  <c:v>7611.41</c:v>
                </c:pt>
                <c:pt idx="368">
                  <c:v>7601.4</c:v>
                </c:pt>
                <c:pt idx="369">
                  <c:v>7597.76</c:v>
                </c:pt>
                <c:pt idx="370">
                  <c:v>7576.02</c:v>
                </c:pt>
                <c:pt idx="371">
                  <c:v>7551.61</c:v>
                </c:pt>
                <c:pt idx="372">
                  <c:v>7540.45</c:v>
                </c:pt>
                <c:pt idx="373">
                  <c:v>7489.37</c:v>
                </c:pt>
                <c:pt idx="374">
                  <c:v>7433.99</c:v>
                </c:pt>
                <c:pt idx="375">
                  <c:v>7417.72</c:v>
                </c:pt>
                <c:pt idx="376">
                  <c:v>7398.56</c:v>
                </c:pt>
                <c:pt idx="377">
                  <c:v>7388.29</c:v>
                </c:pt>
                <c:pt idx="378">
                  <c:v>7351.16</c:v>
                </c:pt>
                <c:pt idx="379">
                  <c:v>7344.86</c:v>
                </c:pt>
                <c:pt idx="380">
                  <c:v>7332.05</c:v>
                </c:pt>
                <c:pt idx="381">
                  <c:v>7291.89</c:v>
                </c:pt>
                <c:pt idx="382">
                  <c:v>7285.71</c:v>
                </c:pt>
                <c:pt idx="383">
                  <c:v>7275.56</c:v>
                </c:pt>
                <c:pt idx="384">
                  <c:v>7185.54</c:v>
                </c:pt>
                <c:pt idx="385">
                  <c:v>7184.97</c:v>
                </c:pt>
                <c:pt idx="386">
                  <c:v>7179.02</c:v>
                </c:pt>
                <c:pt idx="387">
                  <c:v>7120.83</c:v>
                </c:pt>
                <c:pt idx="388">
                  <c:v>7083.79</c:v>
                </c:pt>
                <c:pt idx="389">
                  <c:v>7068.86</c:v>
                </c:pt>
                <c:pt idx="390">
                  <c:v>7056.77</c:v>
                </c:pt>
                <c:pt idx="391">
                  <c:v>7050.53</c:v>
                </c:pt>
                <c:pt idx="392">
                  <c:v>6990.66</c:v>
                </c:pt>
                <c:pt idx="393">
                  <c:v>6976.96</c:v>
                </c:pt>
                <c:pt idx="394">
                  <c:v>6941</c:v>
                </c:pt>
                <c:pt idx="395">
                  <c:v>6870.14</c:v>
                </c:pt>
                <c:pt idx="396">
                  <c:v>6869.02</c:v>
                </c:pt>
                <c:pt idx="397">
                  <c:v>6858.09</c:v>
                </c:pt>
                <c:pt idx="398">
                  <c:v>6836.12</c:v>
                </c:pt>
                <c:pt idx="399">
                  <c:v>6799.62</c:v>
                </c:pt>
                <c:pt idx="400">
                  <c:v>6771.01</c:v>
                </c:pt>
                <c:pt idx="401">
                  <c:v>6761.42</c:v>
                </c:pt>
                <c:pt idx="402">
                  <c:v>6725.99</c:v>
                </c:pt>
                <c:pt idx="403">
                  <c:v>6654.48</c:v>
                </c:pt>
                <c:pt idx="404">
                  <c:v>6649</c:v>
                </c:pt>
                <c:pt idx="405">
                  <c:v>6643.41</c:v>
                </c:pt>
                <c:pt idx="406">
                  <c:v>6632.7</c:v>
                </c:pt>
                <c:pt idx="407">
                  <c:v>6588.33</c:v>
                </c:pt>
                <c:pt idx="408">
                  <c:v>6568.25</c:v>
                </c:pt>
                <c:pt idx="409">
                  <c:v>6521.2</c:v>
                </c:pt>
                <c:pt idx="410">
                  <c:v>6496.94</c:v>
                </c:pt>
                <c:pt idx="411">
                  <c:v>6472.77</c:v>
                </c:pt>
                <c:pt idx="412">
                  <c:v>6422.15</c:v>
                </c:pt>
                <c:pt idx="413">
                  <c:v>6412.4</c:v>
                </c:pt>
                <c:pt idx="414">
                  <c:v>6360.63</c:v>
                </c:pt>
                <c:pt idx="415">
                  <c:v>6359.48</c:v>
                </c:pt>
                <c:pt idx="416">
                  <c:v>6358.61</c:v>
                </c:pt>
                <c:pt idx="417">
                  <c:v>6354.88</c:v>
                </c:pt>
                <c:pt idx="418">
                  <c:v>6264.07</c:v>
                </c:pt>
                <c:pt idx="419">
                  <c:v>6247.5</c:v>
                </c:pt>
                <c:pt idx="420">
                  <c:v>6228</c:v>
                </c:pt>
                <c:pt idx="421">
                  <c:v>6210.73</c:v>
                </c:pt>
                <c:pt idx="422">
                  <c:v>6194.76</c:v>
                </c:pt>
                <c:pt idx="423">
                  <c:v>6016.68</c:v>
                </c:pt>
                <c:pt idx="424">
                  <c:v>5913.24</c:v>
                </c:pt>
                <c:pt idx="425">
                  <c:v>5906.72</c:v>
                </c:pt>
                <c:pt idx="426">
                  <c:v>5898.66</c:v>
                </c:pt>
                <c:pt idx="427">
                  <c:v>5891.75</c:v>
                </c:pt>
                <c:pt idx="428">
                  <c:v>5874.54</c:v>
                </c:pt>
                <c:pt idx="429">
                  <c:v>5806.01</c:v>
                </c:pt>
                <c:pt idx="430">
                  <c:v>5791.32</c:v>
                </c:pt>
                <c:pt idx="431">
                  <c:v>5780.4</c:v>
                </c:pt>
                <c:pt idx="432">
                  <c:v>5718.5</c:v>
                </c:pt>
                <c:pt idx="433">
                  <c:v>5712.48</c:v>
                </c:pt>
                <c:pt idx="434">
                  <c:v>5707.87</c:v>
                </c:pt>
                <c:pt idx="435">
                  <c:v>5706.57</c:v>
                </c:pt>
                <c:pt idx="436">
                  <c:v>5675.27</c:v>
                </c:pt>
                <c:pt idx="437">
                  <c:v>5657.79</c:v>
                </c:pt>
                <c:pt idx="438">
                  <c:v>5618.11</c:v>
                </c:pt>
                <c:pt idx="439">
                  <c:v>5615.21</c:v>
                </c:pt>
                <c:pt idx="440">
                  <c:v>5608.65</c:v>
                </c:pt>
                <c:pt idx="441">
                  <c:v>5527.91</c:v>
                </c:pt>
                <c:pt idx="442">
                  <c:v>5513.35</c:v>
                </c:pt>
                <c:pt idx="443">
                  <c:v>5511.1</c:v>
                </c:pt>
                <c:pt idx="444">
                  <c:v>5507.55</c:v>
                </c:pt>
                <c:pt idx="445">
                  <c:v>5494.25</c:v>
                </c:pt>
                <c:pt idx="446">
                  <c:v>5463.69</c:v>
                </c:pt>
                <c:pt idx="447">
                  <c:v>5452.45</c:v>
                </c:pt>
                <c:pt idx="448">
                  <c:v>5430.11</c:v>
                </c:pt>
                <c:pt idx="449">
                  <c:v>5417.18</c:v>
                </c:pt>
                <c:pt idx="450">
                  <c:v>5378.09</c:v>
                </c:pt>
                <c:pt idx="451">
                  <c:v>5375.43</c:v>
                </c:pt>
                <c:pt idx="452">
                  <c:v>5310.44</c:v>
                </c:pt>
                <c:pt idx="453">
                  <c:v>5256.28</c:v>
                </c:pt>
                <c:pt idx="454">
                  <c:v>5223.34</c:v>
                </c:pt>
                <c:pt idx="455">
                  <c:v>5215.8900000000003</c:v>
                </c:pt>
                <c:pt idx="456">
                  <c:v>5122.87</c:v>
                </c:pt>
                <c:pt idx="457">
                  <c:v>5107.66</c:v>
                </c:pt>
                <c:pt idx="458">
                  <c:v>4952.5</c:v>
                </c:pt>
                <c:pt idx="459">
                  <c:v>4946.91</c:v>
                </c:pt>
                <c:pt idx="460">
                  <c:v>4944.2700000000004</c:v>
                </c:pt>
                <c:pt idx="461">
                  <c:v>4888.62</c:v>
                </c:pt>
                <c:pt idx="462">
                  <c:v>4760.41</c:v>
                </c:pt>
                <c:pt idx="463">
                  <c:v>4756.32</c:v>
                </c:pt>
                <c:pt idx="464">
                  <c:v>4658.62</c:v>
                </c:pt>
                <c:pt idx="465">
                  <c:v>4635.53</c:v>
                </c:pt>
                <c:pt idx="466">
                  <c:v>4536.6499999999996</c:v>
                </c:pt>
                <c:pt idx="467">
                  <c:v>4383.33</c:v>
                </c:pt>
                <c:pt idx="468">
                  <c:v>4350.8100000000004</c:v>
                </c:pt>
                <c:pt idx="469">
                  <c:v>4302.9799999999996</c:v>
                </c:pt>
                <c:pt idx="470">
                  <c:v>4219.54</c:v>
                </c:pt>
                <c:pt idx="471">
                  <c:v>4201.09</c:v>
                </c:pt>
                <c:pt idx="472">
                  <c:v>4189.03</c:v>
                </c:pt>
                <c:pt idx="473">
                  <c:v>4126.2299999999996</c:v>
                </c:pt>
                <c:pt idx="474">
                  <c:v>4087.42</c:v>
                </c:pt>
                <c:pt idx="475">
                  <c:v>4074.51</c:v>
                </c:pt>
                <c:pt idx="476">
                  <c:v>4054.66</c:v>
                </c:pt>
                <c:pt idx="477">
                  <c:v>4041.08</c:v>
                </c:pt>
                <c:pt idx="478">
                  <c:v>4015.6</c:v>
                </c:pt>
                <c:pt idx="479">
                  <c:v>4006.6</c:v>
                </c:pt>
                <c:pt idx="480">
                  <c:v>3999.31</c:v>
                </c:pt>
                <c:pt idx="481">
                  <c:v>3934.14</c:v>
                </c:pt>
                <c:pt idx="482">
                  <c:v>3876.91</c:v>
                </c:pt>
                <c:pt idx="483">
                  <c:v>3851.39</c:v>
                </c:pt>
                <c:pt idx="484">
                  <c:v>3805.36</c:v>
                </c:pt>
                <c:pt idx="485">
                  <c:v>3745.14</c:v>
                </c:pt>
                <c:pt idx="486">
                  <c:v>3615.9</c:v>
                </c:pt>
                <c:pt idx="487">
                  <c:v>3566.58</c:v>
                </c:pt>
                <c:pt idx="488">
                  <c:v>3512.53</c:v>
                </c:pt>
                <c:pt idx="489">
                  <c:v>3503.54</c:v>
                </c:pt>
                <c:pt idx="490">
                  <c:v>3485.75</c:v>
                </c:pt>
                <c:pt idx="491">
                  <c:v>3449.36</c:v>
                </c:pt>
                <c:pt idx="492">
                  <c:v>3418.55</c:v>
                </c:pt>
                <c:pt idx="493">
                  <c:v>3404.96</c:v>
                </c:pt>
                <c:pt idx="494">
                  <c:v>3347.46</c:v>
                </c:pt>
                <c:pt idx="495">
                  <c:v>3327.55</c:v>
                </c:pt>
                <c:pt idx="496">
                  <c:v>3310.1</c:v>
                </c:pt>
                <c:pt idx="497">
                  <c:v>3204.18</c:v>
                </c:pt>
                <c:pt idx="498">
                  <c:v>3010.69</c:v>
                </c:pt>
                <c:pt idx="499">
                  <c:v>2980.42</c:v>
                </c:pt>
                <c:pt idx="500">
                  <c:v>2720.34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85-4114-BC9E-6663D637C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994287"/>
        <c:axId val="1017487519"/>
      </c:scatterChart>
      <c:valAx>
        <c:axId val="1200994287"/>
        <c:scaling>
          <c:orientation val="minMax"/>
          <c:max val="520"/>
          <c:min val="0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>
                    <a:solidFill>
                      <a:schemeClr val="tx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Dividend</a:t>
                </a:r>
                <a:r>
                  <a:rPr lang="en-IN" sz="1050" baseline="0">
                    <a:solidFill>
                      <a:schemeClr val="tx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Per Share</a:t>
                </a:r>
                <a:endParaRPr lang="en-IN" sz="1050">
                  <a:solidFill>
                    <a:schemeClr val="tx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017487519"/>
        <c:crosses val="autoZero"/>
        <c:crossBetween val="midCat"/>
      </c:valAx>
      <c:valAx>
        <c:axId val="1017487519"/>
        <c:scaling>
          <c:orientation val="minMax"/>
          <c:max val="180000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>
                    <a:solidFill>
                      <a:schemeClr val="tx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Market</a:t>
                </a:r>
                <a:r>
                  <a:rPr lang="en-IN" sz="1050" baseline="0">
                    <a:solidFill>
                      <a:schemeClr val="tx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Cap </a:t>
                </a:r>
                <a:endParaRPr lang="en-IN" sz="1050">
                  <a:solidFill>
                    <a:schemeClr val="tx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200994287"/>
        <c:crosses val="autoZero"/>
        <c:crossBetween val="midCat"/>
        <c:majorUnit val="200000"/>
      </c:valAx>
      <c:spPr>
        <a:solidFill>
          <a:schemeClr val="bg2">
            <a:lumMod val="90000"/>
          </a:schemeClr>
        </a:solidFill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Industry</a:t>
            </a:r>
            <a:r>
              <a:rPr lang="en-IN" sz="1600" b="1" baseline="0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 3 years return +</a:t>
            </a:r>
            <a:r>
              <a:rPr lang="en-IN" sz="1600" b="1" baseline="0" dirty="0" err="1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ve</a:t>
            </a:r>
            <a:r>
              <a:rPr lang="en-IN" sz="1600" b="1" baseline="0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 &amp; -</a:t>
            </a:r>
            <a:r>
              <a:rPr lang="en-IN" sz="1600" b="1" baseline="0" dirty="0" err="1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ve</a:t>
            </a:r>
            <a:r>
              <a:rPr lang="en-IN" sz="1600" b="1" baseline="0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 count</a:t>
            </a:r>
            <a:endParaRPr lang="en-IN" sz="1600" b="1" dirty="0">
              <a:solidFill>
                <a:schemeClr val="tx2">
                  <a:lumMod val="10000"/>
                </a:schemeClr>
              </a:solidFill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Positive</c:v>
          </c:tx>
          <c:spPr>
            <a:solidFill>
              <a:srgbClr val="194AF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35000">
                    <a:schemeClr val="accent6">
                      <a:lumMod val="7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E7-4D6C-89D3-D609FD07A03C}"/>
              </c:ext>
            </c:extLst>
          </c:dPt>
          <c:dLbls>
            <c:dLbl>
              <c:idx val="0"/>
              <c:layout>
                <c:manualLayout>
                  <c:x val="1.1502185415228894E-3"/>
                  <c:y val="5.1775147928994084E-2"/>
                </c:manualLayout>
              </c:layout>
              <c:tx>
                <c:rich>
                  <a:bodyPr/>
                  <a:lstStyle/>
                  <a:p>
                    <a:fld id="{99436B79-DB83-4B7F-ACAB-E8AC2F089E2F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DE7-4D6C-89D3-D609FD07A03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2D73B7-1548-4219-904C-3390E7A5D59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DE7-4D6C-89D3-D609FD07A03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9CFE9C3-08FC-4607-A2BD-44980B9EEF6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DE7-4D6C-89D3-D609FD07A03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B473493-C08C-4241-8149-E3BA71C2D94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DE7-4D6C-89D3-D609FD07A03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006677B-8E4B-406D-8E83-F5D2F508758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DE7-4D6C-89D3-D609FD07A03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200937C-63B9-4F3A-B38E-580D55A6528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DE7-4D6C-89D3-D609FD07A03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F0ED050-14BC-4647-8E1C-D03D492BA85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DE7-4D6C-89D3-D609FD07A03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526E2EE-8F97-43D3-8E26-83985433496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DE7-4D6C-89D3-D609FD07A03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62732EC-C215-4158-841F-25E4AD7C663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DE7-4D6C-89D3-D609FD07A03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314F00A-C567-4F1E-A6D2-2B2B4375A63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DE7-4D6C-89D3-D609FD07A03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2540C23-E79C-4086-B08E-440D2179AC3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DE7-4D6C-89D3-D609FD07A03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0EDA855-349E-479D-8F53-6141FD4199E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DE7-4D6C-89D3-D609FD07A03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72B9788-E8F2-48D5-9212-9A377A55132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DE7-4D6C-89D3-D609FD07A03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21024E1-7A18-4073-B439-36C4632687C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4DE7-4D6C-89D3-D609FD07A03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F7E7A24-A2F2-47E6-8391-D4F59BD329A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4DE7-4D6C-89D3-D609FD07A03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525231B-8F0D-4302-9528-CCF566A2BD6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4DE7-4D6C-89D3-D609FD07A03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B0143FE-705D-4354-9ABF-0F9C7D2B9FD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4DE7-4D6C-89D3-D609FD07A0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'Negative and positive'!$B$2:$B$18</c:f>
              <c:numCache>
                <c:formatCode>General</c:formatCode>
                <c:ptCount val="17"/>
                <c:pt idx="0">
                  <c:v>31</c:v>
                </c:pt>
                <c:pt idx="1">
                  <c:v>24</c:v>
                </c:pt>
                <c:pt idx="2">
                  <c:v>15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7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'Negative and positive'!$A$2:$A$18</c15:f>
                <c15:dlblRangeCache>
                  <c:ptCount val="17"/>
                  <c:pt idx="0">
                    <c:v>Drugs &amp; Pharma</c:v>
                  </c:pt>
                  <c:pt idx="1">
                    <c:v>Software</c:v>
                  </c:pt>
                  <c:pt idx="2">
                    <c:v>Banking</c:v>
                  </c:pt>
                  <c:pt idx="3">
                    <c:v>Cement</c:v>
                  </c:pt>
                  <c:pt idx="4">
                    <c:v>Real Estate</c:v>
                  </c:pt>
                  <c:pt idx="5">
                    <c:v>Organic Chemicals</c:v>
                  </c:pt>
                  <c:pt idx="6">
                    <c:v>Misc. Fin.services</c:v>
                  </c:pt>
                  <c:pt idx="7">
                    <c:v>Auto Ancillaries</c:v>
                  </c:pt>
                  <c:pt idx="8">
                    <c:v>Electricity Generation</c:v>
                  </c:pt>
                  <c:pt idx="9">
                    <c:v>Household &amp; Personal Products</c:v>
                  </c:pt>
                  <c:pt idx="10">
                    <c:v>Kitchenware &amp; Appliances</c:v>
                  </c:pt>
                  <c:pt idx="11">
                    <c:v>Natural Gas Utilities</c:v>
                  </c:pt>
                  <c:pt idx="12">
                    <c:v>Pesticides</c:v>
                  </c:pt>
                  <c:pt idx="13">
                    <c:v>Construction</c:v>
                  </c:pt>
                  <c:pt idx="14">
                    <c:v>Hotels</c:v>
                  </c:pt>
                  <c:pt idx="15">
                    <c:v>Two &amp; Three Wheelers</c:v>
                  </c:pt>
                  <c:pt idx="16">
                    <c:v>Housing Finance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2-4DE7-4D6C-89D3-D609FD07A03C}"/>
            </c:ext>
          </c:extLst>
        </c:ser>
        <c:ser>
          <c:idx val="1"/>
          <c:order val="1"/>
          <c:tx>
            <c:v>Negative</c:v>
          </c:tx>
          <c:spPr>
            <a:gradFill flip="none" rotWithShape="1">
              <a:gsLst>
                <a:gs pos="99000">
                  <a:srgbClr val="194AFE"/>
                </a:gs>
                <a:gs pos="77000">
                  <a:srgbClr val="DE0000">
                    <a:alpha val="57000"/>
                  </a:srgbClr>
                </a:gs>
              </a:gsLst>
              <a:lin ang="5400000" scaled="1"/>
              <a:tileRect/>
            </a:gradFill>
            <a:ln w="6350">
              <a:noFill/>
            </a:ln>
            <a:effectLst/>
          </c:spPr>
          <c:invertIfNegative val="0"/>
          <c:val>
            <c:numRef>
              <c:f>'Negative and positive'!$C$2:$C$18</c:f>
              <c:numCache>
                <c:formatCode>General</c:formatCode>
                <c:ptCount val="17"/>
                <c:pt idx="0">
                  <c:v>5</c:v>
                </c:pt>
                <c:pt idx="1">
                  <c:v>0</c:v>
                </c:pt>
                <c:pt idx="2">
                  <c:v>10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DE7-4D6C-89D3-D609FD07A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239133311"/>
        <c:axId val="1239142463"/>
      </c:barChart>
      <c:catAx>
        <c:axId val="123913331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2">
                        <a:lumMod val="10000"/>
                      </a:schemeClr>
                    </a:solidFill>
                  </a:rPr>
                  <a:t>Industry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1239142463"/>
        <c:crosses val="autoZero"/>
        <c:auto val="1"/>
        <c:lblAlgn val="ctr"/>
        <c:lblOffset val="100"/>
        <c:noMultiLvlLbl val="0"/>
      </c:catAx>
      <c:valAx>
        <c:axId val="1239142463"/>
        <c:scaling>
          <c:orientation val="minMax"/>
          <c:max val="3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dirty="0">
                    <a:solidFill>
                      <a:schemeClr val="tx2">
                        <a:lumMod val="10000"/>
                      </a:schemeClr>
                    </a:solidFill>
                  </a:rPr>
                  <a:t>Count</a:t>
                </a:r>
                <a:r>
                  <a:rPr lang="en-IN" sz="1000" b="1" baseline="0" dirty="0">
                    <a:solidFill>
                      <a:schemeClr val="tx2">
                        <a:lumMod val="10000"/>
                      </a:schemeClr>
                    </a:solidFill>
                  </a:rPr>
                  <a:t> of </a:t>
                </a:r>
                <a:r>
                  <a:rPr lang="en-IN" sz="1000" b="1" baseline="0" dirty="0" err="1">
                    <a:solidFill>
                      <a:schemeClr val="tx2">
                        <a:lumMod val="10000"/>
                      </a:schemeClr>
                    </a:solidFill>
                  </a:rPr>
                  <a:t>Coompanies</a:t>
                </a:r>
                <a:r>
                  <a:rPr lang="en-IN" sz="1000" b="1" baseline="0" dirty="0">
                    <a:solidFill>
                      <a:schemeClr val="tx2">
                        <a:lumMod val="10000"/>
                      </a:schemeClr>
                    </a:solidFill>
                  </a:rPr>
                  <a:t> ( +</a:t>
                </a:r>
                <a:r>
                  <a:rPr lang="en-IN" sz="1000" b="1" baseline="0" dirty="0" err="1">
                    <a:solidFill>
                      <a:schemeClr val="tx2">
                        <a:lumMod val="10000"/>
                      </a:schemeClr>
                    </a:solidFill>
                  </a:rPr>
                  <a:t>ve</a:t>
                </a:r>
                <a:r>
                  <a:rPr lang="en-IN" sz="1000" b="1" baseline="0" dirty="0">
                    <a:solidFill>
                      <a:schemeClr val="tx2">
                        <a:lumMod val="10000"/>
                      </a:schemeClr>
                    </a:solidFill>
                  </a:rPr>
                  <a:t> &amp; -</a:t>
                </a:r>
                <a:r>
                  <a:rPr lang="en-IN" sz="1000" b="1" baseline="0" dirty="0" err="1">
                    <a:solidFill>
                      <a:schemeClr val="tx2">
                        <a:lumMod val="10000"/>
                      </a:schemeClr>
                    </a:solidFill>
                  </a:rPr>
                  <a:t>ve</a:t>
                </a:r>
                <a:r>
                  <a:rPr lang="en-IN" sz="1000" b="1" baseline="0" dirty="0">
                    <a:solidFill>
                      <a:schemeClr val="tx2">
                        <a:lumMod val="10000"/>
                      </a:schemeClr>
                    </a:solidFill>
                  </a:rPr>
                  <a:t> 3 years returns)</a:t>
                </a:r>
                <a:endParaRPr lang="en-IN" sz="1000" b="1" dirty="0">
                  <a:solidFill>
                    <a:schemeClr val="tx2">
                      <a:lumMod val="1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2.3130969636338771E-2"/>
              <c:y val="0.180966148946009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39133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800" b="1" i="0" u="none" strike="noStrike" kern="1200" spc="0" baseline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IN" sz="2400" b="1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Best Companies in Different Sectors</a:t>
            </a:r>
          </a:p>
        </c:rich>
      </c:tx>
      <c:layout>
        <c:manualLayout>
          <c:xMode val="edge"/>
          <c:yMode val="edge"/>
          <c:x val="0.19419997350586174"/>
          <c:y val="2.0441160979235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800" b="1" i="0" u="none" strike="noStrike" kern="1200" spc="0" baseline="0">
              <a:solidFill>
                <a:schemeClr val="tx2">
                  <a:lumMod val="10000"/>
                </a:schemeClr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063568803780986E-2"/>
          <c:y val="0.10941549764252465"/>
          <c:w val="0.94569948934283177"/>
          <c:h val="0.82310310445775015"/>
        </c:manualLayout>
      </c:layout>
      <c:bubbleChart>
        <c:varyColors val="0"/>
        <c:ser>
          <c:idx val="2"/>
          <c:order val="0"/>
          <c:tx>
            <c:v>Dummy</c:v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A580CC1-8D7C-4FB9-BA6F-C922F2561E0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2BA-4AB9-B42C-880F95FB202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7685684-DA30-4630-8D7C-4B63DC4EAE7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2BA-4AB9-B42C-880F95FB202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6939BB8-7873-4B12-A2D4-B58B7D0A416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2BA-4AB9-B42C-880F95FB202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4A76CB4-A0A9-4FEB-A56F-ED9389A4B9C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2BA-4AB9-B42C-880F95FB202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EAA6412-AB4A-40AE-BFD6-B8217C767F2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2BA-4AB9-B42C-880F95FB202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8FB0B13-7824-46BF-86D9-B6779C25596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2BA-4AB9-B42C-880F95FB202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43C33DE-4C8F-40BE-9242-FC1B7A63436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82BA-4AB9-B42C-880F95FB202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423E3F1-6E92-4B5E-9BE5-666E431D850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2BA-4AB9-B42C-880F95FB202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E74369B-F1BF-47B2-ABBC-A066984D100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82BA-4AB9-B42C-880F95FB202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37EE79C-9CAE-45E0-BFF2-F45BBA96A3D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2BA-4AB9-B42C-880F95FB202B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00BCD35-7A74-48A4-9B27-7D0166A5900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82BA-4AB9-B42C-880F95FB202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1AEBCDF-B637-4843-B8D9-4BCD390CD67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82BA-4AB9-B42C-880F95FB202B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7C88486-3A8E-42B3-A9D8-3F99F8DD012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82BA-4AB9-B42C-880F95FB202B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AB8D6EA-85FD-4657-BE40-5F611F8EFA8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82BA-4AB9-B42C-880F95FB202B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DB0E061-A756-4195-AEF9-D236019CF89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82BA-4AB9-B42C-880F95FB202B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9269ADA-13D6-4C79-AA06-DF0D46FC9D3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82BA-4AB9-B42C-880F95FB202B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8854636E-BF91-4618-A2F7-A0F1DA21364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82BA-4AB9-B42C-880F95FB202B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766782F-EEC0-4DD4-B1E5-748580C92D3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82BA-4AB9-B42C-880F95FB20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'Best Company'!$E$2:$E$19</c:f>
              <c:numCache>
                <c:formatCode>General</c:formatCode>
                <c:ptCount val="18"/>
                <c:pt idx="0">
                  <c:v>-15</c:v>
                </c:pt>
                <c:pt idx="1">
                  <c:v>0</c:v>
                </c:pt>
                <c:pt idx="2">
                  <c:v>55</c:v>
                </c:pt>
                <c:pt idx="3">
                  <c:v>60</c:v>
                </c:pt>
                <c:pt idx="4">
                  <c:v>70</c:v>
                </c:pt>
                <c:pt idx="5">
                  <c:v>125</c:v>
                </c:pt>
                <c:pt idx="6">
                  <c:v>125</c:v>
                </c:pt>
                <c:pt idx="7">
                  <c:v>150</c:v>
                </c:pt>
                <c:pt idx="8">
                  <c:v>250</c:v>
                </c:pt>
                <c:pt idx="9">
                  <c:v>200</c:v>
                </c:pt>
                <c:pt idx="10">
                  <c:v>200</c:v>
                </c:pt>
                <c:pt idx="11">
                  <c:v>240</c:v>
                </c:pt>
                <c:pt idx="12">
                  <c:v>280</c:v>
                </c:pt>
                <c:pt idx="13">
                  <c:v>340</c:v>
                </c:pt>
                <c:pt idx="14">
                  <c:v>290</c:v>
                </c:pt>
                <c:pt idx="15">
                  <c:v>340</c:v>
                </c:pt>
                <c:pt idx="16">
                  <c:v>370</c:v>
                </c:pt>
                <c:pt idx="17">
                  <c:v>370</c:v>
                </c:pt>
              </c:numCache>
            </c:numRef>
          </c:xVal>
          <c:yVal>
            <c:numRef>
              <c:f>'Best Company'!$G$2:$G$19</c:f>
              <c:numCache>
                <c:formatCode>General</c:formatCode>
                <c:ptCount val="18"/>
                <c:pt idx="0">
                  <c:v>-5</c:v>
                </c:pt>
                <c:pt idx="1">
                  <c:v>30</c:v>
                </c:pt>
                <c:pt idx="2">
                  <c:v>-30</c:v>
                </c:pt>
                <c:pt idx="3">
                  <c:v>5</c:v>
                </c:pt>
                <c:pt idx="4">
                  <c:v>40</c:v>
                </c:pt>
                <c:pt idx="5">
                  <c:v>-20</c:v>
                </c:pt>
                <c:pt idx="6">
                  <c:v>10</c:v>
                </c:pt>
                <c:pt idx="7">
                  <c:v>43</c:v>
                </c:pt>
                <c:pt idx="8">
                  <c:v>-5</c:v>
                </c:pt>
                <c:pt idx="9">
                  <c:v>-30</c:v>
                </c:pt>
                <c:pt idx="10">
                  <c:v>20</c:v>
                </c:pt>
                <c:pt idx="11">
                  <c:v>45</c:v>
                </c:pt>
                <c:pt idx="12">
                  <c:v>-30</c:v>
                </c:pt>
                <c:pt idx="13">
                  <c:v>-30</c:v>
                </c:pt>
                <c:pt idx="14">
                  <c:v>18</c:v>
                </c:pt>
                <c:pt idx="15">
                  <c:v>48</c:v>
                </c:pt>
                <c:pt idx="16">
                  <c:v>-5</c:v>
                </c:pt>
                <c:pt idx="17">
                  <c:v>28</c:v>
                </c:pt>
              </c:numCache>
            </c:numRef>
          </c:yVal>
          <c:bubbleSize>
            <c:numRef>
              <c:f>'Best Company'!$B$2:$B$19</c:f>
              <c:numCache>
                <c:formatCode>General</c:formatCode>
                <c:ptCount val="18"/>
                <c:pt idx="0">
                  <c:v>27.1</c:v>
                </c:pt>
                <c:pt idx="1">
                  <c:v>17.100000000000001</c:v>
                </c:pt>
                <c:pt idx="2">
                  <c:v>15.73</c:v>
                </c:pt>
                <c:pt idx="3">
                  <c:v>13.98</c:v>
                </c:pt>
                <c:pt idx="4">
                  <c:v>9.89</c:v>
                </c:pt>
                <c:pt idx="5">
                  <c:v>9.0299999999999994</c:v>
                </c:pt>
                <c:pt idx="6">
                  <c:v>8.5</c:v>
                </c:pt>
                <c:pt idx="7">
                  <c:v>7.89</c:v>
                </c:pt>
                <c:pt idx="8">
                  <c:v>6.09</c:v>
                </c:pt>
                <c:pt idx="9">
                  <c:v>5.65</c:v>
                </c:pt>
                <c:pt idx="10">
                  <c:v>5.5</c:v>
                </c:pt>
                <c:pt idx="11">
                  <c:v>5.47</c:v>
                </c:pt>
                <c:pt idx="12">
                  <c:v>4.5599999999999996</c:v>
                </c:pt>
                <c:pt idx="13">
                  <c:v>4.3</c:v>
                </c:pt>
                <c:pt idx="14">
                  <c:v>3.23</c:v>
                </c:pt>
                <c:pt idx="15">
                  <c:v>3.05</c:v>
                </c:pt>
                <c:pt idx="16">
                  <c:v>2.17</c:v>
                </c:pt>
                <c:pt idx="17">
                  <c:v>2.14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'Best Company'!$B$2:$B$19</c15:f>
                <c15:dlblRangeCache>
                  <c:ptCount val="18"/>
                  <c:pt idx="0">
                    <c:v>27.1</c:v>
                  </c:pt>
                  <c:pt idx="1">
                    <c:v>17.1</c:v>
                  </c:pt>
                  <c:pt idx="2">
                    <c:v>15.73</c:v>
                  </c:pt>
                  <c:pt idx="3">
                    <c:v>13.98</c:v>
                  </c:pt>
                  <c:pt idx="4">
                    <c:v>9.89</c:v>
                  </c:pt>
                  <c:pt idx="5">
                    <c:v>9.03</c:v>
                  </c:pt>
                  <c:pt idx="6">
                    <c:v>8.5</c:v>
                  </c:pt>
                  <c:pt idx="7">
                    <c:v>7.89</c:v>
                  </c:pt>
                  <c:pt idx="8">
                    <c:v>6.09</c:v>
                  </c:pt>
                  <c:pt idx="9">
                    <c:v>5.65</c:v>
                  </c:pt>
                  <c:pt idx="10">
                    <c:v>5.5</c:v>
                  </c:pt>
                  <c:pt idx="11">
                    <c:v>5.47</c:v>
                  </c:pt>
                  <c:pt idx="12">
                    <c:v>4.56</c:v>
                  </c:pt>
                  <c:pt idx="13">
                    <c:v>4.3</c:v>
                  </c:pt>
                  <c:pt idx="14">
                    <c:v>3.23</c:v>
                  </c:pt>
                  <c:pt idx="15">
                    <c:v>3.05</c:v>
                  </c:pt>
                  <c:pt idx="16">
                    <c:v>2.17</c:v>
                  </c:pt>
                  <c:pt idx="17">
                    <c:v>2.14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2-82BA-4AB9-B42C-880F95FB202B}"/>
            </c:ext>
          </c:extLst>
        </c:ser>
        <c:ser>
          <c:idx val="1"/>
          <c:order val="1"/>
          <c:tx>
            <c:v>Sector</c:v>
          </c:tx>
          <c:spPr>
            <a:gradFill flip="none" rotWithShape="1">
              <a:gsLst>
                <a:gs pos="82000">
                  <a:srgbClr val="DD115E"/>
                </a:gs>
                <a:gs pos="34000">
                  <a:srgbClr val="100D83"/>
                </a:gs>
              </a:gsLst>
              <a:lin ang="13200000" scaled="0"/>
              <a:tileRect/>
            </a:gra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1806488288701984"/>
                  <c:y val="0.12034719704392219"/>
                </c:manualLayout>
              </c:layout>
              <c:tx>
                <c:rich>
                  <a:bodyPr/>
                  <a:lstStyle/>
                  <a:p>
                    <a:fld id="{08A19C01-B76E-45BB-ADDD-3CBE15F1C93E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82BA-4AB9-B42C-880F95FB202B}"/>
                </c:ext>
              </c:extLst>
            </c:dLbl>
            <c:dLbl>
              <c:idx val="1"/>
              <c:layout>
                <c:manualLayout>
                  <c:x val="-0.10026491970129701"/>
                  <c:y val="0.1039896257419143"/>
                </c:manualLayout>
              </c:layout>
              <c:tx>
                <c:rich>
                  <a:bodyPr/>
                  <a:lstStyle/>
                  <a:p>
                    <a:fld id="{27C13BD9-9B6C-4938-B6A0-9678874D24A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2BA-4AB9-B42C-880F95FB202B}"/>
                </c:ext>
              </c:extLst>
            </c:dLbl>
            <c:dLbl>
              <c:idx val="2"/>
              <c:layout>
                <c:manualLayout>
                  <c:x val="-0.10675511632812927"/>
                  <c:y val="9.744551250152865E-2"/>
                </c:manualLayout>
              </c:layout>
              <c:tx>
                <c:rich>
                  <a:bodyPr/>
                  <a:lstStyle/>
                  <a:p>
                    <a:fld id="{50BA8160-C8D1-4559-8BBD-9F03E2062A6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2BA-4AB9-B42C-880F95FB202B}"/>
                </c:ext>
              </c:extLst>
            </c:dLbl>
            <c:dLbl>
              <c:idx val="3"/>
              <c:layout>
                <c:manualLayout>
                  <c:x val="-8.8611726669819077E-2"/>
                  <c:y val="9.3237614061653831E-2"/>
                </c:manualLayout>
              </c:layout>
              <c:tx>
                <c:rich>
                  <a:bodyPr/>
                  <a:lstStyle/>
                  <a:p>
                    <a:fld id="{60743236-7E00-4A55-AE89-174BFD13BB65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82BA-4AB9-B42C-880F95FB202B}"/>
                </c:ext>
              </c:extLst>
            </c:dLbl>
            <c:dLbl>
              <c:idx val="4"/>
              <c:layout>
                <c:manualLayout>
                  <c:x val="-8.8833089314081556E-2"/>
                  <c:y val="8.2229608559956049E-2"/>
                </c:manualLayout>
              </c:layout>
              <c:tx>
                <c:rich>
                  <a:bodyPr/>
                  <a:lstStyle/>
                  <a:p>
                    <a:fld id="{D9E4892D-F797-4EFF-A286-8C179D618C1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2BA-4AB9-B42C-880F95FB202B}"/>
                </c:ext>
              </c:extLst>
            </c:dLbl>
            <c:dLbl>
              <c:idx val="5"/>
              <c:layout>
                <c:manualLayout>
                  <c:x val="-9.5862057900749309E-2"/>
                  <c:y val="7.96387558374861E-2"/>
                </c:manualLayout>
              </c:layout>
              <c:tx>
                <c:rich>
                  <a:bodyPr/>
                  <a:lstStyle/>
                  <a:p>
                    <a:fld id="{F6C8A9EB-C718-4F60-A87A-BB5062FB60E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2BA-4AB9-B42C-880F95FB202B}"/>
                </c:ext>
              </c:extLst>
            </c:dLbl>
            <c:dLbl>
              <c:idx val="6"/>
              <c:layout>
                <c:manualLayout>
                  <c:x val="-9.7770741582203044E-2"/>
                  <c:y val="8.1391933862477561E-2"/>
                </c:manualLayout>
              </c:layout>
              <c:tx>
                <c:rich>
                  <a:bodyPr/>
                  <a:lstStyle/>
                  <a:p>
                    <a:fld id="{A9A8EFDD-97B8-4D5A-8ADB-6FBE4877B624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2BA-4AB9-B42C-880F95FB202B}"/>
                </c:ext>
              </c:extLst>
            </c:dLbl>
            <c:dLbl>
              <c:idx val="7"/>
              <c:layout>
                <c:manualLayout>
                  <c:x val="-9.3769628047882844E-2"/>
                  <c:y val="7.5973488368687503E-2"/>
                </c:manualLayout>
              </c:layout>
              <c:tx>
                <c:rich>
                  <a:bodyPr/>
                  <a:lstStyle/>
                  <a:p>
                    <a:fld id="{87BE4C6F-B916-4010-BBD0-556C74076D44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2BA-4AB9-B42C-880F95FB202B}"/>
                </c:ext>
              </c:extLst>
            </c:dLbl>
            <c:dLbl>
              <c:idx val="8"/>
              <c:layout>
                <c:manualLayout>
                  <c:x val="-9.6942853965047246E-2"/>
                  <c:y val="7.3097625575952077E-2"/>
                </c:manualLayout>
              </c:layout>
              <c:tx>
                <c:rich>
                  <a:bodyPr/>
                  <a:lstStyle/>
                  <a:p>
                    <a:fld id="{29AB7AD5-5658-4138-B61A-D7F67AF4B43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2BA-4AB9-B42C-880F95FB202B}"/>
                </c:ext>
              </c:extLst>
            </c:dLbl>
            <c:dLbl>
              <c:idx val="9"/>
              <c:layout>
                <c:manualLayout>
                  <c:x val="-0.12244790660534428"/>
                  <c:y val="9.11427493682186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2F0653FB-5C6B-437E-877E-7FE564B3AB53}" type="CELLRANGE">
                      <a:rPr lang="en-IN" sz="900" b="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pPr>
                        <a:defRPr sz="900" b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2">
                          <a:lumMod val="1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46779238568874"/>
                      <c:h val="0.11808881087344605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2BA-4AB9-B42C-880F95FB202B}"/>
                </c:ext>
              </c:extLst>
            </c:dLbl>
            <c:dLbl>
              <c:idx val="10"/>
              <c:layout>
                <c:manualLayout>
                  <c:x val="-9.3389777555475631E-2"/>
                  <c:y val="6.7415050863857115E-2"/>
                </c:manualLayout>
              </c:layout>
              <c:tx>
                <c:rich>
                  <a:bodyPr/>
                  <a:lstStyle/>
                  <a:p>
                    <a:fld id="{5A881A06-6C4C-4CFD-B0A1-3B8DE2093099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82BA-4AB9-B42C-880F95FB202B}"/>
                </c:ext>
              </c:extLst>
            </c:dLbl>
            <c:dLbl>
              <c:idx val="11"/>
              <c:layout>
                <c:manualLayout>
                  <c:x val="-0.12210773227738365"/>
                  <c:y val="8.69588503491034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4C787074-0D0C-4370-990B-F9A5BAADBD35}" type="CELLRANGE">
                      <a:rPr lang="en-IN" sz="900" b="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pPr>
                        <a:defRPr sz="900" b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2">
                          <a:lumMod val="1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35830351658735"/>
                      <c:h val="0.1387527189174281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2BA-4AB9-B42C-880F95FB202B}"/>
                </c:ext>
              </c:extLst>
            </c:dLbl>
            <c:dLbl>
              <c:idx val="12"/>
              <c:layout>
                <c:manualLayout>
                  <c:x val="-5.7881128043221534E-2"/>
                  <c:y val="6.0083973566468371E-2"/>
                </c:manualLayout>
              </c:layout>
              <c:tx>
                <c:rich>
                  <a:bodyPr/>
                  <a:lstStyle/>
                  <a:p>
                    <a:fld id="{E0FD1555-A026-4367-9BA8-D04E10130F69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2BA-4AB9-B42C-880F95FB202B}"/>
                </c:ext>
              </c:extLst>
            </c:dLbl>
            <c:dLbl>
              <c:idx val="13"/>
              <c:layout>
                <c:manualLayout>
                  <c:x val="-9.7141668406564144E-2"/>
                  <c:y val="6.5795293347496023E-2"/>
                </c:manualLayout>
              </c:layout>
              <c:tx>
                <c:rich>
                  <a:bodyPr/>
                  <a:lstStyle/>
                  <a:p>
                    <a:fld id="{BB964C40-AC9A-4338-9314-A4A2326371C4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82BA-4AB9-B42C-880F95FB202B}"/>
                </c:ext>
              </c:extLst>
            </c:dLbl>
            <c:dLbl>
              <c:idx val="14"/>
              <c:layout>
                <c:manualLayout>
                  <c:x val="-9.043184361260366E-2"/>
                  <c:y val="6.4150316100845289E-2"/>
                </c:manualLayout>
              </c:layout>
              <c:tx>
                <c:rich>
                  <a:bodyPr/>
                  <a:lstStyle/>
                  <a:p>
                    <a:fld id="{4FBA5869-C536-4795-860E-979E0EC4AD17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2BA-4AB9-B42C-880F95FB202B}"/>
                </c:ext>
              </c:extLst>
            </c:dLbl>
            <c:dLbl>
              <c:idx val="15"/>
              <c:layout>
                <c:manualLayout>
                  <c:x val="-0.10723383201719031"/>
                  <c:y val="5.6353894102623696E-2"/>
                </c:manualLayout>
              </c:layout>
              <c:tx>
                <c:rich>
                  <a:bodyPr/>
                  <a:lstStyle/>
                  <a:p>
                    <a:fld id="{026097D8-75A0-450A-9F39-EEF5D6B22EE1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82BA-4AB9-B42C-880F95FB202B}"/>
                </c:ext>
              </c:extLst>
            </c:dLbl>
            <c:dLbl>
              <c:idx val="16"/>
              <c:layout>
                <c:manualLayout>
                  <c:x val="-5.981778016846543E-2"/>
                  <c:y val="6.8477262514884382E-2"/>
                </c:manualLayout>
              </c:layout>
              <c:tx>
                <c:rich>
                  <a:bodyPr/>
                  <a:lstStyle/>
                  <a:p>
                    <a:fld id="{145912E4-B86C-44FE-AB17-1028EE8B3FCD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82BA-4AB9-B42C-880F95FB202B}"/>
                </c:ext>
              </c:extLst>
            </c:dLbl>
            <c:dLbl>
              <c:idx val="17"/>
              <c:layout>
                <c:manualLayout>
                  <c:x val="-3.5506264606194653E-2"/>
                  <c:y val="7.423983529617861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ED00E6D9-CDE9-4A54-B9C7-60C04F79F80B}" type="CELLRANGE">
                      <a:rPr lang="en-US" sz="900" b="0">
                        <a:solidFill>
                          <a:schemeClr val="tx2">
                            <a:lumMod val="10000"/>
                          </a:schemeClr>
                        </a:solidFill>
                      </a:rPr>
                      <a:pPr>
                        <a:defRPr sz="900" b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2">
                          <a:lumMod val="1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131937122602168"/>
                      <c:h val="0.1249767802214401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82BA-4AB9-B42C-880F95FB20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'Best Company'!$E$2:$E$19</c:f>
              <c:numCache>
                <c:formatCode>General</c:formatCode>
                <c:ptCount val="18"/>
                <c:pt idx="0">
                  <c:v>-15</c:v>
                </c:pt>
                <c:pt idx="1">
                  <c:v>0</c:v>
                </c:pt>
                <c:pt idx="2">
                  <c:v>55</c:v>
                </c:pt>
                <c:pt idx="3">
                  <c:v>60</c:v>
                </c:pt>
                <c:pt idx="4">
                  <c:v>70</c:v>
                </c:pt>
                <c:pt idx="5">
                  <c:v>125</c:v>
                </c:pt>
                <c:pt idx="6">
                  <c:v>125</c:v>
                </c:pt>
                <c:pt idx="7">
                  <c:v>150</c:v>
                </c:pt>
                <c:pt idx="8">
                  <c:v>250</c:v>
                </c:pt>
                <c:pt idx="9">
                  <c:v>200</c:v>
                </c:pt>
                <c:pt idx="10">
                  <c:v>200</c:v>
                </c:pt>
                <c:pt idx="11">
                  <c:v>240</c:v>
                </c:pt>
                <c:pt idx="12">
                  <c:v>280</c:v>
                </c:pt>
                <c:pt idx="13">
                  <c:v>340</c:v>
                </c:pt>
                <c:pt idx="14">
                  <c:v>290</c:v>
                </c:pt>
                <c:pt idx="15">
                  <c:v>340</c:v>
                </c:pt>
                <c:pt idx="16">
                  <c:v>370</c:v>
                </c:pt>
                <c:pt idx="17">
                  <c:v>370</c:v>
                </c:pt>
              </c:numCache>
            </c:numRef>
          </c:xVal>
          <c:yVal>
            <c:numRef>
              <c:f>'Best Company'!$G$2:$G$19</c:f>
              <c:numCache>
                <c:formatCode>General</c:formatCode>
                <c:ptCount val="18"/>
                <c:pt idx="0">
                  <c:v>-5</c:v>
                </c:pt>
                <c:pt idx="1">
                  <c:v>30</c:v>
                </c:pt>
                <c:pt idx="2">
                  <c:v>-30</c:v>
                </c:pt>
                <c:pt idx="3">
                  <c:v>5</c:v>
                </c:pt>
                <c:pt idx="4">
                  <c:v>40</c:v>
                </c:pt>
                <c:pt idx="5">
                  <c:v>-20</c:v>
                </c:pt>
                <c:pt idx="6">
                  <c:v>10</c:v>
                </c:pt>
                <c:pt idx="7">
                  <c:v>43</c:v>
                </c:pt>
                <c:pt idx="8">
                  <c:v>-5</c:v>
                </c:pt>
                <c:pt idx="9">
                  <c:v>-30</c:v>
                </c:pt>
                <c:pt idx="10">
                  <c:v>20</c:v>
                </c:pt>
                <c:pt idx="11">
                  <c:v>45</c:v>
                </c:pt>
                <c:pt idx="12">
                  <c:v>-30</c:v>
                </c:pt>
                <c:pt idx="13">
                  <c:v>-30</c:v>
                </c:pt>
                <c:pt idx="14">
                  <c:v>18</c:v>
                </c:pt>
                <c:pt idx="15">
                  <c:v>48</c:v>
                </c:pt>
                <c:pt idx="16">
                  <c:v>-5</c:v>
                </c:pt>
                <c:pt idx="17">
                  <c:v>28</c:v>
                </c:pt>
              </c:numCache>
            </c:numRef>
          </c:yVal>
          <c:bubbleSize>
            <c:numRef>
              <c:f>'Best Company'!$B$2:$B$19</c:f>
              <c:numCache>
                <c:formatCode>General</c:formatCode>
                <c:ptCount val="18"/>
                <c:pt idx="0">
                  <c:v>27.1</c:v>
                </c:pt>
                <c:pt idx="1">
                  <c:v>17.100000000000001</c:v>
                </c:pt>
                <c:pt idx="2">
                  <c:v>15.73</c:v>
                </c:pt>
                <c:pt idx="3">
                  <c:v>13.98</c:v>
                </c:pt>
                <c:pt idx="4">
                  <c:v>9.89</c:v>
                </c:pt>
                <c:pt idx="5">
                  <c:v>9.0299999999999994</c:v>
                </c:pt>
                <c:pt idx="6">
                  <c:v>8.5</c:v>
                </c:pt>
                <c:pt idx="7">
                  <c:v>7.89</c:v>
                </c:pt>
                <c:pt idx="8">
                  <c:v>6.09</c:v>
                </c:pt>
                <c:pt idx="9">
                  <c:v>5.65</c:v>
                </c:pt>
                <c:pt idx="10">
                  <c:v>5.5</c:v>
                </c:pt>
                <c:pt idx="11">
                  <c:v>5.47</c:v>
                </c:pt>
                <c:pt idx="12">
                  <c:v>4.5599999999999996</c:v>
                </c:pt>
                <c:pt idx="13">
                  <c:v>4.3</c:v>
                </c:pt>
                <c:pt idx="14">
                  <c:v>3.23</c:v>
                </c:pt>
                <c:pt idx="15">
                  <c:v>3.05</c:v>
                </c:pt>
                <c:pt idx="16">
                  <c:v>2.17</c:v>
                </c:pt>
                <c:pt idx="17">
                  <c:v>2.14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'Best Company'!$A$2:$A$19</c15:f>
                <c15:dlblRangeCache>
                  <c:ptCount val="18"/>
                  <c:pt idx="0">
                    <c:v>Bharat Dynamics Ltd.</c:v>
                  </c:pt>
                  <c:pt idx="1">
                    <c:v>Rajesh Exports Ltd.</c:v>
                  </c:pt>
                  <c:pt idx="2">
                    <c:v>Sundaram-Clayton Ltd.</c:v>
                  </c:pt>
                  <c:pt idx="3">
                    <c:v>DCM Shriram Ltd.</c:v>
                  </c:pt>
                  <c:pt idx="4">
                    <c:v>Indus Towers Ltd.</c:v>
                  </c:pt>
                  <c:pt idx="5">
                    <c:v>EID-Parry (India) Ltd.</c:v>
                  </c:pt>
                  <c:pt idx="6">
                    <c:v>Zydus Lifesciences Ltd.</c:v>
                  </c:pt>
                  <c:pt idx="7">
                    <c:v>Brightcom Group Ltd.</c:v>
                  </c:pt>
                  <c:pt idx="8">
                    <c:v>Vardhman Textiles Ltd.</c:v>
                  </c:pt>
                  <c:pt idx="9">
                    <c:v>Gujarat State Fertilizers &amp; Chemicals Ltd.</c:v>
                  </c:pt>
                  <c:pt idx="10">
                    <c:v>Rail Vikas Nigam Ltd.</c:v>
                  </c:pt>
                  <c:pt idx="11">
                    <c:v>General Insurance Corporation of India Ltd.</c:v>
                  </c:pt>
                  <c:pt idx="12">
                    <c:v>Uflex Ltd.</c:v>
                  </c:pt>
                  <c:pt idx="13">
                    <c:v>Info Edge (India) Ltd.</c:v>
                  </c:pt>
                  <c:pt idx="14">
                    <c:v>Exide Industries Ltd.</c:v>
                  </c:pt>
                  <c:pt idx="15">
                    <c:v>Jindal Stainless (Hisar) Ltd.</c:v>
                  </c:pt>
                  <c:pt idx="16">
                    <c:v>Power Finance Corporation Ltd.</c:v>
                  </c:pt>
                  <c:pt idx="17">
                    <c:v>Mangalore Refinery &amp; Petrochemicals Ltd.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82BA-4AB9-B42C-880F95FB202B}"/>
            </c:ext>
          </c:extLst>
        </c:ser>
        <c:ser>
          <c:idx val="0"/>
          <c:order val="2"/>
          <c:tx>
            <c:v>Company</c:v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'Best Company'!$B$25:$B$42</c:f>
              <c:numCache>
                <c:formatCode>General</c:formatCode>
                <c:ptCount val="1"/>
                <c:pt idx="0">
                  <c:v>240</c:v>
                </c:pt>
              </c:numCache>
            </c:numRef>
          </c:xVal>
          <c:yVal>
            <c:numRef>
              <c:f>'Best Company'!$D$25:$D$42</c:f>
              <c:numCache>
                <c:formatCode>General</c:formatCode>
                <c:ptCount val="1"/>
                <c:pt idx="0">
                  <c:v>45</c:v>
                </c:pt>
              </c:numCache>
            </c:numRef>
          </c:yVal>
          <c:bubbleSize>
            <c:numRef>
              <c:f>'Best Company'!$E$25:$E$42</c:f>
              <c:numCache>
                <c:formatCode>General</c:formatCode>
                <c:ptCount val="1"/>
                <c:pt idx="0">
                  <c:v>5.47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26-82BA-4AB9-B42C-880F95FB2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239196127"/>
        <c:axId val="1239092127"/>
      </c:bubbleChart>
      <c:valAx>
        <c:axId val="1239196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39092127"/>
        <c:crosses val="autoZero"/>
        <c:crossBetween val="midCat"/>
        <c:majorUnit val="10"/>
      </c:valAx>
      <c:valAx>
        <c:axId val="1239092127"/>
        <c:scaling>
          <c:orientation val="minMax"/>
          <c:max val="55"/>
          <c:min val="-40"/>
        </c:scaling>
        <c:delete val="1"/>
        <c:axPos val="l"/>
        <c:numFmt formatCode="General" sourceLinked="1"/>
        <c:majorTickMark val="out"/>
        <c:minorTickMark val="none"/>
        <c:tickLblPos val="nextTo"/>
        <c:crossAx val="123919612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88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45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834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69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10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742012" y="2181069"/>
            <a:ext cx="7914807" cy="2885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INVESTMENT </a:t>
            </a:r>
            <a:br>
              <a:rPr lang="en" dirty="0"/>
            </a:br>
            <a:r>
              <a:rPr lang="en" dirty="0"/>
              <a:t>ADVISIOR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A14B2-CBBB-BF93-6F98-72DC2D956D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ADA866-97C0-516F-9672-F08EEF90B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495904"/>
              </p:ext>
            </p:extLst>
          </p:nvPr>
        </p:nvGraphicFramePr>
        <p:xfrm>
          <a:off x="1536492" y="314793"/>
          <a:ext cx="7677840" cy="306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24018B-742E-C2F9-1CC3-1BA6305188FE}"/>
              </a:ext>
            </a:extLst>
          </p:cNvPr>
          <p:cNvSpPr txBox="1"/>
          <p:nvPr/>
        </p:nvSpPr>
        <p:spPr>
          <a:xfrm>
            <a:off x="399143" y="943429"/>
            <a:ext cx="12586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Low Risk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Moderate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Risk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High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38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N" dirty="0"/>
              <a:t>UB </a:t>
            </a:r>
            <a:r>
              <a:rPr lang="en" dirty="0"/>
              <a:t>TASK  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slides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15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489099" y="239486"/>
            <a:ext cx="8342026" cy="415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PART-1 </a:t>
            </a:r>
          </a:p>
          <a:p>
            <a:pPr marL="0" indent="0">
              <a:buNone/>
            </a:pPr>
            <a:r>
              <a:rPr lang="en-US" b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median of column Enterprise Value(Cr) across different Sectors.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 'Sector' &amp; 'Enterprise Value(Cr)' columns from BSE500 data table as we will use these column only.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Replacing blank cells with '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to remove  the errors.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Grouping 'Sector' columns and finding median of 'Enterprise Value(Cr)' values.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 results to the CSV.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Drawing graph for the following.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66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4434A-D255-274D-C57D-1EC6795270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34DE534-4E43-43A9-AA9F-AA4365E4F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209395"/>
              </p:ext>
            </p:extLst>
          </p:nvPr>
        </p:nvGraphicFramePr>
        <p:xfrm>
          <a:off x="501597" y="838328"/>
          <a:ext cx="7458636" cy="34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940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604136" y="159656"/>
            <a:ext cx="1500436" cy="454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PART-2</a:t>
            </a:r>
            <a:endParaRPr sz="32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419725" y="795289"/>
            <a:ext cx="8342026" cy="299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b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a relation between dividend per share with market cap(</a:t>
            </a:r>
            <a:r>
              <a:rPr lang="en-US" b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b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 'Market Cap(Cr)' &amp; 'Dividend Per Share' columns from BSE500 data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Replacing blank cells with '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to remove  the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Correlation between 'Market Cap(Cr)', 'Dividend Per Share'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 results to the CSV.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Drawing graph for the following.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4868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53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3DD6DE-4B9A-429A-BC5A-2917AAFD2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430083"/>
              </p:ext>
            </p:extLst>
          </p:nvPr>
        </p:nvGraphicFramePr>
        <p:xfrm>
          <a:off x="1497511" y="276379"/>
          <a:ext cx="5919288" cy="3925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322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653B2A-ADCA-9730-E9AB-0163E669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85" y="58057"/>
            <a:ext cx="4848129" cy="549973"/>
          </a:xfrm>
        </p:spPr>
        <p:txBody>
          <a:bodyPr/>
          <a:lstStyle/>
          <a:p>
            <a:pPr algn="l"/>
            <a:r>
              <a:rPr lang="en-IN" sz="280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PART-3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8015F8-9B43-8234-2258-F6C4AF71F3D8}"/>
              </a:ext>
            </a:extLst>
          </p:cNvPr>
          <p:cNvSpPr txBox="1">
            <a:spLocks/>
          </p:cNvSpPr>
          <p:nvPr/>
        </p:nvSpPr>
        <p:spPr>
          <a:xfrm>
            <a:off x="269823" y="506308"/>
            <a:ext cx="8604354" cy="41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>
              <a:buNone/>
            </a:pPr>
            <a:r>
              <a:rPr lang="en-US" sz="16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the companies in different Industry with positive and negative 3-Year Return and deciding which industry would be recommended to someone to invest if the same return is followed.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'Industry' &amp; '3-Year Return' columns from BSE500 data 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Replacing blank cells with '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to remove  the errors.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Finding negative &amp; positive 3 years return from the column '3-Year Return’.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Grouping 'Industry' columns and counting companies having negative '3-Year Return' value &amp; positive '3-Year Return'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Converting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dictionary by taking industry column as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fetching distinct value of industry.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above created dictionaries and storing result in the form of list of list 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industry,negative_count,positive_count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we are sorting result on the basis of positive 3 year return.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 results to the CSV.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Drawing graph for the following.</a:t>
            </a:r>
          </a:p>
          <a:p>
            <a:pPr marL="0" indent="0">
              <a:buFont typeface="Source Sans Pro"/>
              <a:buNone/>
            </a:pP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4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E8F3DB2-CC07-47CA-9870-97F465A4B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841856"/>
              </p:ext>
            </p:extLst>
          </p:nvPr>
        </p:nvGraphicFramePr>
        <p:xfrm>
          <a:off x="906353" y="568350"/>
          <a:ext cx="7504676" cy="359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179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CE9089-D76A-B893-3DC7-8D1A95CD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4" y="105168"/>
            <a:ext cx="1136875" cy="390555"/>
          </a:xfrm>
        </p:spPr>
        <p:txBody>
          <a:bodyPr/>
          <a:lstStyle/>
          <a:p>
            <a:pPr algn="l"/>
            <a:r>
              <a:rPr lang="en-IN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PART-4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851219-F52B-CE95-BD48-661516450B96}"/>
              </a:ext>
            </a:extLst>
          </p:cNvPr>
          <p:cNvSpPr txBox="1">
            <a:spLocks/>
          </p:cNvSpPr>
          <p:nvPr/>
        </p:nvSpPr>
        <p:spPr>
          <a:xfrm>
            <a:off x="333531" y="375565"/>
            <a:ext cx="8656819" cy="307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stock across different sector considering one of the KPI.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'Sector', 'Company' &amp; 'Price to Earnings' columns from BSE500 data table and sorting the values of the column 'Sector', 'Price to Earnings’.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Replacing blank cells with '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to remove  the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grouping by sector and picking best stock from each sector.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 results to the CSV.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Drawing graph for the following.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lang="en-IN" sz="1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5DEA09-B7BA-4D55-84A4-4614907F6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417865"/>
              </p:ext>
            </p:extLst>
          </p:nvPr>
        </p:nvGraphicFramePr>
        <p:xfrm>
          <a:off x="0" y="486230"/>
          <a:ext cx="9224682" cy="402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67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b="1" dirty="0"/>
              <a:t>We are Investor advisor</a:t>
            </a: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BIG CONCEPT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C</a:t>
            </a:r>
            <a:r>
              <a:rPr lang="en" sz="1800" dirty="0"/>
              <a:t>an we add concept 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Ans:</a:t>
            </a:r>
            <a:r>
              <a:rPr lang="en" sz="1800" dirty="0"/>
              <a:t> yes then which one should be it  of python or calculation</a:t>
            </a: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b="1" dirty="0"/>
              <a:t>F</a:t>
            </a:r>
            <a:r>
              <a:rPr lang="en" sz="3600" b="1" dirty="0"/>
              <a:t>or bearing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Abhishek Rajan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Senior Investment advisor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400"/>
              </a:spcBef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Beyond we go with </a:t>
            </a:r>
          </a:p>
          <a:p>
            <a:pPr lvl="0" algn="ctr">
              <a:spcBef>
                <a:spcPts val="400"/>
              </a:spcBef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investment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Deepak Verma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Senior Research Analyst 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problem is a challenge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analyse it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Amith B J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Senior Dash board Presentor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Bring me data , simpling and dashboard . See it becoming great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3" name="Google Shape;923;p45"/>
          <p:cNvSpPr txBox="1"/>
          <p:nvPr/>
        </p:nvSpPr>
        <p:spPr>
          <a:xfrm>
            <a:off x="6884416" y="321511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Pawan R R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Senior Representor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Advising  for Future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3E434B-186B-12A1-DB98-6FD282713BB5}"/>
              </a:ext>
            </a:extLst>
          </p:cNvPr>
          <p:cNvSpPr/>
          <p:nvPr/>
        </p:nvSpPr>
        <p:spPr>
          <a:xfrm>
            <a:off x="855300" y="1593523"/>
            <a:ext cx="1489200" cy="1489200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C5AF84-0EE8-3228-6DE9-44C1C1FAB596}"/>
              </a:ext>
            </a:extLst>
          </p:cNvPr>
          <p:cNvSpPr/>
          <p:nvPr/>
        </p:nvSpPr>
        <p:spPr>
          <a:xfrm>
            <a:off x="6794475" y="1593523"/>
            <a:ext cx="1489200" cy="1489200"/>
          </a:xfrm>
          <a:prstGeom prst="ellipse">
            <a:avLst/>
          </a:prstGeom>
          <a:blipFill>
            <a:blip r:embed="rId4"/>
            <a:srcRect/>
            <a:stretch>
              <a:fillRect t="-58000" b="-58000"/>
            </a:stretch>
          </a:blip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6D5719-6645-7B06-D9B7-ACE8268FE93D}"/>
              </a:ext>
            </a:extLst>
          </p:cNvPr>
          <p:cNvSpPr/>
          <p:nvPr/>
        </p:nvSpPr>
        <p:spPr>
          <a:xfrm>
            <a:off x="2840050" y="1593523"/>
            <a:ext cx="1489200" cy="1489200"/>
          </a:xfrm>
          <a:prstGeom prst="ellipse">
            <a:avLst/>
          </a:prstGeom>
          <a:blipFill>
            <a:blip r:embed="rId5"/>
            <a:srcRect/>
            <a:stretch>
              <a:fillRect t="-17000" b="-17000"/>
            </a:stretch>
          </a:blip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11BA9-E671-8DFA-E8AF-F6034FBECF4B}"/>
              </a:ext>
            </a:extLst>
          </p:cNvPr>
          <p:cNvSpPr/>
          <p:nvPr/>
        </p:nvSpPr>
        <p:spPr>
          <a:xfrm>
            <a:off x="4819774" y="1593523"/>
            <a:ext cx="1489201" cy="1489200"/>
          </a:xfrm>
          <a:prstGeom prst="ellipse">
            <a:avLst/>
          </a:prstGeom>
          <a:blipFill>
            <a:blip r:embed="rId6"/>
            <a:srcRect/>
            <a:stretch>
              <a:fillRect t="-15000" b="-15000"/>
            </a:stretch>
          </a:blip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N" dirty="0"/>
              <a:t>UB </a:t>
            </a:r>
            <a:r>
              <a:rPr lang="en" dirty="0"/>
              <a:t>TASK  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49AF2-3EDE-C2DD-C101-C8739169763A}"/>
              </a:ext>
            </a:extLst>
          </p:cNvPr>
          <p:cNvSpPr txBox="1"/>
          <p:nvPr/>
        </p:nvSpPr>
        <p:spPr>
          <a:xfrm>
            <a:off x="867228" y="246744"/>
            <a:ext cx="740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Libraries Required, Set up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75BB7-B943-E6EA-D3A2-05EF5C68F60C}"/>
              </a:ext>
            </a:extLst>
          </p:cNvPr>
          <p:cNvSpPr txBox="1"/>
          <p:nvPr/>
        </p:nvSpPr>
        <p:spPr>
          <a:xfrm>
            <a:off x="791029" y="879233"/>
            <a:ext cx="7278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tx2">
                    <a:lumMod val="10000"/>
                  </a:schemeClr>
                </a:solidFill>
              </a:rPr>
              <a:t>LIBRARIES</a:t>
            </a:r>
          </a:p>
          <a:p>
            <a:endParaRPr lang="en-IN" b="1" u="sng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 err="1">
                <a:solidFill>
                  <a:schemeClr val="tx2">
                    <a:lumMod val="10000"/>
                  </a:schemeClr>
                </a:solidFill>
              </a:rPr>
              <a:t>Gspread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 err="1">
                <a:solidFill>
                  <a:schemeClr val="tx2">
                    <a:lumMod val="10000"/>
                  </a:schemeClr>
                </a:solidFill>
              </a:rPr>
              <a:t>Authtoclient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 err="1">
                <a:solidFill>
                  <a:schemeClr val="tx2">
                    <a:lumMod val="10000"/>
                  </a:schemeClr>
                </a:solidFill>
              </a:rPr>
              <a:t>Numpy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Pandas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Matplotlib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46338-9F33-A3BC-409E-53C4D2307225}"/>
              </a:ext>
            </a:extLst>
          </p:cNvPr>
          <p:cNvSpPr txBox="1"/>
          <p:nvPr/>
        </p:nvSpPr>
        <p:spPr>
          <a:xfrm>
            <a:off x="679146" y="2488867"/>
            <a:ext cx="78776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CONNECTION BETWEEN PYTHON AND SPREADSHEET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scopes=[</a:t>
            </a:r>
            <a:r>
              <a:rPr lang="it-IT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'https://www.googleapis.com/auth/spreadsheets'</a:t>
            </a: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'https://www.googleapis.com/auth/drive.file'</a:t>
            </a: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'https://www.googleapis.com/auth/drive’</a:t>
            </a: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]»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CREDENTIALS: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4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 algn="l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“credentials1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ServiceAccountCredentials.from_json_keyfile_name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service_account.json</a:t>
            </a:r>
            <a:r>
              <a:rPr lang="en-US" sz="12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scopes=scopes)</a:t>
            </a:r>
          </a:p>
          <a:p>
            <a:pPr marL="38100" indent="0" algn="l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gspread.authorize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(credentials1)”</a:t>
            </a:r>
          </a:p>
          <a:p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82249" y="1143631"/>
            <a:ext cx="8342026" cy="342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Opening all the spread sheets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Putting data in list of dictionaries.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  <a:endParaRPr lang="en-US" sz="1800" b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Expense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investment amount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Incurred amount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each sub-category</a:t>
            </a:r>
            <a:endParaRPr lang="en-US" sz="1800" b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 results to the spreadsheet.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2E35547-52C0-F362-EBFC-78869334E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900659"/>
              </p:ext>
            </p:extLst>
          </p:nvPr>
        </p:nvGraphicFramePr>
        <p:xfrm>
          <a:off x="5041718" y="1143631"/>
          <a:ext cx="3720033" cy="2581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52">
            <a:extLst>
              <a:ext uri="{FF2B5EF4-FFF2-40B4-BE49-F238E27FC236}">
                <a16:creationId xmlns:a16="http://schemas.microsoft.com/office/drawing/2014/main" id="{0A8A4DF6-952F-4555-9C43-19DABB4484AE}"/>
              </a:ext>
            </a:extLst>
          </p:cNvPr>
          <p:cNvSpPr txBox="1"/>
          <p:nvPr/>
        </p:nvSpPr>
        <p:spPr>
          <a:xfrm>
            <a:off x="5299780" y="480984"/>
            <a:ext cx="3935506" cy="7315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venir Next LT Pro" panose="020B0604020202020204" pitchFamily="34" charset="0"/>
              </a:rPr>
              <a:t>Available</a:t>
            </a:r>
            <a:r>
              <a:rPr lang="en-IN" sz="2000" b="1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venir Next LT Pro" panose="020B0604020202020204" pitchFamily="34" charset="0"/>
              </a:rPr>
              <a:t> </a:t>
            </a:r>
            <a:r>
              <a:rPr lang="en-I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venir Next LT Pro" panose="020B0604020202020204" pitchFamily="34" charset="0"/>
                <a:ea typeface="+mn-ea"/>
                <a:cs typeface="+mn-cs"/>
              </a:rPr>
              <a:t>For</a:t>
            </a:r>
            <a:r>
              <a:rPr lang="en-IN" sz="2000" b="1" baseline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venir Next LT Pro" panose="020B0604020202020204" pitchFamily="34" charset="0"/>
              </a:rPr>
              <a:t> Investment</a:t>
            </a:r>
            <a:endParaRPr lang="en-I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Avenir Next LT Pro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50C83D4-8A0D-FBF8-EC8E-B953EF3BAB5E}"/>
              </a:ext>
            </a:extLst>
          </p:cNvPr>
          <p:cNvSpPr txBox="1"/>
          <p:nvPr/>
        </p:nvSpPr>
        <p:spPr>
          <a:xfrm>
            <a:off x="0" y="0"/>
            <a:ext cx="9144000" cy="4172857"/>
          </a:xfrm>
          <a:prstGeom prst="rect">
            <a:avLst/>
          </a:prstGeom>
          <a:solidFill>
            <a:schemeClr val="tx2">
              <a:lumMod val="1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BE1B7-F229-0CB7-F396-BAA5B0052C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216A68-029E-629C-DCB8-AA9A02659C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615032"/>
              </p:ext>
            </p:extLst>
          </p:nvPr>
        </p:nvGraphicFramePr>
        <p:xfrm>
          <a:off x="246743" y="181430"/>
          <a:ext cx="8858731" cy="430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502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N" dirty="0"/>
              <a:t>UB </a:t>
            </a:r>
            <a:r>
              <a:rPr lang="en" dirty="0"/>
              <a:t>TASK  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slides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50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400987" y="631371"/>
            <a:ext cx="8342026" cy="376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column name delta.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given filters.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top 5 companies for below given conditions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Risk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Risk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Risk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 results to the spreadsheet.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87706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810</Words>
  <Application>Microsoft Office PowerPoint</Application>
  <PresentationFormat>On-screen Show (16:9)</PresentationFormat>
  <Paragraphs>197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Oswald</vt:lpstr>
      <vt:lpstr>Source Sans Pro</vt:lpstr>
      <vt:lpstr>Courier New</vt:lpstr>
      <vt:lpstr>Consolas</vt:lpstr>
      <vt:lpstr>Wingdings</vt:lpstr>
      <vt:lpstr>Avenir Next LT Pro</vt:lpstr>
      <vt:lpstr>Tw Cen MT</vt:lpstr>
      <vt:lpstr>Arial</vt:lpstr>
      <vt:lpstr>Times New Roman</vt:lpstr>
      <vt:lpstr>Quince template</vt:lpstr>
      <vt:lpstr>INVESTMENT  ADVISIOR</vt:lpstr>
      <vt:lpstr>HELLO!</vt:lpstr>
      <vt:lpstr>TEAM PRESENTATION</vt:lpstr>
      <vt:lpstr>SUB TASK  </vt:lpstr>
      <vt:lpstr>PowerPoint Presentation</vt:lpstr>
      <vt:lpstr>PowerPoint Presentation</vt:lpstr>
      <vt:lpstr>PowerPoint Presentation</vt:lpstr>
      <vt:lpstr>SUB TASK  </vt:lpstr>
      <vt:lpstr>PowerPoint Presentation</vt:lpstr>
      <vt:lpstr>PowerPoint Presentation</vt:lpstr>
      <vt:lpstr>SUB TASK  </vt:lpstr>
      <vt:lpstr>PowerPoint Presentation</vt:lpstr>
      <vt:lpstr>PowerPoint Presentation</vt:lpstr>
      <vt:lpstr>PART-2</vt:lpstr>
      <vt:lpstr>PowerPoint Presentation</vt:lpstr>
      <vt:lpstr>PART-3</vt:lpstr>
      <vt:lpstr>PowerPoint Presentation</vt:lpstr>
      <vt:lpstr>PART-4 </vt:lpstr>
      <vt:lpstr>PowerPoint Presentation</vt:lpstr>
      <vt:lpstr>BIG CONCEPT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 ADVISIOR</dc:title>
  <dc:creator>amith bj</dc:creator>
  <cp:lastModifiedBy>amith bj</cp:lastModifiedBy>
  <cp:revision>7</cp:revision>
  <dcterms:modified xsi:type="dcterms:W3CDTF">2022-09-11T18:13:40Z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2022-09-11T18:11:31Z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8a75d705-a615-4318-98cc-c3fb9f4e3cfc</vt:lpwstr>
  </property>
  <property fmtid="{D5CDD505-2E9C-101B-9397-08002B2CF9AE}" pid="7" name="MSIP_Label_defa4170-0d19-0005-0004-bc88714345d2_ActionId">
    <vt:lpwstr>e3bdd088-4f14-4c41-bd40-a20a661ac8d1</vt:lpwstr>
  </property>
  <property fmtid="{D5CDD505-2E9C-101B-9397-08002B2CF9AE}" pid="8" name="MSIP_Label_defa4170-0d19-0005-0004-bc88714345d2_ContentBits">
    <vt:lpwstr>0</vt:lpwstr>
  </property>
</Properties>
</file>