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Nuni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5" roundtripDataSignature="AMtx7mhrX9ExpvO47F7BSbS85ITbRszn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1384D3-B7D7-44A4-B505-42305B121D77}">
  <a:tblStyle styleId="{B31384D3-B7D7-44A4-B505-42305B121D7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regular.fntdata"/><Relationship Id="rId50" Type="http://schemas.openxmlformats.org/officeDocument/2006/relationships/slide" Target="slides/slide44.xml"/><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n7ot dimension of the weights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4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46"/>
          <p:cNvGrpSpPr/>
          <p:nvPr/>
        </p:nvGrpSpPr>
        <p:grpSpPr>
          <a:xfrm>
            <a:off x="255200" y="592"/>
            <a:ext cx="2250363" cy="1044300"/>
            <a:chOff x="255200" y="592"/>
            <a:chExt cx="2250363" cy="1044300"/>
          </a:xfrm>
        </p:grpSpPr>
        <p:sp>
          <p:nvSpPr>
            <p:cNvPr id="15" name="Google Shape;15;p4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6"/>
          <p:cNvGrpSpPr/>
          <p:nvPr/>
        </p:nvGrpSpPr>
        <p:grpSpPr>
          <a:xfrm>
            <a:off x="905395" y="592"/>
            <a:ext cx="2250363" cy="1044300"/>
            <a:chOff x="905395" y="592"/>
            <a:chExt cx="2250363" cy="1044300"/>
          </a:xfrm>
        </p:grpSpPr>
        <p:sp>
          <p:nvSpPr>
            <p:cNvPr id="19" name="Google Shape;19;p4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6"/>
          <p:cNvGrpSpPr/>
          <p:nvPr/>
        </p:nvGrpSpPr>
        <p:grpSpPr>
          <a:xfrm>
            <a:off x="7057468" y="5088"/>
            <a:ext cx="1851282" cy="752108"/>
            <a:chOff x="6917201" y="0"/>
            <a:chExt cx="2227777" cy="863400"/>
          </a:xfrm>
        </p:grpSpPr>
        <p:sp>
          <p:nvSpPr>
            <p:cNvPr id="23" name="Google Shape;23;p4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6"/>
          <p:cNvGrpSpPr/>
          <p:nvPr/>
        </p:nvGrpSpPr>
        <p:grpSpPr>
          <a:xfrm>
            <a:off x="6553032" y="4217852"/>
            <a:ext cx="2389068" cy="925737"/>
            <a:chOff x="6917201" y="0"/>
            <a:chExt cx="2227777" cy="863400"/>
          </a:xfrm>
        </p:grpSpPr>
        <p:sp>
          <p:nvSpPr>
            <p:cNvPr id="27" name="Google Shape;27;p4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6"/>
          <p:cNvGrpSpPr/>
          <p:nvPr/>
        </p:nvGrpSpPr>
        <p:grpSpPr>
          <a:xfrm>
            <a:off x="199149" y="4055652"/>
            <a:ext cx="2795413" cy="1083308"/>
            <a:chOff x="6917201" y="0"/>
            <a:chExt cx="2227777" cy="863400"/>
          </a:xfrm>
        </p:grpSpPr>
        <p:sp>
          <p:nvSpPr>
            <p:cNvPr id="31" name="Google Shape;31;p4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4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55"/>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55"/>
          <p:cNvGrpSpPr/>
          <p:nvPr/>
        </p:nvGrpSpPr>
        <p:grpSpPr>
          <a:xfrm>
            <a:off x="5959222" y="4119576"/>
            <a:ext cx="2520951" cy="1024165"/>
            <a:chOff x="6917201" y="0"/>
            <a:chExt cx="2227777" cy="863400"/>
          </a:xfrm>
        </p:grpSpPr>
        <p:sp>
          <p:nvSpPr>
            <p:cNvPr id="112" name="Google Shape;112;p5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5"/>
          <p:cNvGrpSpPr/>
          <p:nvPr/>
        </p:nvGrpSpPr>
        <p:grpSpPr>
          <a:xfrm>
            <a:off x="199149" y="2"/>
            <a:ext cx="2795413" cy="1083308"/>
            <a:chOff x="6917201" y="0"/>
            <a:chExt cx="2227777" cy="863400"/>
          </a:xfrm>
        </p:grpSpPr>
        <p:sp>
          <p:nvSpPr>
            <p:cNvPr id="116" name="Google Shape;116;p5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55"/>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55"/>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5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5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4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8"/>
          <p:cNvGrpSpPr/>
          <p:nvPr/>
        </p:nvGrpSpPr>
        <p:grpSpPr>
          <a:xfrm>
            <a:off x="5594190" y="3961115"/>
            <a:ext cx="2910144" cy="1182340"/>
            <a:chOff x="6917201" y="0"/>
            <a:chExt cx="2227777" cy="863400"/>
          </a:xfrm>
        </p:grpSpPr>
        <p:sp>
          <p:nvSpPr>
            <p:cNvPr id="47" name="Google Shape;47;p4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8"/>
          <p:cNvGrpSpPr/>
          <p:nvPr/>
        </p:nvGrpSpPr>
        <p:grpSpPr>
          <a:xfrm>
            <a:off x="199149" y="2"/>
            <a:ext cx="2795413" cy="1083308"/>
            <a:chOff x="6917201" y="0"/>
            <a:chExt cx="2227777" cy="863400"/>
          </a:xfrm>
        </p:grpSpPr>
        <p:sp>
          <p:nvSpPr>
            <p:cNvPr id="51" name="Google Shape;51;p4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4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49"/>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49"/>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5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5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1"/>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51"/>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5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52"/>
          <p:cNvGrpSpPr/>
          <p:nvPr/>
        </p:nvGrpSpPr>
        <p:grpSpPr>
          <a:xfrm>
            <a:off x="255991" y="-118"/>
            <a:ext cx="2251347" cy="1043408"/>
            <a:chOff x="3961956" y="4383950"/>
            <a:chExt cx="1160548" cy="548700"/>
          </a:xfrm>
        </p:grpSpPr>
        <p:sp>
          <p:nvSpPr>
            <p:cNvPr id="81" name="Google Shape;81;p5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52"/>
          <p:cNvGrpSpPr/>
          <p:nvPr/>
        </p:nvGrpSpPr>
        <p:grpSpPr>
          <a:xfrm>
            <a:off x="34934" y="4522125"/>
            <a:ext cx="1593306" cy="617072"/>
            <a:chOff x="6917201" y="0"/>
            <a:chExt cx="2227777" cy="863400"/>
          </a:xfrm>
        </p:grpSpPr>
        <p:sp>
          <p:nvSpPr>
            <p:cNvPr id="86" name="Google Shape;86;p5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52"/>
          <p:cNvGrpSpPr/>
          <p:nvPr/>
        </p:nvGrpSpPr>
        <p:grpSpPr>
          <a:xfrm>
            <a:off x="5886353" y="1243"/>
            <a:ext cx="3257454" cy="1261514"/>
            <a:chOff x="6917201" y="0"/>
            <a:chExt cx="2227777" cy="863400"/>
          </a:xfrm>
        </p:grpSpPr>
        <p:sp>
          <p:nvSpPr>
            <p:cNvPr id="90" name="Google Shape;90;p5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5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5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5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3"/>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53"/>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53"/>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5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5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4"/>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4"/>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5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4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png"/><Relationship Id="rId13" Type="http://schemas.openxmlformats.org/officeDocument/2006/relationships/image" Target="../media/image4.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6.png"/><Relationship Id="rId9"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31.png"/><Relationship Id="rId7" Type="http://schemas.openxmlformats.org/officeDocument/2006/relationships/image" Target="../media/image3.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1.png"/><Relationship Id="rId12"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20.png"/><Relationship Id="rId7" Type="http://schemas.openxmlformats.org/officeDocument/2006/relationships/image" Target="../media/image5.png"/><Relationship Id="rId8"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5.png"/><Relationship Id="rId6"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8.png"/><Relationship Id="rId4" Type="http://schemas.openxmlformats.org/officeDocument/2006/relationships/image" Target="../media/image55.png"/><Relationship Id="rId5" Type="http://schemas.openxmlformats.org/officeDocument/2006/relationships/image" Target="../media/image54.png"/><Relationship Id="rId6"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8.png"/><Relationship Id="rId4" Type="http://schemas.openxmlformats.org/officeDocument/2006/relationships/image" Target="../media/image55.png"/><Relationship Id="rId5" Type="http://schemas.openxmlformats.org/officeDocument/2006/relationships/image" Target="../media/image54.png"/><Relationship Id="rId6"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4.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Sheet 7</a:t>
            </a:r>
            <a:endParaRPr/>
          </a:p>
        </p:txBody>
      </p:sp>
      <p:sp>
        <p:nvSpPr>
          <p:cNvPr id="129" name="Google Shape;129;p1"/>
          <p:cNvSpPr txBox="1"/>
          <p:nvPr>
            <p:ph idx="1" type="subTitle"/>
          </p:nvPr>
        </p:nvSpPr>
        <p:spPr>
          <a:xfrm>
            <a:off x="2183300" y="3413175"/>
            <a:ext cx="50367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Back to Optimization &amp; CNN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347650" y="374100"/>
            <a:ext cx="2524200" cy="7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sp>
        <p:nvSpPr>
          <p:cNvPr id="209" name="Google Shape;209;p10"/>
          <p:cNvSpPr txBox="1"/>
          <p:nvPr>
            <p:ph idx="1" type="body"/>
          </p:nvPr>
        </p:nvSpPr>
        <p:spPr>
          <a:xfrm>
            <a:off x="795300" y="1489475"/>
            <a:ext cx="7553400" cy="2788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32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Choosing an optimum value of the learning rate. If the learning rate is too small than gradient descent may take ages to converge.</a:t>
            </a:r>
            <a:endParaRPr sz="1400">
              <a:solidFill>
                <a:srgbClr val="292929"/>
              </a:solidFill>
              <a:highlight>
                <a:srgbClr val="FFFFFF"/>
              </a:highlight>
              <a:latin typeface="Arial"/>
              <a:ea typeface="Arial"/>
              <a:cs typeface="Arial"/>
              <a:sym typeface="Arial"/>
            </a:endParaRPr>
          </a:p>
          <a:p>
            <a:pPr indent="-317500" lvl="0" marL="457200" rtl="0" algn="l">
              <a:lnSpc>
                <a:spcPct val="200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Have a constant learning rate for all the parameters. There may be some parameters which we may not want to change at the same rate.</a:t>
            </a:r>
            <a:endParaRPr sz="1400">
              <a:solidFill>
                <a:srgbClr val="292929"/>
              </a:solidFill>
              <a:highlight>
                <a:srgbClr val="FFFFFF"/>
              </a:highlight>
              <a:latin typeface="Arial"/>
              <a:ea typeface="Arial"/>
              <a:cs typeface="Arial"/>
              <a:sym typeface="Arial"/>
            </a:endParaRPr>
          </a:p>
          <a:p>
            <a:pPr indent="-317500" lvl="0" marL="457200" rtl="0" algn="l">
              <a:lnSpc>
                <a:spcPct val="200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May get trapped at local minima.</a:t>
            </a:r>
            <a:endParaRPr sz="1400">
              <a:solidFill>
                <a:srgbClr val="292929"/>
              </a:solidFill>
              <a:highlight>
                <a:srgbClr val="FFFFFF"/>
              </a:highlight>
              <a:latin typeface="Arial"/>
              <a:ea typeface="Arial"/>
              <a:cs typeface="Arial"/>
              <a:sym typeface="Arial"/>
            </a:endParaRPr>
          </a:p>
          <a:p>
            <a:pPr indent="0" lvl="0" marL="0" rtl="0" algn="l">
              <a:lnSpc>
                <a:spcPct val="115000"/>
              </a:lnSpc>
              <a:spcBef>
                <a:spcPts val="0"/>
              </a:spcBef>
              <a:spcAft>
                <a:spcPts val="1600"/>
              </a:spcAft>
              <a:buSzPts val="1300"/>
              <a:buNone/>
            </a:pPr>
            <a:r>
              <a:t/>
            </a:r>
            <a:endParaRPr sz="1400"/>
          </a:p>
        </p:txBody>
      </p:sp>
      <p:pic>
        <p:nvPicPr>
          <p:cNvPr id="210" name="Google Shape;210;p10"/>
          <p:cNvPicPr preferRelativeResize="0"/>
          <p:nvPr/>
        </p:nvPicPr>
        <p:blipFill rotWithShape="1">
          <a:blip r:embed="rId3">
            <a:alphaModFix/>
          </a:blip>
          <a:srcRect b="0" l="0" r="0" t="0"/>
          <a:stretch/>
        </p:blipFill>
        <p:spPr>
          <a:xfrm>
            <a:off x="6622249" y="374100"/>
            <a:ext cx="1620751" cy="1185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647700" y="1392100"/>
            <a:ext cx="2116800" cy="6546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1700"/>
              </a:spcBef>
              <a:spcAft>
                <a:spcPts val="0"/>
              </a:spcAft>
              <a:buSzPts val="3000"/>
              <a:buNone/>
            </a:pPr>
            <a:r>
              <a:rPr b="1" lang="en" sz="1400">
                <a:latin typeface="Arial"/>
                <a:ea typeface="Arial"/>
                <a:cs typeface="Arial"/>
                <a:sym typeface="Arial"/>
              </a:rPr>
              <a:t>Momentum </a:t>
            </a:r>
            <a:endParaRPr b="1" sz="1400">
              <a:latin typeface="Arial"/>
              <a:ea typeface="Arial"/>
              <a:cs typeface="Arial"/>
              <a:sym typeface="Arial"/>
            </a:endParaRPr>
          </a:p>
        </p:txBody>
      </p:sp>
      <p:sp>
        <p:nvSpPr>
          <p:cNvPr id="216" name="Google Shape;216;p11"/>
          <p:cNvSpPr txBox="1"/>
          <p:nvPr>
            <p:ph idx="1" type="body"/>
          </p:nvPr>
        </p:nvSpPr>
        <p:spPr>
          <a:xfrm>
            <a:off x="1044175" y="20467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It</a:t>
            </a:r>
            <a:r>
              <a:rPr lang="en" sz="1200">
                <a:solidFill>
                  <a:srgbClr val="444444"/>
                </a:solidFill>
                <a:highlight>
                  <a:srgbClr val="FFFFFF"/>
                </a:highlight>
                <a:latin typeface="Arial"/>
                <a:ea typeface="Arial"/>
                <a:cs typeface="Arial"/>
                <a:sym typeface="Arial"/>
              </a:rPr>
              <a:t> is a physics term; it refers to the quantity of motion that an object has.</a:t>
            </a:r>
            <a:endParaRPr sz="1200">
              <a:solidFill>
                <a:srgbClr val="444444"/>
              </a:solidFill>
              <a:highlight>
                <a:srgbClr val="FFFFFF"/>
              </a:highlight>
              <a:latin typeface="Arial"/>
              <a:ea typeface="Arial"/>
              <a:cs typeface="Arial"/>
              <a:sym typeface="Arial"/>
            </a:endParaRPr>
          </a:p>
          <a:p>
            <a:pPr indent="0" lvl="0" marL="0" rtl="0" algn="ctr">
              <a:lnSpc>
                <a:spcPct val="115000"/>
              </a:lnSpc>
              <a:spcBef>
                <a:spcPts val="1600"/>
              </a:spcBef>
              <a:spcAft>
                <a:spcPts val="0"/>
              </a:spcAft>
              <a:buSzPts val="1300"/>
              <a:buNone/>
            </a:pPr>
            <a:r>
              <a:rPr b="1" lang="en" sz="1200">
                <a:solidFill>
                  <a:schemeClr val="accent2"/>
                </a:solidFill>
                <a:highlight>
                  <a:srgbClr val="FFFFFF"/>
                </a:highlight>
                <a:latin typeface="Arial"/>
                <a:ea typeface="Arial"/>
                <a:cs typeface="Arial"/>
                <a:sym typeface="Arial"/>
              </a:rPr>
              <a:t>Momentum = mass • velocity</a:t>
            </a:r>
            <a:endParaRPr b="1" sz="1200">
              <a:solidFill>
                <a:schemeClr val="accent2"/>
              </a:solidFill>
              <a:highlight>
                <a:srgbClr val="FFFFFF"/>
              </a:highlight>
              <a:latin typeface="Arial"/>
              <a:ea typeface="Arial"/>
              <a:cs typeface="Arial"/>
              <a:sym typeface="Arial"/>
            </a:endParaRPr>
          </a:p>
          <a:p>
            <a:pPr indent="0" lvl="0" marL="0" rtl="0" algn="ctr">
              <a:lnSpc>
                <a:spcPct val="115000"/>
              </a:lnSpc>
              <a:spcBef>
                <a:spcPts val="1600"/>
              </a:spcBef>
              <a:spcAft>
                <a:spcPts val="1600"/>
              </a:spcAft>
              <a:buSzPts val="1300"/>
              <a:buNone/>
            </a:pPr>
            <a:r>
              <a:rPr b="1" lang="en" sz="1200">
                <a:solidFill>
                  <a:schemeClr val="accent1"/>
                </a:solidFill>
                <a:highlight>
                  <a:srgbClr val="FFFFFF"/>
                </a:highlight>
                <a:latin typeface="Arial"/>
                <a:ea typeface="Arial"/>
                <a:cs typeface="Arial"/>
                <a:sym typeface="Arial"/>
              </a:rPr>
              <a:t>It is like a ball rolling downhill</a:t>
            </a:r>
            <a:r>
              <a:rPr lang="en" sz="1200">
                <a:solidFill>
                  <a:schemeClr val="accent1"/>
                </a:solidFill>
                <a:highlight>
                  <a:srgbClr val="FFFFFF"/>
                </a:highlight>
                <a:latin typeface="Arial"/>
                <a:ea typeface="Arial"/>
                <a:cs typeface="Arial"/>
                <a:sym typeface="Arial"/>
              </a:rPr>
              <a:t>. The ball will gain momentum as it rolls down the hill.</a:t>
            </a:r>
            <a:endParaRPr b="1" sz="1200">
              <a:solidFill>
                <a:schemeClr val="accent1"/>
              </a:solidFill>
              <a:highlight>
                <a:srgbClr val="FFFFFF"/>
              </a:highlight>
              <a:latin typeface="Arial"/>
              <a:ea typeface="Arial"/>
              <a:cs typeface="Arial"/>
              <a:sym typeface="Arial"/>
            </a:endParaRPr>
          </a:p>
        </p:txBody>
      </p:sp>
      <p:sp>
        <p:nvSpPr>
          <p:cNvPr id="217" name="Google Shape;217;p11"/>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Momentum based gradient descent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Momentum based gradient descent </a:t>
            </a:r>
            <a:endParaRPr b="0" i="0" sz="1200" u="none" cap="none" strike="noStrike">
              <a:solidFill>
                <a:srgbClr val="000000"/>
              </a:solidFill>
              <a:latin typeface="Arial"/>
              <a:ea typeface="Arial"/>
              <a:cs typeface="Arial"/>
              <a:sym typeface="Arial"/>
            </a:endParaRPr>
          </a:p>
        </p:txBody>
      </p:sp>
      <p:pic>
        <p:nvPicPr>
          <p:cNvPr id="223" name="Google Shape;223;p12"/>
          <p:cNvPicPr preferRelativeResize="0"/>
          <p:nvPr/>
        </p:nvPicPr>
        <p:blipFill rotWithShape="1">
          <a:blip r:embed="rId3">
            <a:alphaModFix/>
          </a:blip>
          <a:srcRect b="0" l="0" r="0" t="0"/>
          <a:stretch/>
        </p:blipFill>
        <p:spPr>
          <a:xfrm>
            <a:off x="2433875" y="630125"/>
            <a:ext cx="5831901" cy="399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Momentum based gradient descent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29" name="Google Shape;229;p13"/>
          <p:cNvPicPr preferRelativeResize="0"/>
          <p:nvPr/>
        </p:nvPicPr>
        <p:blipFill rotWithShape="1">
          <a:blip r:embed="rId3">
            <a:alphaModFix/>
          </a:blip>
          <a:srcRect b="514" l="0" r="0" t="524"/>
          <a:stretch/>
        </p:blipFill>
        <p:spPr>
          <a:xfrm>
            <a:off x="3267800" y="492450"/>
            <a:ext cx="4167900" cy="1980300"/>
          </a:xfrm>
          <a:prstGeom prst="rect">
            <a:avLst/>
          </a:prstGeom>
          <a:noFill/>
          <a:ln>
            <a:noFill/>
          </a:ln>
        </p:spPr>
      </p:pic>
      <p:sp>
        <p:nvSpPr>
          <p:cNvPr id="230" name="Google Shape;230;p13"/>
          <p:cNvSpPr txBox="1"/>
          <p:nvPr>
            <p:ph type="title"/>
          </p:nvPr>
        </p:nvSpPr>
        <p:spPr>
          <a:xfrm>
            <a:off x="439350" y="2547300"/>
            <a:ext cx="2081100" cy="6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sp>
        <p:nvSpPr>
          <p:cNvPr id="231" name="Google Shape;231;p13"/>
          <p:cNvSpPr txBox="1"/>
          <p:nvPr>
            <p:ph idx="1" type="body"/>
          </p:nvPr>
        </p:nvSpPr>
        <p:spPr>
          <a:xfrm>
            <a:off x="938950" y="3172500"/>
            <a:ext cx="6899700" cy="158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One more hyper-parameter is added which needs to be selected manually and accurately.</a:t>
            </a:r>
            <a:endParaRPr sz="1400">
              <a:solidFill>
                <a:srgbClr val="292929"/>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Learning Rate is constant and initialized manually</a:t>
            </a:r>
            <a:endParaRPr sz="1400">
              <a:solidFill>
                <a:srgbClr val="292929"/>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If the momentum is too high it will miss the minimum (</a:t>
            </a:r>
            <a:r>
              <a:rPr b="1" lang="en" sz="1400">
                <a:solidFill>
                  <a:srgbClr val="0000FF"/>
                </a:solidFill>
                <a:highlight>
                  <a:srgbClr val="FFFFFF"/>
                </a:highlight>
                <a:latin typeface="Arial"/>
                <a:ea typeface="Arial"/>
                <a:cs typeface="Arial"/>
                <a:sym typeface="Arial"/>
              </a:rPr>
              <a:t>Overshooting</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4"/>
          <p:cNvPicPr preferRelativeResize="0"/>
          <p:nvPr/>
        </p:nvPicPr>
        <p:blipFill rotWithShape="1">
          <a:blip r:embed="rId3">
            <a:alphaModFix/>
          </a:blip>
          <a:srcRect b="436" l="0" r="0" t="446"/>
          <a:stretch/>
        </p:blipFill>
        <p:spPr>
          <a:xfrm>
            <a:off x="3260550" y="492450"/>
            <a:ext cx="4175150" cy="1983746"/>
          </a:xfrm>
          <a:prstGeom prst="rect">
            <a:avLst/>
          </a:prstGeom>
          <a:noFill/>
          <a:ln>
            <a:noFill/>
          </a:ln>
        </p:spPr>
      </p:pic>
      <p:sp>
        <p:nvSpPr>
          <p:cNvPr id="237" name="Google Shape;237;p14"/>
          <p:cNvSpPr txBox="1"/>
          <p:nvPr>
            <p:ph type="title"/>
          </p:nvPr>
        </p:nvSpPr>
        <p:spPr>
          <a:xfrm>
            <a:off x="439350" y="2547300"/>
            <a:ext cx="2821200" cy="6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Improvements </a:t>
            </a:r>
            <a:endParaRPr/>
          </a:p>
        </p:txBody>
      </p:sp>
      <p:sp>
        <p:nvSpPr>
          <p:cNvPr id="238" name="Google Shape;238;p14"/>
          <p:cNvSpPr txBox="1"/>
          <p:nvPr>
            <p:ph idx="1" type="body"/>
          </p:nvPr>
        </p:nvSpPr>
        <p:spPr>
          <a:xfrm>
            <a:off x="923200" y="3264125"/>
            <a:ext cx="3700200" cy="14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solidFill>
                  <a:srgbClr val="000000"/>
                </a:solidFill>
                <a:highlight>
                  <a:srgbClr val="FFFFFF"/>
                </a:highlight>
                <a:latin typeface="Arial"/>
                <a:ea typeface="Arial"/>
                <a:cs typeface="Arial"/>
                <a:sym typeface="Arial"/>
              </a:rPr>
              <a:t>Nesterov method achieves stronger convergence by applying the velocity to the parameters in order to compute update.</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1600"/>
              </a:spcAft>
              <a:buSzPts val="1300"/>
              <a:buNone/>
            </a:pPr>
            <a:r>
              <a:rPr lang="en" sz="1200">
                <a:solidFill>
                  <a:srgbClr val="000000"/>
                </a:solidFill>
                <a:highlight>
                  <a:srgbClr val="FFFFFF"/>
                </a:highlight>
                <a:latin typeface="Arial"/>
                <a:ea typeface="Arial"/>
                <a:cs typeface="Arial"/>
                <a:sym typeface="Arial"/>
              </a:rPr>
              <a:t>It also provides a </a:t>
            </a:r>
            <a:r>
              <a:rPr lang="en" sz="1200">
                <a:solidFill>
                  <a:srgbClr val="0000FF"/>
                </a:solidFill>
                <a:highlight>
                  <a:srgbClr val="FFFFFF"/>
                </a:highlight>
                <a:latin typeface="Arial"/>
                <a:ea typeface="Arial"/>
                <a:cs typeface="Arial"/>
                <a:sym typeface="Arial"/>
              </a:rPr>
              <a:t>lookahead </a:t>
            </a:r>
            <a:r>
              <a:rPr lang="en" sz="1200">
                <a:solidFill>
                  <a:srgbClr val="000000"/>
                </a:solidFill>
                <a:highlight>
                  <a:srgbClr val="FFFFFF"/>
                </a:highlight>
                <a:latin typeface="Arial"/>
                <a:ea typeface="Arial"/>
                <a:cs typeface="Arial"/>
                <a:sym typeface="Arial"/>
              </a:rPr>
              <a:t>gradient step to better reach reach destination.</a:t>
            </a:r>
            <a:endParaRPr sz="1200">
              <a:solidFill>
                <a:srgbClr val="000000"/>
              </a:solidFill>
              <a:highlight>
                <a:srgbClr val="FFFFFF"/>
              </a:highlight>
              <a:latin typeface="Arial"/>
              <a:ea typeface="Arial"/>
              <a:cs typeface="Arial"/>
              <a:sym typeface="Arial"/>
            </a:endParaRPr>
          </a:p>
        </p:txBody>
      </p:sp>
      <p:pic>
        <p:nvPicPr>
          <p:cNvPr id="239" name="Google Shape;239;p14"/>
          <p:cNvPicPr preferRelativeResize="0"/>
          <p:nvPr/>
        </p:nvPicPr>
        <p:blipFill rotWithShape="1">
          <a:blip r:embed="rId4">
            <a:alphaModFix/>
          </a:blip>
          <a:srcRect b="0" l="0" r="0" t="0"/>
          <a:stretch/>
        </p:blipFill>
        <p:spPr>
          <a:xfrm>
            <a:off x="4904299" y="3172500"/>
            <a:ext cx="3904749" cy="1326225"/>
          </a:xfrm>
          <a:prstGeom prst="rect">
            <a:avLst/>
          </a:prstGeom>
          <a:noFill/>
          <a:ln>
            <a:noFill/>
          </a:ln>
        </p:spPr>
      </p:pic>
      <p:sp>
        <p:nvSpPr>
          <p:cNvPr id="240" name="Google Shape;240;p14"/>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Nesterov Momentum based gradient descent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5"/>
          <p:cNvPicPr preferRelativeResize="0"/>
          <p:nvPr/>
        </p:nvPicPr>
        <p:blipFill rotWithShape="1">
          <a:blip r:embed="rId3">
            <a:alphaModFix/>
          </a:blip>
          <a:srcRect b="0" l="0" r="0" t="0"/>
          <a:stretch/>
        </p:blipFill>
        <p:spPr>
          <a:xfrm>
            <a:off x="1594375" y="1421425"/>
            <a:ext cx="5955249" cy="2974725"/>
          </a:xfrm>
          <a:prstGeom prst="rect">
            <a:avLst/>
          </a:prstGeom>
          <a:noFill/>
          <a:ln>
            <a:noFill/>
          </a:ln>
        </p:spPr>
      </p:pic>
      <p:sp>
        <p:nvSpPr>
          <p:cNvPr id="246" name="Google Shape;246;p15"/>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Nesterov Momentum based gradient descent </a:t>
            </a:r>
            <a:endParaRPr b="0" i="0" sz="1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AdaGrad gradient descent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52" name="Google Shape;252;p16"/>
          <p:cNvPicPr preferRelativeResize="0"/>
          <p:nvPr/>
        </p:nvPicPr>
        <p:blipFill rotWithShape="1">
          <a:blip r:embed="rId3">
            <a:alphaModFix/>
          </a:blip>
          <a:srcRect b="159" l="0" r="0" t="159"/>
          <a:stretch/>
        </p:blipFill>
        <p:spPr>
          <a:xfrm>
            <a:off x="3535375" y="407200"/>
            <a:ext cx="3975425" cy="2318425"/>
          </a:xfrm>
          <a:prstGeom prst="rect">
            <a:avLst/>
          </a:prstGeom>
          <a:noFill/>
          <a:ln>
            <a:noFill/>
          </a:ln>
        </p:spPr>
      </p:pic>
      <p:sp>
        <p:nvSpPr>
          <p:cNvPr id="253" name="Google Shape;253;p16"/>
          <p:cNvSpPr txBox="1"/>
          <p:nvPr>
            <p:ph type="title"/>
          </p:nvPr>
        </p:nvSpPr>
        <p:spPr>
          <a:xfrm>
            <a:off x="439350" y="2547300"/>
            <a:ext cx="2821200" cy="6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Benefits</a:t>
            </a:r>
            <a:r>
              <a:rPr lang="en"/>
              <a:t> </a:t>
            </a:r>
            <a:endParaRPr/>
          </a:p>
        </p:txBody>
      </p:sp>
      <p:sp>
        <p:nvSpPr>
          <p:cNvPr id="254" name="Google Shape;254;p16"/>
          <p:cNvSpPr txBox="1"/>
          <p:nvPr>
            <p:ph idx="1" type="body"/>
          </p:nvPr>
        </p:nvSpPr>
        <p:spPr>
          <a:xfrm>
            <a:off x="769350" y="3172500"/>
            <a:ext cx="6784800" cy="14544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Progress along “steep” directions is damped.</a:t>
            </a:r>
            <a:endParaRPr sz="1200">
              <a:solidFill>
                <a:srgbClr val="000000"/>
              </a:solidFill>
              <a:highlight>
                <a:srgbClr val="FFFFFF"/>
              </a:highlight>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Progress along “flat” directions is </a:t>
            </a:r>
            <a:r>
              <a:rPr lang="en" sz="1200">
                <a:solidFill>
                  <a:srgbClr val="000000"/>
                </a:solidFill>
                <a:highlight>
                  <a:srgbClr val="FFFFFF"/>
                </a:highlight>
                <a:latin typeface="Arial"/>
                <a:ea typeface="Arial"/>
                <a:cs typeface="Arial"/>
                <a:sym typeface="Arial"/>
              </a:rPr>
              <a:t>accelerated</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If it does not converge, step size decays to zero</a:t>
            </a:r>
            <a:endParaRPr sz="1200">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RMSProp</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gradient descent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60" name="Google Shape;260;p17"/>
          <p:cNvPicPr preferRelativeResize="0"/>
          <p:nvPr/>
        </p:nvPicPr>
        <p:blipFill rotWithShape="1">
          <a:blip r:embed="rId3">
            <a:alphaModFix/>
          </a:blip>
          <a:srcRect b="0" l="999" r="988" t="0"/>
          <a:stretch/>
        </p:blipFill>
        <p:spPr>
          <a:xfrm>
            <a:off x="3282450" y="407200"/>
            <a:ext cx="4242300" cy="2502800"/>
          </a:xfrm>
          <a:prstGeom prst="rect">
            <a:avLst/>
          </a:prstGeom>
          <a:noFill/>
          <a:ln>
            <a:noFill/>
          </a:ln>
        </p:spPr>
      </p:pic>
      <p:sp>
        <p:nvSpPr>
          <p:cNvPr id="261" name="Google Shape;261;p17"/>
          <p:cNvSpPr txBox="1"/>
          <p:nvPr>
            <p:ph type="title"/>
          </p:nvPr>
        </p:nvSpPr>
        <p:spPr>
          <a:xfrm>
            <a:off x="439350" y="2547300"/>
            <a:ext cx="2821200" cy="6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Benefits </a:t>
            </a:r>
            <a:endParaRPr/>
          </a:p>
        </p:txBody>
      </p:sp>
      <p:sp>
        <p:nvSpPr>
          <p:cNvPr id="262" name="Google Shape;262;p17"/>
          <p:cNvSpPr txBox="1"/>
          <p:nvPr>
            <p:ph idx="1" type="body"/>
          </p:nvPr>
        </p:nvSpPr>
        <p:spPr>
          <a:xfrm>
            <a:off x="769350" y="3172500"/>
            <a:ext cx="6784800" cy="14544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Progress along “steep” directions is damped.</a:t>
            </a:r>
            <a:endParaRPr sz="1200">
              <a:solidFill>
                <a:srgbClr val="000000"/>
              </a:solidFill>
              <a:highlight>
                <a:srgbClr val="FFFFFF"/>
              </a:highlight>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Progress along “flat” directions is accelerated.</a:t>
            </a:r>
            <a:endParaRPr sz="1200">
              <a:solidFill>
                <a:srgbClr val="000000"/>
              </a:solidFill>
              <a:highlight>
                <a:srgbClr val="FFFFFF"/>
              </a:highlight>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If it does not converge, step size decays to zero</a:t>
            </a:r>
            <a:endParaRPr sz="1200">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RMSProp with Nesterov gradient descent</a:t>
            </a:r>
            <a:endParaRPr b="0" i="0" sz="1200" u="none" cap="none" strike="noStrike">
              <a:solidFill>
                <a:srgbClr val="000000"/>
              </a:solidFill>
              <a:latin typeface="Arial"/>
              <a:ea typeface="Arial"/>
              <a:cs typeface="Arial"/>
              <a:sym typeface="Arial"/>
            </a:endParaRPr>
          </a:p>
        </p:txBody>
      </p:sp>
      <p:pic>
        <p:nvPicPr>
          <p:cNvPr id="268" name="Google Shape;268;p18"/>
          <p:cNvPicPr preferRelativeResize="0"/>
          <p:nvPr/>
        </p:nvPicPr>
        <p:blipFill rotWithShape="1">
          <a:blip r:embed="rId3">
            <a:alphaModFix/>
          </a:blip>
          <a:srcRect b="1986" l="0" r="0" t="1978"/>
          <a:stretch/>
        </p:blipFill>
        <p:spPr>
          <a:xfrm>
            <a:off x="2754925" y="407200"/>
            <a:ext cx="4769825" cy="281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347650" y="374100"/>
            <a:ext cx="2524200" cy="7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sp>
        <p:nvSpPr>
          <p:cNvPr id="274" name="Google Shape;274;p19"/>
          <p:cNvSpPr txBox="1"/>
          <p:nvPr>
            <p:ph idx="1" type="body"/>
          </p:nvPr>
        </p:nvSpPr>
        <p:spPr>
          <a:xfrm>
            <a:off x="771525" y="1650200"/>
            <a:ext cx="7553400" cy="2788500"/>
          </a:xfrm>
          <a:prstGeom prst="rect">
            <a:avLst/>
          </a:prstGeom>
          <a:noFill/>
          <a:ln>
            <a:noFill/>
          </a:ln>
        </p:spPr>
        <p:txBody>
          <a:bodyPr anchorCtr="0" anchor="t" bIns="91425" lIns="91425" spcFirstLastPara="1" rIns="91425" wrap="square" tIns="91425">
            <a:noAutofit/>
          </a:bodyPr>
          <a:lstStyle/>
          <a:p>
            <a:pPr indent="-317500" lvl="0" marL="457200" rtl="0" algn="l">
              <a:lnSpc>
                <a:spcPct val="218181"/>
              </a:lnSpc>
              <a:spcBef>
                <a:spcPts val="32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Computationally expensive.</a:t>
            </a:r>
            <a:endParaRPr sz="1400">
              <a:solidFill>
                <a:srgbClr val="292929"/>
              </a:solidFill>
              <a:highlight>
                <a:srgbClr val="FFFFFF"/>
              </a:highlight>
              <a:latin typeface="Arial"/>
              <a:ea typeface="Arial"/>
              <a:cs typeface="Arial"/>
              <a:sym typeface="Arial"/>
            </a:endParaRPr>
          </a:p>
          <a:p>
            <a:pPr indent="-317500" lvl="0" marL="457200" rtl="0" algn="l">
              <a:lnSpc>
                <a:spcPct val="218181"/>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The learning rate is always decreasing results in slow training.</a:t>
            </a:r>
            <a:endParaRPr sz="1400">
              <a:solidFill>
                <a:srgbClr val="292929"/>
              </a:solidFill>
              <a:highlight>
                <a:srgbClr val="FFFFFF"/>
              </a:highlight>
              <a:latin typeface="Arial"/>
              <a:ea typeface="Arial"/>
              <a:cs typeface="Arial"/>
              <a:sym typeface="Arial"/>
            </a:endParaRPr>
          </a:p>
          <a:p>
            <a:pPr indent="0" lvl="0" marL="457200" rtl="0" algn="l">
              <a:lnSpc>
                <a:spcPct val="218181"/>
              </a:lnSpc>
              <a:spcBef>
                <a:spcPts val="1700"/>
              </a:spcBef>
              <a:spcAft>
                <a:spcPts val="0"/>
              </a:spcAft>
              <a:buSzPts val="1300"/>
              <a:buNone/>
            </a:pPr>
            <a:r>
              <a:t/>
            </a:r>
            <a:endParaRPr sz="1400">
              <a:solidFill>
                <a:srgbClr val="292929"/>
              </a:solidFill>
              <a:highlight>
                <a:srgbClr val="FFFFFF"/>
              </a:highlight>
              <a:latin typeface="Arial"/>
              <a:ea typeface="Arial"/>
              <a:cs typeface="Arial"/>
              <a:sym typeface="Arial"/>
            </a:endParaRPr>
          </a:p>
          <a:p>
            <a:pPr indent="0" lvl="0" marL="457200" rtl="0" algn="l">
              <a:lnSpc>
                <a:spcPct val="115000"/>
              </a:lnSpc>
              <a:spcBef>
                <a:spcPts val="0"/>
              </a:spcBef>
              <a:spcAft>
                <a:spcPts val="1600"/>
              </a:spcAft>
              <a:buSzPts val="1300"/>
              <a:buNone/>
            </a:pPr>
            <a:r>
              <a:t/>
            </a:r>
            <a:endParaRPr sz="1400">
              <a:solidFill>
                <a:srgbClr val="292929"/>
              </a:solidFill>
              <a:highlight>
                <a:srgbClr val="FFFFFF"/>
              </a:highlight>
              <a:latin typeface="Arial"/>
              <a:ea typeface="Arial"/>
              <a:cs typeface="Arial"/>
              <a:sym typeface="Arial"/>
            </a:endParaRPr>
          </a:p>
        </p:txBody>
      </p:sp>
      <p:pic>
        <p:nvPicPr>
          <p:cNvPr id="275" name="Google Shape;275;p19"/>
          <p:cNvPicPr preferRelativeResize="0"/>
          <p:nvPr/>
        </p:nvPicPr>
        <p:blipFill rotWithShape="1">
          <a:blip r:embed="rId3">
            <a:alphaModFix/>
          </a:blip>
          <a:srcRect b="0" l="0" r="0" t="0"/>
          <a:stretch/>
        </p:blipFill>
        <p:spPr>
          <a:xfrm>
            <a:off x="6622249" y="374100"/>
            <a:ext cx="1620751" cy="1185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1" type="body"/>
          </p:nvPr>
        </p:nvSpPr>
        <p:spPr>
          <a:xfrm>
            <a:off x="433375" y="415550"/>
            <a:ext cx="7505700" cy="99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1300"/>
              <a:buNone/>
            </a:pPr>
            <a:r>
              <a:rPr lang="en" sz="1400">
                <a:solidFill>
                  <a:schemeClr val="lt1"/>
                </a:solidFill>
                <a:latin typeface="Arial"/>
                <a:ea typeface="Arial"/>
                <a:cs typeface="Arial"/>
                <a:sym typeface="Arial"/>
              </a:rPr>
              <a:t>Q1) Assume a neural network with a single hidden layer and a soft-max at the output layer. Derive the gradient descent optimization update equation for the network parameters.</a:t>
            </a:r>
            <a:endParaRPr>
              <a:solidFill>
                <a:schemeClr val="lt1"/>
              </a:solidFill>
            </a:endParaRPr>
          </a:p>
        </p:txBody>
      </p:sp>
      <p:pic>
        <p:nvPicPr>
          <p:cNvPr id="135" name="Google Shape;135;p2"/>
          <p:cNvPicPr preferRelativeResize="0"/>
          <p:nvPr/>
        </p:nvPicPr>
        <p:blipFill rotWithShape="1">
          <a:blip r:embed="rId3">
            <a:alphaModFix/>
          </a:blip>
          <a:srcRect b="0" l="0" r="0" t="0"/>
          <a:stretch/>
        </p:blipFill>
        <p:spPr>
          <a:xfrm>
            <a:off x="4572000" y="1414551"/>
            <a:ext cx="4276725" cy="2783825"/>
          </a:xfrm>
          <a:prstGeom prst="rect">
            <a:avLst/>
          </a:prstGeom>
          <a:noFill/>
          <a:ln>
            <a:noFill/>
          </a:ln>
        </p:spPr>
      </p:pic>
      <p:pic>
        <p:nvPicPr>
          <p:cNvPr id="136" name="Google Shape;136;p2"/>
          <p:cNvPicPr preferRelativeResize="0"/>
          <p:nvPr/>
        </p:nvPicPr>
        <p:blipFill rotWithShape="1">
          <a:blip r:embed="rId4">
            <a:alphaModFix/>
          </a:blip>
          <a:srcRect b="0" l="0" r="0" t="0"/>
          <a:stretch/>
        </p:blipFill>
        <p:spPr>
          <a:xfrm>
            <a:off x="1434583" y="2278413"/>
            <a:ext cx="935167" cy="428625"/>
          </a:xfrm>
          <a:prstGeom prst="rect">
            <a:avLst/>
          </a:prstGeom>
          <a:noFill/>
          <a:ln>
            <a:noFill/>
          </a:ln>
        </p:spPr>
      </p:pic>
      <p:pic>
        <p:nvPicPr>
          <p:cNvPr id="137" name="Google Shape;137;p2"/>
          <p:cNvPicPr preferRelativeResize="0"/>
          <p:nvPr/>
        </p:nvPicPr>
        <p:blipFill rotWithShape="1">
          <a:blip r:embed="rId5">
            <a:alphaModFix/>
          </a:blip>
          <a:srcRect b="0" l="0" r="0" t="0"/>
          <a:stretch/>
        </p:blipFill>
        <p:spPr>
          <a:xfrm>
            <a:off x="1434575" y="2886194"/>
            <a:ext cx="1079471" cy="172925"/>
          </a:xfrm>
          <a:prstGeom prst="rect">
            <a:avLst/>
          </a:prstGeom>
          <a:noFill/>
          <a:ln>
            <a:noFill/>
          </a:ln>
        </p:spPr>
      </p:pic>
      <p:pic>
        <p:nvPicPr>
          <p:cNvPr id="138" name="Google Shape;138;p2"/>
          <p:cNvPicPr preferRelativeResize="0"/>
          <p:nvPr/>
        </p:nvPicPr>
        <p:blipFill rotWithShape="1">
          <a:blip r:embed="rId6">
            <a:alphaModFix/>
          </a:blip>
          <a:srcRect b="0" l="0" r="0" t="0"/>
          <a:stretch/>
        </p:blipFill>
        <p:spPr>
          <a:xfrm>
            <a:off x="1434570" y="3238250"/>
            <a:ext cx="1157700" cy="368597"/>
          </a:xfrm>
          <a:prstGeom prst="rect">
            <a:avLst/>
          </a:prstGeom>
          <a:noFill/>
          <a:ln>
            <a:noFill/>
          </a:ln>
        </p:spPr>
      </p:pic>
      <p:pic>
        <p:nvPicPr>
          <p:cNvPr id="139" name="Google Shape;139;p2"/>
          <p:cNvPicPr preferRelativeResize="0"/>
          <p:nvPr/>
        </p:nvPicPr>
        <p:blipFill rotWithShape="1">
          <a:blip r:embed="rId7">
            <a:alphaModFix/>
          </a:blip>
          <a:srcRect b="0" l="0" r="0" t="0"/>
          <a:stretch/>
        </p:blipFill>
        <p:spPr>
          <a:xfrm>
            <a:off x="2545400" y="2758332"/>
            <a:ext cx="1263564" cy="428625"/>
          </a:xfrm>
          <a:prstGeom prst="rect">
            <a:avLst/>
          </a:prstGeom>
          <a:noFill/>
          <a:ln>
            <a:noFill/>
          </a:ln>
        </p:spPr>
      </p:pic>
      <p:pic>
        <p:nvPicPr>
          <p:cNvPr id="140" name="Google Shape;140;p2"/>
          <p:cNvPicPr preferRelativeResize="0"/>
          <p:nvPr/>
        </p:nvPicPr>
        <p:blipFill rotWithShape="1">
          <a:blip r:embed="rId8">
            <a:alphaModFix/>
          </a:blip>
          <a:srcRect b="0" l="0" r="0" t="0"/>
          <a:stretch/>
        </p:blipFill>
        <p:spPr>
          <a:xfrm>
            <a:off x="6997850" y="1732488"/>
            <a:ext cx="202325" cy="134875"/>
          </a:xfrm>
          <a:prstGeom prst="rect">
            <a:avLst/>
          </a:prstGeom>
          <a:noFill/>
          <a:ln>
            <a:noFill/>
          </a:ln>
        </p:spPr>
      </p:pic>
      <p:pic>
        <p:nvPicPr>
          <p:cNvPr id="141" name="Google Shape;141;p2"/>
          <p:cNvPicPr preferRelativeResize="0"/>
          <p:nvPr/>
        </p:nvPicPr>
        <p:blipFill rotWithShape="1">
          <a:blip r:embed="rId9">
            <a:alphaModFix/>
          </a:blip>
          <a:srcRect b="0" l="0" r="0" t="0"/>
          <a:stretch/>
        </p:blipFill>
        <p:spPr>
          <a:xfrm>
            <a:off x="1457500" y="1981746"/>
            <a:ext cx="889329" cy="172925"/>
          </a:xfrm>
          <a:prstGeom prst="rect">
            <a:avLst/>
          </a:prstGeom>
          <a:noFill/>
          <a:ln>
            <a:noFill/>
          </a:ln>
        </p:spPr>
      </p:pic>
      <p:pic>
        <p:nvPicPr>
          <p:cNvPr id="142" name="Google Shape;142;p2"/>
          <p:cNvPicPr preferRelativeResize="0"/>
          <p:nvPr/>
        </p:nvPicPr>
        <p:blipFill rotWithShape="1">
          <a:blip r:embed="rId10">
            <a:alphaModFix/>
          </a:blip>
          <a:srcRect b="0" l="0" r="0" t="0"/>
          <a:stretch/>
        </p:blipFill>
        <p:spPr>
          <a:xfrm>
            <a:off x="5649180" y="1695148"/>
            <a:ext cx="166195" cy="209550"/>
          </a:xfrm>
          <a:prstGeom prst="rect">
            <a:avLst/>
          </a:prstGeom>
          <a:noFill/>
          <a:ln>
            <a:noFill/>
          </a:ln>
        </p:spPr>
      </p:pic>
      <p:pic>
        <p:nvPicPr>
          <p:cNvPr id="143" name="Google Shape;143;p2"/>
          <p:cNvPicPr preferRelativeResize="0"/>
          <p:nvPr/>
        </p:nvPicPr>
        <p:blipFill rotWithShape="1">
          <a:blip r:embed="rId11">
            <a:alphaModFix/>
          </a:blip>
          <a:srcRect b="0" l="0" r="0" t="0"/>
          <a:stretch/>
        </p:blipFill>
        <p:spPr>
          <a:xfrm>
            <a:off x="1434575" y="1363211"/>
            <a:ext cx="935175" cy="187039"/>
          </a:xfrm>
          <a:prstGeom prst="rect">
            <a:avLst/>
          </a:prstGeom>
          <a:noFill/>
          <a:ln>
            <a:noFill/>
          </a:ln>
        </p:spPr>
      </p:pic>
      <p:pic>
        <p:nvPicPr>
          <p:cNvPr id="144" name="Google Shape;144;p2"/>
          <p:cNvPicPr preferRelativeResize="0"/>
          <p:nvPr/>
        </p:nvPicPr>
        <p:blipFill rotWithShape="1">
          <a:blip r:embed="rId12">
            <a:alphaModFix/>
          </a:blip>
          <a:srcRect b="0" l="0" r="0" t="0"/>
          <a:stretch/>
        </p:blipFill>
        <p:spPr>
          <a:xfrm>
            <a:off x="1417575" y="1661225"/>
            <a:ext cx="969169" cy="209550"/>
          </a:xfrm>
          <a:prstGeom prst="rect">
            <a:avLst/>
          </a:prstGeom>
          <a:noFill/>
          <a:ln>
            <a:noFill/>
          </a:ln>
        </p:spPr>
      </p:pic>
      <p:pic>
        <p:nvPicPr>
          <p:cNvPr id="145" name="Google Shape;145;p2"/>
          <p:cNvPicPr preferRelativeResize="0"/>
          <p:nvPr/>
        </p:nvPicPr>
        <p:blipFill rotWithShape="1">
          <a:blip r:embed="rId13">
            <a:alphaModFix/>
          </a:blip>
          <a:srcRect b="0" l="0" r="0" t="0"/>
          <a:stretch/>
        </p:blipFill>
        <p:spPr>
          <a:xfrm>
            <a:off x="1250425" y="3814488"/>
            <a:ext cx="2719750" cy="65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AdaDelta</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gradient descent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81" name="Google Shape;281;p20"/>
          <p:cNvPicPr preferRelativeResize="0"/>
          <p:nvPr/>
        </p:nvPicPr>
        <p:blipFill rotWithShape="1">
          <a:blip r:embed="rId3">
            <a:alphaModFix/>
          </a:blip>
          <a:srcRect b="0" l="0" r="0" t="0"/>
          <a:stretch/>
        </p:blipFill>
        <p:spPr>
          <a:xfrm>
            <a:off x="2527325" y="376238"/>
            <a:ext cx="5286375" cy="439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347650" y="374100"/>
            <a:ext cx="2524200" cy="7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sp>
        <p:nvSpPr>
          <p:cNvPr id="287" name="Google Shape;287;p21"/>
          <p:cNvSpPr txBox="1"/>
          <p:nvPr>
            <p:ph idx="1" type="body"/>
          </p:nvPr>
        </p:nvSpPr>
        <p:spPr>
          <a:xfrm>
            <a:off x="771525" y="1650200"/>
            <a:ext cx="7553400" cy="2788500"/>
          </a:xfrm>
          <a:prstGeom prst="rect">
            <a:avLst/>
          </a:prstGeom>
          <a:noFill/>
          <a:ln>
            <a:noFill/>
          </a:ln>
        </p:spPr>
        <p:txBody>
          <a:bodyPr anchorCtr="0" anchor="t" bIns="91425" lIns="91425" spcFirstLastPara="1" rIns="91425" wrap="square" tIns="91425">
            <a:noAutofit/>
          </a:bodyPr>
          <a:lstStyle/>
          <a:p>
            <a:pPr indent="-317500" lvl="0" marL="457200" rtl="0" algn="l">
              <a:lnSpc>
                <a:spcPct val="218181"/>
              </a:lnSpc>
              <a:spcBef>
                <a:spcPts val="32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Computationally expensive </a:t>
            </a:r>
            <a:endParaRPr sz="1400">
              <a:solidFill>
                <a:srgbClr val="292929"/>
              </a:solidFill>
              <a:highlight>
                <a:srgbClr val="FFFFFF"/>
              </a:highlight>
              <a:latin typeface="Arial"/>
              <a:ea typeface="Arial"/>
              <a:cs typeface="Arial"/>
              <a:sym typeface="Arial"/>
            </a:endParaRPr>
          </a:p>
          <a:p>
            <a:pPr indent="0" lvl="0" marL="457200" rtl="0" algn="l">
              <a:lnSpc>
                <a:spcPct val="115000"/>
              </a:lnSpc>
              <a:spcBef>
                <a:spcPts val="0"/>
              </a:spcBef>
              <a:spcAft>
                <a:spcPts val="1600"/>
              </a:spcAft>
              <a:buSzPts val="1300"/>
              <a:buNone/>
            </a:pPr>
            <a:r>
              <a:t/>
            </a:r>
            <a:endParaRPr sz="1400">
              <a:solidFill>
                <a:srgbClr val="292929"/>
              </a:solidFill>
              <a:highlight>
                <a:srgbClr val="FFFFFF"/>
              </a:highlight>
              <a:latin typeface="Arial"/>
              <a:ea typeface="Arial"/>
              <a:cs typeface="Arial"/>
              <a:sym typeface="Arial"/>
            </a:endParaRPr>
          </a:p>
        </p:txBody>
      </p:sp>
      <p:pic>
        <p:nvPicPr>
          <p:cNvPr id="288" name="Google Shape;288;p21"/>
          <p:cNvPicPr preferRelativeResize="0"/>
          <p:nvPr/>
        </p:nvPicPr>
        <p:blipFill rotWithShape="1">
          <a:blip r:embed="rId3">
            <a:alphaModFix/>
          </a:blip>
          <a:srcRect b="0" l="0" r="0" t="0"/>
          <a:stretch/>
        </p:blipFill>
        <p:spPr>
          <a:xfrm>
            <a:off x="6622249" y="374100"/>
            <a:ext cx="1620751" cy="11859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Adam</a:t>
            </a:r>
            <a:endParaRPr b="0" i="0" sz="1400" u="none" cap="none" strike="noStrike">
              <a:solidFill>
                <a:srgbClr val="000000"/>
              </a:solidFill>
              <a:latin typeface="Arial"/>
              <a:ea typeface="Arial"/>
              <a:cs typeface="Arial"/>
              <a:sym typeface="Arial"/>
            </a:endParaRPr>
          </a:p>
        </p:txBody>
      </p:sp>
      <p:pic>
        <p:nvPicPr>
          <p:cNvPr id="294" name="Google Shape;294;p22"/>
          <p:cNvPicPr preferRelativeResize="0"/>
          <p:nvPr/>
        </p:nvPicPr>
        <p:blipFill>
          <a:blip r:embed="rId3">
            <a:alphaModFix/>
          </a:blip>
          <a:stretch>
            <a:fillRect/>
          </a:stretch>
        </p:blipFill>
        <p:spPr>
          <a:xfrm>
            <a:off x="3001425" y="294538"/>
            <a:ext cx="4689975" cy="4554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type="title"/>
          </p:nvPr>
        </p:nvSpPr>
        <p:spPr>
          <a:xfrm>
            <a:off x="500100" y="368900"/>
            <a:ext cx="8143800" cy="12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Q5) Derive the parameters update rule using the NR-GD technique. Is this approach practical in training DNNs? Justify your answer. What are the algorithms that overcome the limitation of such a technique?</a:t>
            </a:r>
            <a:endParaRPr sz="1700">
              <a:latin typeface="Arial"/>
              <a:ea typeface="Arial"/>
              <a:cs typeface="Arial"/>
              <a:sym typeface="Arial"/>
            </a:endParaRPr>
          </a:p>
        </p:txBody>
      </p:sp>
      <p:sp>
        <p:nvSpPr>
          <p:cNvPr id="300" name="Google Shape;300;p23"/>
          <p:cNvSpPr txBox="1"/>
          <p:nvPr/>
        </p:nvSpPr>
        <p:spPr>
          <a:xfrm>
            <a:off x="725375" y="1868375"/>
            <a:ext cx="6733500" cy="210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60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Not practical</a:t>
            </a:r>
            <a:r>
              <a:rPr b="0" i="0" lang="en" sz="1400" u="none" cap="none" strike="noStrike">
                <a:solidFill>
                  <a:srgbClr val="000000"/>
                </a:solidFill>
                <a:latin typeface="Arial"/>
                <a:ea typeface="Arial"/>
                <a:cs typeface="Arial"/>
                <a:sym typeface="Arial"/>
              </a:rPr>
              <a:t>, in a practical NN, the Hessian Matrix is very large to store or compute let along compute its inverse.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Algorithms to overcome limitation: quasi Newton Methods, Hessian Free Optimization, L-BFGS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4"/>
          <p:cNvPicPr preferRelativeResize="0"/>
          <p:nvPr/>
        </p:nvPicPr>
        <p:blipFill rotWithShape="1">
          <a:blip r:embed="rId3">
            <a:alphaModFix/>
          </a:blip>
          <a:srcRect b="0" l="0" r="0" t="0"/>
          <a:stretch/>
        </p:blipFill>
        <p:spPr>
          <a:xfrm>
            <a:off x="1091825" y="411575"/>
            <a:ext cx="4914575" cy="420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444100" y="363400"/>
            <a:ext cx="81504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Q3) Describe the behavior of SGD when dealing with a saddle point. Compare it with the other modern techniques.</a:t>
            </a:r>
            <a:endParaRPr sz="1700">
              <a:latin typeface="Arial"/>
              <a:ea typeface="Arial"/>
              <a:cs typeface="Arial"/>
              <a:sym typeface="Arial"/>
            </a:endParaRPr>
          </a:p>
        </p:txBody>
      </p:sp>
      <p:graphicFrame>
        <p:nvGraphicFramePr>
          <p:cNvPr id="311" name="Google Shape;311;p25"/>
          <p:cNvGraphicFramePr/>
          <p:nvPr/>
        </p:nvGraphicFramePr>
        <p:xfrm>
          <a:off x="1384513" y="1612175"/>
          <a:ext cx="3000000" cy="3000000"/>
        </p:xfrm>
        <a:graphic>
          <a:graphicData uri="http://schemas.openxmlformats.org/drawingml/2006/table">
            <a:tbl>
              <a:tblPr>
                <a:noFill/>
                <a:tableStyleId>{B31384D3-B7D7-44A4-B505-42305B121D77}</a:tableStyleId>
              </a:tblPr>
              <a:tblGrid>
                <a:gridCol w="1342050"/>
                <a:gridCol w="50329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SGD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Got fooled for the saddle point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Momentum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won’t get stuck because of the momentum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will get stuck for a while then converge fast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AdaGrad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along “flat” directions is accelerated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Rmsprop</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along “flat” directions is accelerated and more smooth</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AdaDelta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converges faster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347675" y="28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Q4) Compare the performance of the modern gradient descent optimization techniques against the SGD</a:t>
            </a:r>
            <a:endParaRPr sz="1700">
              <a:latin typeface="Arial"/>
              <a:ea typeface="Arial"/>
              <a:cs typeface="Arial"/>
              <a:sym typeface="Arial"/>
            </a:endParaRPr>
          </a:p>
        </p:txBody>
      </p:sp>
      <p:graphicFrame>
        <p:nvGraphicFramePr>
          <p:cNvPr id="317" name="Google Shape;317;p26"/>
          <p:cNvGraphicFramePr/>
          <p:nvPr/>
        </p:nvGraphicFramePr>
        <p:xfrm>
          <a:off x="3966875" y="964575"/>
          <a:ext cx="3000000" cy="3000000"/>
        </p:xfrm>
        <a:graphic>
          <a:graphicData uri="http://schemas.openxmlformats.org/drawingml/2006/table">
            <a:tbl>
              <a:tblPr>
                <a:noFill/>
                <a:tableStyleId>{B31384D3-B7D7-44A4-B505-42305B121D77}</a:tableStyleId>
              </a:tblPr>
              <a:tblGrid>
                <a:gridCol w="1122225"/>
                <a:gridCol w="36481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SGD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Less computational expensive, slower to converge it can get stuck in saddle point or get trapped in local min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Momentum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converges faster than SGD but it can overshoot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converges faster than Momentum, It slows down before min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AdaGrad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converges faster than NAG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Rmsprop</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converges faster than AdaGrad but in saddle points it is accelerated and more smooth</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AdaDelta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It reached faster than Adagrad and Rmsprop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18" name="Google Shape;318;p26"/>
          <p:cNvPicPr preferRelativeResize="0"/>
          <p:nvPr/>
        </p:nvPicPr>
        <p:blipFill rotWithShape="1">
          <a:blip r:embed="rId3">
            <a:alphaModFix/>
          </a:blip>
          <a:srcRect b="0" l="0" r="0" t="0"/>
          <a:stretch/>
        </p:blipFill>
        <p:spPr>
          <a:xfrm>
            <a:off x="347675" y="1407025"/>
            <a:ext cx="3397499" cy="2630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379800" y="395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Q6) Describe how to overcome the vanishing gradients problem? How does this problem affect the training of neural networks?</a:t>
            </a:r>
            <a:endParaRPr sz="1700">
              <a:latin typeface="Arial"/>
              <a:ea typeface="Arial"/>
              <a:cs typeface="Arial"/>
              <a:sym typeface="Arial"/>
            </a:endParaRPr>
          </a:p>
        </p:txBody>
      </p:sp>
      <p:sp>
        <p:nvSpPr>
          <p:cNvPr id="324" name="Google Shape;324;p27"/>
          <p:cNvSpPr txBox="1"/>
          <p:nvPr>
            <p:ph idx="1" type="body"/>
          </p:nvPr>
        </p:nvSpPr>
        <p:spPr>
          <a:xfrm>
            <a:off x="882900" y="1519250"/>
            <a:ext cx="6499500" cy="15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400">
                <a:latin typeface="Arial"/>
                <a:ea typeface="Arial"/>
                <a:cs typeface="Arial"/>
                <a:sym typeface="Arial"/>
              </a:rPr>
              <a:t>A problem with training networks with many layers (e.g. deep neural networks) is that the gradient diminishes dramatically as it is propagated backward through the network. The error may be so small by the time it reaches layers close to the input of the model that it may have very little effect. As such, this problem is referred to as the “vanishing gradients” problem</a:t>
            </a:r>
            <a:endParaRPr sz="1400">
              <a:latin typeface="Arial"/>
              <a:ea typeface="Arial"/>
              <a:cs typeface="Arial"/>
              <a:sym typeface="Arial"/>
            </a:endParaRPr>
          </a:p>
        </p:txBody>
      </p:sp>
      <p:sp>
        <p:nvSpPr>
          <p:cNvPr id="325" name="Google Shape;325;p27"/>
          <p:cNvSpPr txBox="1"/>
          <p:nvPr>
            <p:ph idx="1" type="body"/>
          </p:nvPr>
        </p:nvSpPr>
        <p:spPr>
          <a:xfrm>
            <a:off x="882900" y="3069950"/>
            <a:ext cx="6499500" cy="150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latin typeface="Arial"/>
                <a:ea typeface="Arial"/>
                <a:cs typeface="Arial"/>
                <a:sym typeface="Arial"/>
              </a:rPr>
              <a:t>This can be overcome by:</a:t>
            </a:r>
            <a:endParaRPr sz="1400">
              <a:latin typeface="Arial"/>
              <a:ea typeface="Arial"/>
              <a:cs typeface="Arial"/>
              <a:sym typeface="Arial"/>
            </a:endParaRPr>
          </a:p>
          <a:p>
            <a:pPr indent="-317500" lvl="0" marL="457200" rtl="0" algn="l">
              <a:lnSpc>
                <a:spcPct val="115000"/>
              </a:lnSpc>
              <a:spcBef>
                <a:spcPts val="1600"/>
              </a:spcBef>
              <a:spcAft>
                <a:spcPts val="0"/>
              </a:spcAft>
              <a:buSzPts val="1400"/>
              <a:buFont typeface="Arial"/>
              <a:buChar char="●"/>
            </a:pPr>
            <a:r>
              <a:rPr lang="en" sz="1400">
                <a:latin typeface="Arial"/>
                <a:ea typeface="Arial"/>
                <a:cs typeface="Arial"/>
                <a:sym typeface="Arial"/>
              </a:rPr>
              <a:t>Choosing activation functions with higher gradient value (ReLU).</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Batch normalizations technique.</a:t>
            </a:r>
            <a:endParaRPr sz="1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454825" y="4919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Q7) What is the overfitting problem? How to avoid such a problem when training neural networks?</a:t>
            </a:r>
            <a:endParaRPr sz="1700"/>
          </a:p>
        </p:txBody>
      </p:sp>
      <p:sp>
        <p:nvSpPr>
          <p:cNvPr id="331" name="Google Shape;331;p28"/>
          <p:cNvSpPr txBox="1"/>
          <p:nvPr>
            <p:ph idx="1" type="body"/>
          </p:nvPr>
        </p:nvSpPr>
        <p:spPr>
          <a:xfrm>
            <a:off x="535775" y="1497800"/>
            <a:ext cx="7787700" cy="11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latin typeface="Arial"/>
                <a:ea typeface="Arial"/>
                <a:cs typeface="Arial"/>
                <a:sym typeface="Arial"/>
              </a:rPr>
              <a:t>Overfitting happens when the Neural Network starts to over tune its parameters that it becomes specific for only the training dataset. In this case, the error in predicting the training samples becomes very low (almost zero) while  the performance in the testing dataset increases. It’s said that the network failed to generalize.</a:t>
            </a:r>
            <a:endParaRPr sz="140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pic>
        <p:nvPicPr>
          <p:cNvPr id="332" name="Google Shape;332;p28"/>
          <p:cNvPicPr preferRelativeResize="0"/>
          <p:nvPr/>
        </p:nvPicPr>
        <p:blipFill rotWithShape="1">
          <a:blip r:embed="rId3">
            <a:alphaModFix/>
          </a:blip>
          <a:srcRect b="0" l="0" r="0" t="0"/>
          <a:stretch/>
        </p:blipFill>
        <p:spPr>
          <a:xfrm>
            <a:off x="4705475" y="2696288"/>
            <a:ext cx="3698600" cy="2053975"/>
          </a:xfrm>
          <a:prstGeom prst="rect">
            <a:avLst/>
          </a:prstGeom>
          <a:noFill/>
          <a:ln>
            <a:noFill/>
          </a:ln>
        </p:spPr>
      </p:pic>
      <p:sp>
        <p:nvSpPr>
          <p:cNvPr id="333" name="Google Shape;333;p28"/>
          <p:cNvSpPr txBox="1"/>
          <p:nvPr/>
        </p:nvSpPr>
        <p:spPr>
          <a:xfrm>
            <a:off x="535775" y="2666925"/>
            <a:ext cx="4226700" cy="254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This can be avoided by:</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160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Using a validation dataset to check how generalized is the network.</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Data augmentation to increase variations in the training dataset.</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Using Drop out and batch normalization techniques.</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626275" y="363400"/>
            <a:ext cx="6466200" cy="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600">
                <a:latin typeface="Arial"/>
                <a:ea typeface="Arial"/>
                <a:cs typeface="Arial"/>
                <a:sym typeface="Arial"/>
              </a:rPr>
              <a:t>Q8) What is the relation between ReLUs and drop out?</a:t>
            </a:r>
            <a:endParaRPr sz="1600">
              <a:latin typeface="Arial"/>
              <a:ea typeface="Arial"/>
              <a:cs typeface="Arial"/>
              <a:sym typeface="Arial"/>
            </a:endParaRPr>
          </a:p>
        </p:txBody>
      </p:sp>
      <p:sp>
        <p:nvSpPr>
          <p:cNvPr id="339" name="Google Shape;339;p29"/>
          <p:cNvSpPr txBox="1"/>
          <p:nvPr>
            <p:ph idx="1" type="body"/>
          </p:nvPr>
        </p:nvSpPr>
        <p:spPr>
          <a:xfrm>
            <a:off x="872725" y="1101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latin typeface="Arial"/>
                <a:ea typeface="Arial"/>
                <a:cs typeface="Arial"/>
                <a:sym typeface="Arial"/>
              </a:rPr>
              <a:t>The output of ReLU is 0 for all negative numbers, which means that this node is “shut down” during calculation of this sample or batch. It’s doesn’t contribute neither in output nor in backpropagation.</a:t>
            </a:r>
            <a:endParaRPr>
              <a:latin typeface="Arial"/>
              <a:ea typeface="Arial"/>
              <a:cs typeface="Arial"/>
              <a:sym typeface="Arial"/>
            </a:endParaRPr>
          </a:p>
          <a:p>
            <a:pPr indent="0" lvl="0" marL="0" rtl="0" algn="l">
              <a:lnSpc>
                <a:spcPct val="115000"/>
              </a:lnSpc>
              <a:spcBef>
                <a:spcPts val="1600"/>
              </a:spcBef>
              <a:spcAft>
                <a:spcPts val="0"/>
              </a:spcAft>
              <a:buSzPts val="1300"/>
              <a:buNone/>
            </a:pPr>
            <a:r>
              <a:rPr lang="en">
                <a:latin typeface="Arial"/>
                <a:ea typeface="Arial"/>
                <a:cs typeface="Arial"/>
                <a:sym typeface="Arial"/>
              </a:rPr>
              <a:t>This behavior is similar to the drop out technique which involves shutting down a percentage of the nodes during both feedforward and backpropagation.</a:t>
            </a:r>
            <a:endParaRPr>
              <a:latin typeface="Arial"/>
              <a:ea typeface="Arial"/>
              <a:cs typeface="Arial"/>
              <a:sym typeface="Arial"/>
            </a:endParaRPr>
          </a:p>
          <a:p>
            <a:pPr indent="0" lvl="0" marL="0" rtl="0" algn="l">
              <a:lnSpc>
                <a:spcPct val="115000"/>
              </a:lnSpc>
              <a:spcBef>
                <a:spcPts val="1600"/>
              </a:spcBef>
              <a:spcAft>
                <a:spcPts val="1600"/>
              </a:spcAft>
              <a:buSzPts val="1300"/>
              <a:buNone/>
            </a:pPr>
            <a:r>
              <a:rPr lang="en">
                <a:latin typeface="Arial"/>
                <a:ea typeface="Arial"/>
                <a:cs typeface="Arial"/>
                <a:sym typeface="Arial"/>
              </a:rPr>
              <a:t>Both are proven to increase the ability of the network to generalize and achieve better results in the testing dataset.</a:t>
            </a:r>
            <a:endParaRPr>
              <a:latin typeface="Arial"/>
              <a:ea typeface="Arial"/>
              <a:cs typeface="Arial"/>
              <a:sym typeface="Arial"/>
            </a:endParaRPr>
          </a:p>
        </p:txBody>
      </p:sp>
      <p:pic>
        <p:nvPicPr>
          <p:cNvPr id="340" name="Google Shape;340;p29"/>
          <p:cNvPicPr preferRelativeResize="0"/>
          <p:nvPr/>
        </p:nvPicPr>
        <p:blipFill rotWithShape="1">
          <a:blip r:embed="rId3">
            <a:alphaModFix/>
          </a:blip>
          <a:srcRect b="0" l="0" r="0" t="0"/>
          <a:stretch/>
        </p:blipFill>
        <p:spPr>
          <a:xfrm>
            <a:off x="3439722" y="2825875"/>
            <a:ext cx="2059800" cy="19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
          <p:cNvPicPr preferRelativeResize="0"/>
          <p:nvPr/>
        </p:nvPicPr>
        <p:blipFill rotWithShape="1">
          <a:blip r:embed="rId3">
            <a:alphaModFix/>
          </a:blip>
          <a:srcRect b="0" l="0" r="0" t="0"/>
          <a:stretch/>
        </p:blipFill>
        <p:spPr>
          <a:xfrm>
            <a:off x="771700" y="2461100"/>
            <a:ext cx="2148175" cy="463075"/>
          </a:xfrm>
          <a:prstGeom prst="rect">
            <a:avLst/>
          </a:prstGeom>
          <a:noFill/>
          <a:ln>
            <a:noFill/>
          </a:ln>
        </p:spPr>
      </p:pic>
      <p:pic>
        <p:nvPicPr>
          <p:cNvPr id="151" name="Google Shape;151;p3"/>
          <p:cNvPicPr preferRelativeResize="0"/>
          <p:nvPr/>
        </p:nvPicPr>
        <p:blipFill rotWithShape="1">
          <a:blip r:embed="rId4">
            <a:alphaModFix/>
          </a:blip>
          <a:srcRect b="0" l="0" r="0" t="0"/>
          <a:stretch/>
        </p:blipFill>
        <p:spPr>
          <a:xfrm>
            <a:off x="4572000" y="381974"/>
            <a:ext cx="2476500" cy="597350"/>
          </a:xfrm>
          <a:prstGeom prst="rect">
            <a:avLst/>
          </a:prstGeom>
          <a:noFill/>
          <a:ln>
            <a:noFill/>
          </a:ln>
        </p:spPr>
      </p:pic>
      <p:pic>
        <p:nvPicPr>
          <p:cNvPr id="152" name="Google Shape;152;p3"/>
          <p:cNvPicPr preferRelativeResize="0"/>
          <p:nvPr/>
        </p:nvPicPr>
        <p:blipFill rotWithShape="1">
          <a:blip r:embed="rId5">
            <a:alphaModFix/>
          </a:blip>
          <a:srcRect b="0" l="0" r="0" t="0"/>
          <a:stretch/>
        </p:blipFill>
        <p:spPr>
          <a:xfrm>
            <a:off x="4572000" y="1183075"/>
            <a:ext cx="900064" cy="463075"/>
          </a:xfrm>
          <a:prstGeom prst="rect">
            <a:avLst/>
          </a:prstGeom>
          <a:noFill/>
          <a:ln>
            <a:noFill/>
          </a:ln>
        </p:spPr>
      </p:pic>
      <p:pic>
        <p:nvPicPr>
          <p:cNvPr id="153" name="Google Shape;153;p3"/>
          <p:cNvPicPr preferRelativeResize="0"/>
          <p:nvPr/>
        </p:nvPicPr>
        <p:blipFill rotWithShape="1">
          <a:blip r:embed="rId6">
            <a:alphaModFix/>
          </a:blip>
          <a:srcRect b="0" l="0" r="0" t="0"/>
          <a:stretch/>
        </p:blipFill>
        <p:spPr>
          <a:xfrm>
            <a:off x="4535350" y="1842500"/>
            <a:ext cx="2132747" cy="463075"/>
          </a:xfrm>
          <a:prstGeom prst="rect">
            <a:avLst/>
          </a:prstGeom>
          <a:noFill/>
          <a:ln>
            <a:noFill/>
          </a:ln>
        </p:spPr>
      </p:pic>
      <p:pic>
        <p:nvPicPr>
          <p:cNvPr id="154" name="Google Shape;154;p3"/>
          <p:cNvPicPr preferRelativeResize="0"/>
          <p:nvPr/>
        </p:nvPicPr>
        <p:blipFill rotWithShape="1">
          <a:blip r:embed="rId7">
            <a:alphaModFix/>
          </a:blip>
          <a:srcRect b="0" l="0" r="0" t="0"/>
          <a:stretch/>
        </p:blipFill>
        <p:spPr>
          <a:xfrm>
            <a:off x="4572000" y="2501925"/>
            <a:ext cx="855408" cy="463075"/>
          </a:xfrm>
          <a:prstGeom prst="rect">
            <a:avLst/>
          </a:prstGeom>
          <a:noFill/>
          <a:ln>
            <a:noFill/>
          </a:ln>
        </p:spPr>
      </p:pic>
      <p:pic>
        <p:nvPicPr>
          <p:cNvPr id="155" name="Google Shape;155;p3"/>
          <p:cNvPicPr preferRelativeResize="0"/>
          <p:nvPr/>
        </p:nvPicPr>
        <p:blipFill rotWithShape="1">
          <a:blip r:embed="rId8">
            <a:alphaModFix/>
          </a:blip>
          <a:srcRect b="0" l="2070" r="-2068" t="0"/>
          <a:stretch/>
        </p:blipFill>
        <p:spPr>
          <a:xfrm>
            <a:off x="1235725" y="2964225"/>
            <a:ext cx="2476500" cy="349310"/>
          </a:xfrm>
          <a:prstGeom prst="rect">
            <a:avLst/>
          </a:prstGeom>
          <a:noFill/>
          <a:ln>
            <a:noFill/>
          </a:ln>
        </p:spPr>
      </p:pic>
      <p:pic>
        <p:nvPicPr>
          <p:cNvPr id="156" name="Google Shape;156;p3"/>
          <p:cNvPicPr preferRelativeResize="0"/>
          <p:nvPr/>
        </p:nvPicPr>
        <p:blipFill rotWithShape="1">
          <a:blip r:embed="rId9">
            <a:alphaModFix/>
          </a:blip>
          <a:srcRect b="0" l="0" r="0" t="0"/>
          <a:stretch/>
        </p:blipFill>
        <p:spPr>
          <a:xfrm>
            <a:off x="824088" y="1296850"/>
            <a:ext cx="1428527" cy="349300"/>
          </a:xfrm>
          <a:prstGeom prst="rect">
            <a:avLst/>
          </a:prstGeom>
          <a:noFill/>
          <a:ln>
            <a:noFill/>
          </a:ln>
        </p:spPr>
      </p:pic>
      <p:pic>
        <p:nvPicPr>
          <p:cNvPr id="157" name="Google Shape;157;p3"/>
          <p:cNvPicPr preferRelativeResize="0"/>
          <p:nvPr/>
        </p:nvPicPr>
        <p:blipFill rotWithShape="1">
          <a:blip r:embed="rId10">
            <a:alphaModFix/>
          </a:blip>
          <a:srcRect b="0" l="0" r="0" t="0"/>
          <a:stretch/>
        </p:blipFill>
        <p:spPr>
          <a:xfrm>
            <a:off x="771700" y="3483725"/>
            <a:ext cx="1428525" cy="403350"/>
          </a:xfrm>
          <a:prstGeom prst="rect">
            <a:avLst/>
          </a:prstGeom>
          <a:noFill/>
          <a:ln>
            <a:noFill/>
          </a:ln>
        </p:spPr>
      </p:pic>
      <p:pic>
        <p:nvPicPr>
          <p:cNvPr id="158" name="Google Shape;158;p3"/>
          <p:cNvPicPr preferRelativeResize="0"/>
          <p:nvPr/>
        </p:nvPicPr>
        <p:blipFill rotWithShape="1">
          <a:blip r:embed="rId11">
            <a:alphaModFix/>
          </a:blip>
          <a:srcRect b="0" l="0" r="0" t="0"/>
          <a:stretch/>
        </p:blipFill>
        <p:spPr>
          <a:xfrm>
            <a:off x="824100" y="381963"/>
            <a:ext cx="700845" cy="368600"/>
          </a:xfrm>
          <a:prstGeom prst="rect">
            <a:avLst/>
          </a:prstGeom>
          <a:noFill/>
          <a:ln>
            <a:noFill/>
          </a:ln>
        </p:spPr>
      </p:pic>
      <p:pic>
        <p:nvPicPr>
          <p:cNvPr id="159" name="Google Shape;159;p3"/>
          <p:cNvPicPr preferRelativeResize="0"/>
          <p:nvPr/>
        </p:nvPicPr>
        <p:blipFill rotWithShape="1">
          <a:blip r:embed="rId12">
            <a:alphaModFix/>
          </a:blip>
          <a:srcRect b="0" l="0" r="0" t="0"/>
          <a:stretch/>
        </p:blipFill>
        <p:spPr>
          <a:xfrm>
            <a:off x="824100" y="839400"/>
            <a:ext cx="1110992" cy="36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title"/>
          </p:nvPr>
        </p:nvSpPr>
        <p:spPr>
          <a:xfrm>
            <a:off x="572700" y="384850"/>
            <a:ext cx="6937500" cy="77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Q9) How to obtain the ideal structure of your neural network?</a:t>
            </a:r>
            <a:endParaRPr sz="1700">
              <a:latin typeface="Arial"/>
              <a:ea typeface="Arial"/>
              <a:cs typeface="Arial"/>
              <a:sym typeface="Arial"/>
            </a:endParaRPr>
          </a:p>
        </p:txBody>
      </p:sp>
      <p:sp>
        <p:nvSpPr>
          <p:cNvPr id="346" name="Google Shape;346;p30"/>
          <p:cNvSpPr txBox="1"/>
          <p:nvPr/>
        </p:nvSpPr>
        <p:spPr>
          <a:xfrm>
            <a:off x="1091700" y="1208950"/>
            <a:ext cx="6609000" cy="278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AutoNum type="arabicPeriod"/>
            </a:pPr>
            <a:r>
              <a:rPr b="0" i="0" lang="en" sz="1400" u="none" cap="none" strike="noStrike">
                <a:solidFill>
                  <a:srgbClr val="000000"/>
                </a:solidFill>
                <a:latin typeface="Calibri"/>
                <a:ea typeface="Calibri"/>
                <a:cs typeface="Calibri"/>
                <a:sym typeface="Calibri"/>
              </a:rPr>
              <a:t>Experimentation: Empirical trial and error with concrete evaluation metrics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2000"/>
              </a:spcBef>
              <a:spcAft>
                <a:spcPts val="0"/>
              </a:spcAft>
              <a:buClr>
                <a:srgbClr val="000000"/>
              </a:buClr>
              <a:buSzPts val="1400"/>
              <a:buFont typeface="Calibri"/>
              <a:buAutoNum type="arabicPeriod"/>
            </a:pPr>
            <a:r>
              <a:rPr b="0" i="0" lang="en" sz="1400" u="none" cap="none" strike="noStrike">
                <a:solidFill>
                  <a:srgbClr val="000000"/>
                </a:solidFill>
                <a:latin typeface="Calibri"/>
                <a:ea typeface="Calibri"/>
                <a:cs typeface="Calibri"/>
                <a:sym typeface="Calibri"/>
              </a:rPr>
              <a:t>Fine Tuning: Borrowing other architectures and tune them for my problem has been proven to be a solid idea for usage.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2000"/>
              </a:spcBef>
              <a:spcAft>
                <a:spcPts val="2000"/>
              </a:spcAft>
              <a:buClr>
                <a:srgbClr val="000000"/>
              </a:buClr>
              <a:buSzPts val="1400"/>
              <a:buFont typeface="Calibri"/>
              <a:buAutoNum type="arabicPeriod"/>
            </a:pPr>
            <a:r>
              <a:rPr b="0" i="0" lang="en" sz="1400" u="none" cap="none" strike="noStrike">
                <a:solidFill>
                  <a:srgbClr val="000000"/>
                </a:solidFill>
                <a:latin typeface="Calibri"/>
                <a:ea typeface="Calibri"/>
                <a:cs typeface="Calibri"/>
                <a:sym typeface="Calibri"/>
              </a:rPr>
              <a:t>Architecture Search: the term AutoML or Automatic Machine Learning is one of the hottest topics in research right now because of its ability to search in design spaces and come up with a close ideal structure for a neural network to the problem specified as input.</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390525" y="395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Q10) List some optimization techniques that avoid the fixed learning rate problem.</a:t>
            </a:r>
            <a:endParaRPr sz="1700">
              <a:latin typeface="Arial"/>
              <a:ea typeface="Arial"/>
              <a:cs typeface="Arial"/>
              <a:sym typeface="Arial"/>
            </a:endParaRPr>
          </a:p>
        </p:txBody>
      </p:sp>
      <p:sp>
        <p:nvSpPr>
          <p:cNvPr id="352" name="Google Shape;352;p31"/>
          <p:cNvSpPr txBox="1"/>
          <p:nvPr>
            <p:ph idx="1" type="body"/>
          </p:nvPr>
        </p:nvSpPr>
        <p:spPr>
          <a:xfrm>
            <a:off x="722700" y="1508525"/>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sz="1400">
                <a:solidFill>
                  <a:srgbClr val="434343"/>
                </a:solidFill>
                <a:latin typeface="Arial"/>
                <a:ea typeface="Arial"/>
                <a:cs typeface="Arial"/>
                <a:sym typeface="Arial"/>
              </a:rPr>
              <a:t>AdaGrad gradient descent optimization</a:t>
            </a:r>
            <a:endParaRPr sz="1400">
              <a:solidFill>
                <a:srgbClr val="434343"/>
              </a:solidFill>
              <a:latin typeface="Arial"/>
              <a:ea typeface="Arial"/>
              <a:cs typeface="Arial"/>
              <a:sym typeface="Arial"/>
            </a:endParaRPr>
          </a:p>
          <a:p>
            <a:pPr indent="-317500" lvl="0" marL="457200" rtl="0" algn="l">
              <a:lnSpc>
                <a:spcPct val="20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RMSProp with Nesterov gradient descent optimization</a:t>
            </a:r>
            <a:endParaRPr sz="1400">
              <a:solidFill>
                <a:srgbClr val="434343"/>
              </a:solidFill>
              <a:latin typeface="Arial"/>
              <a:ea typeface="Arial"/>
              <a:cs typeface="Arial"/>
              <a:sym typeface="Arial"/>
            </a:endParaRPr>
          </a:p>
          <a:p>
            <a:pPr indent="-317500" lvl="0" marL="457200" rtl="0" algn="l">
              <a:lnSpc>
                <a:spcPct val="20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AdaDelta gradient descent optimization</a:t>
            </a:r>
            <a:endParaRPr sz="1400">
              <a:solidFill>
                <a:srgbClr val="434343"/>
              </a:solidFill>
              <a:latin typeface="Arial"/>
              <a:ea typeface="Arial"/>
              <a:cs typeface="Arial"/>
              <a:sym typeface="Arial"/>
            </a:endParaRPr>
          </a:p>
          <a:p>
            <a:pPr indent="-317500" lvl="0" marL="457200" rtl="0" algn="l">
              <a:lnSpc>
                <a:spcPct val="20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Adam gradient descent optimization</a:t>
            </a:r>
            <a:endParaRPr sz="1400">
              <a:solidFill>
                <a:srgbClr val="434343"/>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488175" y="320525"/>
            <a:ext cx="6633600" cy="6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600">
                <a:latin typeface="Arial"/>
                <a:ea typeface="Arial"/>
                <a:cs typeface="Arial"/>
                <a:sym typeface="Arial"/>
              </a:rPr>
              <a:t>Q11) How to initialize training parameters?</a:t>
            </a:r>
            <a:endParaRPr sz="1600">
              <a:latin typeface="Arial"/>
              <a:ea typeface="Arial"/>
              <a:cs typeface="Arial"/>
              <a:sym typeface="Arial"/>
            </a:endParaRPr>
          </a:p>
        </p:txBody>
      </p:sp>
      <p:sp>
        <p:nvSpPr>
          <p:cNvPr id="358" name="Google Shape;358;p32"/>
          <p:cNvSpPr txBox="1"/>
          <p:nvPr/>
        </p:nvSpPr>
        <p:spPr>
          <a:xfrm>
            <a:off x="942975" y="1553300"/>
            <a:ext cx="7050900" cy="289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Bonus (Not mandatory)</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Uniform distribution in range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a:p>
            <a:pPr indent="-317500" lvl="0" marL="457200" marR="0" rtl="0" algn="l">
              <a:lnSpc>
                <a:spcPct val="115000"/>
              </a:lnSpc>
              <a:spcBef>
                <a:spcPts val="11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Gaussian distribution with mean of 0 and standard deviation of 1/√r Where 𝑟 is the number of input nodes</a:t>
            </a:r>
            <a:endParaRPr b="0" i="0" sz="1800" u="none" cap="none" strike="noStrike">
              <a:solidFill>
                <a:srgbClr val="5D5D5E"/>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Xavier initialization suggests initialization of weights by Gaussian distribution of mean 0 and standard deviation that is different in each layer according to following equation (old)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quot;backgroundColorModified&quot;:true,&quot;font&quot;:{&quot;family&quot;:&quot;Arial&quot;,&quot;size&quot;:35.5,&quot;color&quot;:&quot;#ffffff&quot;},&quot;aid&quot;:null,&quot;backgroundColor&quot;:&quot;#607d8b&quot;,&quot;code&quot;:&quot;$${\\sqrt[]{\\frac{2}{r_{in}+\\,r_{out}}}}$$&quot;,&quot;id&quot;:&quot;1&quot;,&quot;type&quot;:&quot;$$&quot;,&quot;ts&quot;:1610301561789,&quot;cs&quot;:&quot;UWkEZL8LfY5VpgLQHCgIFw==&quot;,&quot;size&quot;:{&quot;width&quot;:298.25,&quot;height&quot;:164.25}}" id="359" name="Google Shape;359;p32"/>
          <p:cNvPicPr preferRelativeResize="0"/>
          <p:nvPr/>
        </p:nvPicPr>
        <p:blipFill rotWithShape="1">
          <a:blip r:embed="rId3">
            <a:alphaModFix/>
          </a:blip>
          <a:srcRect b="0" l="0" r="0" t="0"/>
          <a:stretch/>
        </p:blipFill>
        <p:spPr>
          <a:xfrm>
            <a:off x="3826575" y="3578375"/>
            <a:ext cx="876461" cy="482700"/>
          </a:xfrm>
          <a:prstGeom prst="rect">
            <a:avLst/>
          </a:prstGeom>
          <a:noFill/>
          <a:ln>
            <a:noFill/>
          </a:ln>
        </p:spPr>
      </p:pic>
      <p:pic>
        <p:nvPicPr>
          <p:cNvPr descr="{&quot;backgroundColor&quot;:&quot;#607d8b&quot;,&quot;code&quot;:&quot;$\\left[-\\frac{1}{{\\sqrt[]{r}}},\\frac{1}{{\\sqrt[]{r}}}\\right]$&quot;,&quot;id&quot;:&quot;2&quot;,&quot;type&quot;:&quot;$&quot;,&quot;font&quot;:{&quot;family&quot;:&quot;Arial&quot;,&quot;color&quot;:&quot;#ffffff&quot;,&quot;size&quot;:18},&quot;aid&quot;:null,&quot;backgroundColorModified&quot;:true,&quot;ts&quot;:1610301704976,&quot;cs&quot;:&quot;I6n0B1KTnS01iNuVbB9V6w==&quot;,&quot;size&quot;:{&quot;width&quot;:124,&quot;height&quot;:50.666666666666664}}" id="360" name="Google Shape;360;p32"/>
          <p:cNvPicPr preferRelativeResize="0"/>
          <p:nvPr/>
        </p:nvPicPr>
        <p:blipFill rotWithShape="1">
          <a:blip r:embed="rId4">
            <a:alphaModFix/>
          </a:blip>
          <a:srcRect b="0" l="0" r="0" t="0"/>
          <a:stretch/>
        </p:blipFill>
        <p:spPr>
          <a:xfrm>
            <a:off x="3826575" y="2052738"/>
            <a:ext cx="1007776" cy="411779"/>
          </a:xfrm>
          <a:prstGeom prst="rect">
            <a:avLst/>
          </a:prstGeom>
          <a:noFill/>
          <a:ln>
            <a:noFill/>
          </a:ln>
        </p:spPr>
      </p:pic>
      <p:sp>
        <p:nvSpPr>
          <p:cNvPr id="361" name="Google Shape;361;p32"/>
          <p:cNvSpPr txBox="1"/>
          <p:nvPr/>
        </p:nvSpPr>
        <p:spPr>
          <a:xfrm>
            <a:off x="905375" y="4097725"/>
            <a:ext cx="6744000" cy="48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Where 𝑟</a:t>
            </a:r>
            <a:r>
              <a:rPr b="0" baseline="-25000" i="0" lang="en" sz="1400" u="none" cap="none" strike="noStrike">
                <a:solidFill>
                  <a:srgbClr val="000000"/>
                </a:solidFill>
                <a:latin typeface="Arial"/>
                <a:ea typeface="Arial"/>
                <a:cs typeface="Arial"/>
                <a:sym typeface="Arial"/>
              </a:rPr>
              <a:t>𝑖𝑛  </a:t>
            </a:r>
            <a:r>
              <a:rPr b="0" i="0" lang="en" sz="1400" u="none" cap="none" strike="noStrike">
                <a:solidFill>
                  <a:srgbClr val="000000"/>
                </a:solidFill>
                <a:latin typeface="Arial"/>
                <a:ea typeface="Arial"/>
                <a:cs typeface="Arial"/>
                <a:sym typeface="Arial"/>
              </a:rPr>
              <a:t>and 𝑟</a:t>
            </a:r>
            <a:r>
              <a:rPr b="0" baseline="-25000" i="0" lang="en" sz="1400" u="none" cap="none" strike="noStrike">
                <a:solidFill>
                  <a:srgbClr val="000000"/>
                </a:solidFill>
                <a:latin typeface="Arial"/>
                <a:ea typeface="Arial"/>
                <a:cs typeface="Arial"/>
                <a:sym typeface="Arial"/>
              </a:rPr>
              <a:t>𝑜𝑢𝑡  </a:t>
            </a:r>
            <a:r>
              <a:rPr b="0" i="0" lang="en" sz="1400" u="none" cap="none" strike="noStrike">
                <a:solidFill>
                  <a:srgbClr val="000000"/>
                </a:solidFill>
                <a:latin typeface="Arial"/>
                <a:ea typeface="Arial"/>
                <a:cs typeface="Arial"/>
                <a:sym typeface="Arial"/>
              </a:rPr>
              <a:t>are the number of inputs and outputs of the layer respectively </a:t>
            </a:r>
            <a:endParaRPr b="0" i="0" sz="1400" u="none" cap="none" strike="noStrike">
              <a:solidFill>
                <a:srgbClr val="000000"/>
              </a:solidFill>
              <a:latin typeface="Arial"/>
              <a:ea typeface="Arial"/>
              <a:cs typeface="Arial"/>
              <a:sym typeface="Arial"/>
            </a:endParaRPr>
          </a:p>
        </p:txBody>
      </p:sp>
      <p:sp>
        <p:nvSpPr>
          <p:cNvPr id="362" name="Google Shape;362;p32"/>
          <p:cNvSpPr txBox="1"/>
          <p:nvPr/>
        </p:nvSpPr>
        <p:spPr>
          <a:xfrm>
            <a:off x="406500" y="4518225"/>
            <a:ext cx="8331000" cy="3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Source to understand Xavier Initialization: </a:t>
            </a:r>
            <a:r>
              <a:rPr b="0" i="0" lang="en" sz="1100" u="none" cap="none" strike="noStrike">
                <a:solidFill>
                  <a:srgbClr val="4A86E8"/>
                </a:solidFill>
                <a:latin typeface="Calibri"/>
                <a:ea typeface="Calibri"/>
                <a:cs typeface="Calibri"/>
                <a:sym typeface="Calibri"/>
              </a:rPr>
              <a:t>https://prateekvjoshi.com/2016/03/29/understanding-xavier-initialization-in-deep-neural-networks/</a:t>
            </a:r>
            <a:endParaRPr b="0" i="0" sz="1100" u="none" cap="none" strike="noStrike">
              <a:solidFill>
                <a:srgbClr val="4A86E8"/>
              </a:solidFill>
              <a:latin typeface="Calibri"/>
              <a:ea typeface="Calibri"/>
              <a:cs typeface="Calibri"/>
              <a:sym typeface="Calibri"/>
            </a:endParaRPr>
          </a:p>
        </p:txBody>
      </p:sp>
      <p:sp>
        <p:nvSpPr>
          <p:cNvPr id="363" name="Google Shape;363;p32"/>
          <p:cNvSpPr txBox="1"/>
          <p:nvPr/>
        </p:nvSpPr>
        <p:spPr>
          <a:xfrm>
            <a:off x="905375" y="1063813"/>
            <a:ext cx="775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000000"/>
                </a:solidFill>
                <a:latin typeface="Arial"/>
                <a:ea typeface="Arial"/>
                <a:cs typeface="Arial"/>
                <a:sym typeface="Arial"/>
              </a:rPr>
              <a:t>Random Initialization from a Gaussian Distribution (centred around zero)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543000" y="320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600">
                <a:latin typeface="Arial"/>
                <a:ea typeface="Arial"/>
                <a:cs typeface="Arial"/>
                <a:sym typeface="Arial"/>
              </a:rPr>
              <a:t>Q12) What are the main three properties of CNN? Which part of the network is related to which property?</a:t>
            </a:r>
            <a:endParaRPr sz="1600">
              <a:latin typeface="Arial"/>
              <a:ea typeface="Arial"/>
              <a:cs typeface="Arial"/>
              <a:sym typeface="Arial"/>
            </a:endParaRPr>
          </a:p>
        </p:txBody>
      </p:sp>
      <p:sp>
        <p:nvSpPr>
          <p:cNvPr id="369" name="Google Shape;369;p33"/>
          <p:cNvSpPr txBox="1"/>
          <p:nvPr/>
        </p:nvSpPr>
        <p:spPr>
          <a:xfrm>
            <a:off x="596600" y="1328750"/>
            <a:ext cx="4444200" cy="22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main three properties of CNN: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Locally Connected</a:t>
            </a:r>
            <a:r>
              <a:rPr b="0" i="0" lang="en" sz="1400" u="none" cap="none" strike="noStrike">
                <a:solidFill>
                  <a:srgbClr val="000000"/>
                </a:solidFill>
                <a:latin typeface="Arial"/>
                <a:ea typeface="Arial"/>
                <a:cs typeface="Arial"/>
                <a:sym typeface="Arial"/>
              </a:rPr>
              <a:t> (Sparse Interactions): As some patterns are smaller than the whole image, a neuron doesn’t have to see the whole image to detect the pattern. Such neuron are connected to only part of the previous layer output (less parameters)</a:t>
            </a:r>
            <a:endParaRPr b="0" i="0" sz="1400" u="none" cap="none" strike="noStrike">
              <a:solidFill>
                <a:srgbClr val="000000"/>
              </a:solidFill>
              <a:latin typeface="Arial"/>
              <a:ea typeface="Arial"/>
              <a:cs typeface="Arial"/>
              <a:sym typeface="Arial"/>
            </a:endParaRPr>
          </a:p>
        </p:txBody>
      </p:sp>
      <p:pic>
        <p:nvPicPr>
          <p:cNvPr id="370" name="Google Shape;370;p33"/>
          <p:cNvPicPr preferRelativeResize="0"/>
          <p:nvPr/>
        </p:nvPicPr>
        <p:blipFill rotWithShape="1">
          <a:blip r:embed="rId3">
            <a:alphaModFix/>
          </a:blip>
          <a:srcRect b="0" l="0" r="0" t="0"/>
          <a:stretch/>
        </p:blipFill>
        <p:spPr>
          <a:xfrm>
            <a:off x="5492075" y="1328750"/>
            <a:ext cx="2827385" cy="2671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nvSpPr>
        <p:spPr>
          <a:xfrm>
            <a:off x="407200" y="492925"/>
            <a:ext cx="3651900" cy="37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main three properties of CNN: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a:t>
            </a:r>
            <a:r>
              <a:rPr b="1" i="0" lang="en" sz="1400" u="none" cap="none" strike="noStrike">
                <a:solidFill>
                  <a:srgbClr val="000000"/>
                </a:solidFill>
                <a:latin typeface="Arial"/>
                <a:ea typeface="Arial"/>
                <a:cs typeface="Arial"/>
                <a:sym typeface="Arial"/>
              </a:rPr>
              <a:t>Parameter Sharing</a:t>
            </a:r>
            <a:r>
              <a:rPr b="0" i="0" lang="en" sz="1400" u="none" cap="none" strike="noStrike">
                <a:solidFill>
                  <a:srgbClr val="000000"/>
                </a:solidFill>
                <a:latin typeface="Arial"/>
                <a:ea typeface="Arial"/>
                <a:cs typeface="Arial"/>
                <a:sym typeface="Arial"/>
              </a:rPr>
              <a:t>: As the same pattern may exist in different regions of image, two or more neurons may end up doing almost the same thing. These neurons can share the same set of parameters.</a:t>
            </a:r>
            <a:endParaRPr b="0" i="0" sz="1400" u="none" cap="none" strike="noStrike">
              <a:solidFill>
                <a:srgbClr val="000000"/>
              </a:solidFill>
              <a:latin typeface="Arial"/>
              <a:ea typeface="Arial"/>
              <a:cs typeface="Arial"/>
              <a:sym typeface="Arial"/>
            </a:endParaRPr>
          </a:p>
        </p:txBody>
      </p:sp>
      <p:pic>
        <p:nvPicPr>
          <p:cNvPr id="376" name="Google Shape;376;p34"/>
          <p:cNvPicPr preferRelativeResize="0"/>
          <p:nvPr/>
        </p:nvPicPr>
        <p:blipFill rotWithShape="1">
          <a:blip r:embed="rId3">
            <a:alphaModFix/>
          </a:blip>
          <a:srcRect b="0" l="0" r="0" t="0"/>
          <a:stretch/>
        </p:blipFill>
        <p:spPr>
          <a:xfrm>
            <a:off x="3951453" y="926463"/>
            <a:ext cx="4884675" cy="3290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nvSpPr>
        <p:spPr>
          <a:xfrm>
            <a:off x="357300" y="557225"/>
            <a:ext cx="8365200" cy="23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main three properties of CNN: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Subsampling(Pooling): As subsampling the image will not change the object. We can subsample the pixels to get smaller image which means less network parameters.</a:t>
            </a:r>
            <a:endParaRPr b="0" i="0" sz="1400" u="none" cap="none" strike="noStrike">
              <a:solidFill>
                <a:srgbClr val="000000"/>
              </a:solidFill>
              <a:latin typeface="Arial"/>
              <a:ea typeface="Arial"/>
              <a:cs typeface="Arial"/>
              <a:sym typeface="Arial"/>
            </a:endParaRPr>
          </a:p>
        </p:txBody>
      </p:sp>
      <p:pic>
        <p:nvPicPr>
          <p:cNvPr id="382" name="Google Shape;382;p35"/>
          <p:cNvPicPr preferRelativeResize="0"/>
          <p:nvPr/>
        </p:nvPicPr>
        <p:blipFill rotWithShape="1">
          <a:blip r:embed="rId3">
            <a:alphaModFix/>
          </a:blip>
          <a:srcRect b="0" l="0" r="0" t="0"/>
          <a:stretch/>
        </p:blipFill>
        <p:spPr>
          <a:xfrm>
            <a:off x="1583025" y="1615113"/>
            <a:ext cx="5913760" cy="1913275"/>
          </a:xfrm>
          <a:prstGeom prst="rect">
            <a:avLst/>
          </a:prstGeom>
          <a:noFill/>
          <a:ln>
            <a:noFill/>
          </a:ln>
        </p:spPr>
      </p:pic>
      <p:sp>
        <p:nvSpPr>
          <p:cNvPr id="383" name="Google Shape;383;p35"/>
          <p:cNvSpPr txBox="1"/>
          <p:nvPr/>
        </p:nvSpPr>
        <p:spPr>
          <a:xfrm>
            <a:off x="511175" y="3528400"/>
            <a:ext cx="5826600" cy="74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first two properties are related to the convolution layers while the last property is related to the pooling layer.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500"/>
                                        <p:tgtEl>
                                          <p:spTgt spid="3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615550" y="395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Q13) How can an object be recognized under different scales using a CNN network?</a:t>
            </a:r>
            <a:endParaRPr sz="1700">
              <a:latin typeface="Arial"/>
              <a:ea typeface="Arial"/>
              <a:cs typeface="Arial"/>
              <a:sym typeface="Arial"/>
            </a:endParaRPr>
          </a:p>
        </p:txBody>
      </p:sp>
      <p:sp>
        <p:nvSpPr>
          <p:cNvPr id="389" name="Google Shape;389;p36"/>
          <p:cNvSpPr txBox="1"/>
          <p:nvPr/>
        </p:nvSpPr>
        <p:spPr>
          <a:xfrm>
            <a:off x="901200" y="1350150"/>
            <a:ext cx="4191000" cy="273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Going through Convolution and Pooling the first layers’ perceptive fields are narrow and focus on small objects while later layers have a wider field of view and can detect large objects easier.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Bonus</a:t>
            </a:r>
            <a:r>
              <a:rPr b="0" i="0" lang="en" sz="1400" u="none" cap="none" strike="noStrike">
                <a:solidFill>
                  <a:srgbClr val="000000"/>
                </a:solidFill>
                <a:latin typeface="Calibri"/>
                <a:ea typeface="Calibri"/>
                <a:cs typeface="Calibri"/>
                <a:sym typeface="Calibri"/>
              </a:rPr>
              <a:t> (Feature Pyramid Networks)</a:t>
            </a:r>
            <a:endParaRPr b="0" i="0" sz="1400" u="none" cap="none" strike="noStrike">
              <a:solidFill>
                <a:srgbClr val="000000"/>
              </a:solidFill>
              <a:latin typeface="Calibri"/>
              <a:ea typeface="Calibri"/>
              <a:cs typeface="Calibri"/>
              <a:sym typeface="Calibri"/>
            </a:endParaRPr>
          </a:p>
        </p:txBody>
      </p:sp>
      <p:pic>
        <p:nvPicPr>
          <p:cNvPr id="390" name="Google Shape;390;p36"/>
          <p:cNvPicPr preferRelativeResize="0"/>
          <p:nvPr/>
        </p:nvPicPr>
        <p:blipFill rotWithShape="1">
          <a:blip r:embed="rId3">
            <a:alphaModFix/>
          </a:blip>
          <a:srcRect b="0" l="0" r="0" t="0"/>
          <a:stretch/>
        </p:blipFill>
        <p:spPr>
          <a:xfrm>
            <a:off x="5324675" y="1350150"/>
            <a:ext cx="3587449" cy="267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604825" y="4062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700">
                <a:latin typeface="Arial"/>
                <a:ea typeface="Arial"/>
                <a:cs typeface="Arial"/>
                <a:sym typeface="Arial"/>
              </a:rPr>
              <a:t>Q14) For the VGGNET structure given below, assume that the filter size is 3X3 in the convolutional layers with a stride and a padding amount of 1. Discuss and calculate the size of each stage.</a:t>
            </a:r>
            <a:endParaRPr sz="1700"/>
          </a:p>
        </p:txBody>
      </p:sp>
      <p:pic>
        <p:nvPicPr>
          <p:cNvPr id="396" name="Google Shape;396;p37"/>
          <p:cNvPicPr preferRelativeResize="0"/>
          <p:nvPr/>
        </p:nvPicPr>
        <p:blipFill rotWithShape="1">
          <a:blip r:embed="rId3">
            <a:alphaModFix/>
          </a:blip>
          <a:srcRect b="14459" l="-930" r="928" t="61297"/>
          <a:stretch/>
        </p:blipFill>
        <p:spPr>
          <a:xfrm>
            <a:off x="384010" y="1927900"/>
            <a:ext cx="8209564" cy="954600"/>
          </a:xfrm>
          <a:prstGeom prst="rect">
            <a:avLst/>
          </a:prstGeom>
          <a:noFill/>
          <a:ln>
            <a:noFill/>
          </a:ln>
        </p:spPr>
      </p:pic>
      <p:pic>
        <p:nvPicPr>
          <p:cNvPr id="397" name="Google Shape;397;p37"/>
          <p:cNvPicPr preferRelativeResize="0"/>
          <p:nvPr/>
        </p:nvPicPr>
        <p:blipFill rotWithShape="1">
          <a:blip r:embed="rId4">
            <a:alphaModFix/>
          </a:blip>
          <a:srcRect b="0" l="0" r="0" t="0"/>
          <a:stretch/>
        </p:blipFill>
        <p:spPr>
          <a:xfrm>
            <a:off x="485775" y="3002775"/>
            <a:ext cx="817245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8"/>
          <p:cNvPicPr preferRelativeResize="0"/>
          <p:nvPr/>
        </p:nvPicPr>
        <p:blipFill rotWithShape="1">
          <a:blip r:embed="rId3">
            <a:alphaModFix/>
          </a:blip>
          <a:srcRect b="0" l="0" r="0" t="0"/>
          <a:stretch/>
        </p:blipFill>
        <p:spPr>
          <a:xfrm>
            <a:off x="278600" y="262025"/>
            <a:ext cx="8679651" cy="1300675"/>
          </a:xfrm>
          <a:prstGeom prst="rect">
            <a:avLst/>
          </a:prstGeom>
          <a:noFill/>
          <a:ln>
            <a:noFill/>
          </a:ln>
        </p:spPr>
      </p:pic>
      <p:pic>
        <p:nvPicPr>
          <p:cNvPr id="403" name="Google Shape;403;p38"/>
          <p:cNvPicPr preferRelativeResize="0"/>
          <p:nvPr/>
        </p:nvPicPr>
        <p:blipFill rotWithShape="1">
          <a:blip r:embed="rId4">
            <a:alphaModFix/>
          </a:blip>
          <a:srcRect b="0" l="0" r="0" t="0"/>
          <a:stretch/>
        </p:blipFill>
        <p:spPr>
          <a:xfrm>
            <a:off x="409575" y="1638900"/>
            <a:ext cx="5823213" cy="3275999"/>
          </a:xfrm>
          <a:prstGeom prst="rect">
            <a:avLst/>
          </a:prstGeom>
          <a:noFill/>
          <a:ln>
            <a:noFill/>
          </a:ln>
        </p:spPr>
      </p:pic>
      <p:pic>
        <p:nvPicPr>
          <p:cNvPr id="404" name="Google Shape;404;p38"/>
          <p:cNvPicPr preferRelativeResize="0"/>
          <p:nvPr/>
        </p:nvPicPr>
        <p:blipFill rotWithShape="1">
          <a:blip r:embed="rId5">
            <a:alphaModFix/>
          </a:blip>
          <a:srcRect b="0" l="0" r="0" t="0"/>
          <a:stretch/>
        </p:blipFill>
        <p:spPr>
          <a:xfrm>
            <a:off x="6232800" y="1638300"/>
            <a:ext cx="2725450" cy="1353825"/>
          </a:xfrm>
          <a:prstGeom prst="rect">
            <a:avLst/>
          </a:prstGeom>
          <a:noFill/>
          <a:ln>
            <a:noFill/>
          </a:ln>
        </p:spPr>
      </p:pic>
      <p:pic>
        <p:nvPicPr>
          <p:cNvPr id="405" name="Google Shape;405;p38"/>
          <p:cNvPicPr preferRelativeResize="0"/>
          <p:nvPr/>
        </p:nvPicPr>
        <p:blipFill rotWithShape="1">
          <a:blip r:embed="rId6">
            <a:alphaModFix/>
          </a:blip>
          <a:srcRect b="0" l="0" r="0" t="0"/>
          <a:stretch/>
        </p:blipFill>
        <p:spPr>
          <a:xfrm>
            <a:off x="6318612" y="3067725"/>
            <a:ext cx="2553824" cy="119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9"/>
          <p:cNvPicPr preferRelativeResize="0"/>
          <p:nvPr/>
        </p:nvPicPr>
        <p:blipFill rotWithShape="1">
          <a:blip r:embed="rId3">
            <a:alphaModFix/>
          </a:blip>
          <a:srcRect b="0" l="0" r="0" t="0"/>
          <a:stretch/>
        </p:blipFill>
        <p:spPr>
          <a:xfrm>
            <a:off x="278600" y="262025"/>
            <a:ext cx="8679651" cy="1300675"/>
          </a:xfrm>
          <a:prstGeom prst="rect">
            <a:avLst/>
          </a:prstGeom>
          <a:noFill/>
          <a:ln>
            <a:noFill/>
          </a:ln>
        </p:spPr>
      </p:pic>
      <p:pic>
        <p:nvPicPr>
          <p:cNvPr id="411" name="Google Shape;411;p39"/>
          <p:cNvPicPr preferRelativeResize="0"/>
          <p:nvPr/>
        </p:nvPicPr>
        <p:blipFill rotWithShape="1">
          <a:blip r:embed="rId4">
            <a:alphaModFix/>
          </a:blip>
          <a:srcRect b="0" l="0" r="0" t="0"/>
          <a:stretch/>
        </p:blipFill>
        <p:spPr>
          <a:xfrm>
            <a:off x="6232800" y="1638300"/>
            <a:ext cx="2725450" cy="1353825"/>
          </a:xfrm>
          <a:prstGeom prst="rect">
            <a:avLst/>
          </a:prstGeom>
          <a:noFill/>
          <a:ln>
            <a:noFill/>
          </a:ln>
        </p:spPr>
      </p:pic>
      <p:pic>
        <p:nvPicPr>
          <p:cNvPr id="412" name="Google Shape;412;p39"/>
          <p:cNvPicPr preferRelativeResize="0"/>
          <p:nvPr/>
        </p:nvPicPr>
        <p:blipFill rotWithShape="1">
          <a:blip r:embed="rId5">
            <a:alphaModFix/>
          </a:blip>
          <a:srcRect b="0" l="0" r="0" t="0"/>
          <a:stretch/>
        </p:blipFill>
        <p:spPr>
          <a:xfrm>
            <a:off x="6318612" y="3067725"/>
            <a:ext cx="2553824" cy="1198975"/>
          </a:xfrm>
          <a:prstGeom prst="rect">
            <a:avLst/>
          </a:prstGeom>
          <a:noFill/>
          <a:ln>
            <a:noFill/>
          </a:ln>
        </p:spPr>
      </p:pic>
      <p:pic>
        <p:nvPicPr>
          <p:cNvPr id="413" name="Google Shape;413;p39"/>
          <p:cNvPicPr preferRelativeResize="0"/>
          <p:nvPr/>
        </p:nvPicPr>
        <p:blipFill rotWithShape="1">
          <a:blip r:embed="rId6">
            <a:alphaModFix/>
          </a:blip>
          <a:srcRect b="0" l="0" r="0" t="0"/>
          <a:stretch/>
        </p:blipFill>
        <p:spPr>
          <a:xfrm>
            <a:off x="441725" y="1832975"/>
            <a:ext cx="5876875" cy="25671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422675" y="449125"/>
            <a:ext cx="2974200" cy="69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Optimization </a:t>
            </a:r>
            <a:endParaRPr/>
          </a:p>
        </p:txBody>
      </p:sp>
      <p:sp>
        <p:nvSpPr>
          <p:cNvPr id="165" name="Google Shape;165;p4"/>
          <p:cNvSpPr txBox="1"/>
          <p:nvPr>
            <p:ph idx="1" type="body"/>
          </p:nvPr>
        </p:nvSpPr>
        <p:spPr>
          <a:xfrm>
            <a:off x="878675" y="1347750"/>
            <a:ext cx="7446300" cy="5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400">
                <a:latin typeface="Arial"/>
                <a:ea typeface="Arial"/>
                <a:cs typeface="Arial"/>
                <a:sym typeface="Arial"/>
              </a:rPr>
              <a:t>1- Gradient Descent Algorithm</a:t>
            </a:r>
            <a:endParaRPr sz="1400">
              <a:latin typeface="Arial"/>
              <a:ea typeface="Arial"/>
              <a:cs typeface="Arial"/>
              <a:sym typeface="Arial"/>
            </a:endParaRPr>
          </a:p>
        </p:txBody>
      </p:sp>
      <p:sp>
        <p:nvSpPr>
          <p:cNvPr id="166" name="Google Shape;166;p4"/>
          <p:cNvSpPr/>
          <p:nvPr/>
        </p:nvSpPr>
        <p:spPr>
          <a:xfrm>
            <a:off x="878675" y="2411000"/>
            <a:ext cx="1007400" cy="49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Online</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2927750" y="2411000"/>
            <a:ext cx="1007400" cy="49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Batch</a:t>
            </a:r>
            <a:endParaRPr b="0" i="0" sz="1400" u="none" cap="none" strike="noStrike">
              <a:solidFill>
                <a:srgbClr val="000000"/>
              </a:solidFill>
              <a:latin typeface="Arial"/>
              <a:ea typeface="Arial"/>
              <a:cs typeface="Arial"/>
              <a:sym typeface="Arial"/>
            </a:endParaRPr>
          </a:p>
        </p:txBody>
      </p:sp>
      <p:cxnSp>
        <p:nvCxnSpPr>
          <p:cNvPr id="168" name="Google Shape;168;p4"/>
          <p:cNvCxnSpPr>
            <a:endCxn id="166" idx="0"/>
          </p:cNvCxnSpPr>
          <p:nvPr/>
        </p:nvCxnSpPr>
        <p:spPr>
          <a:xfrm flipH="1">
            <a:off x="1382375" y="1714400"/>
            <a:ext cx="535800" cy="696600"/>
          </a:xfrm>
          <a:prstGeom prst="straightConnector1">
            <a:avLst/>
          </a:prstGeom>
          <a:noFill/>
          <a:ln cap="flat" cmpd="sng" w="9525">
            <a:solidFill>
              <a:schemeClr val="dk2"/>
            </a:solidFill>
            <a:prstDash val="solid"/>
            <a:round/>
            <a:headEnd len="sm" w="sm" type="none"/>
            <a:tailEnd len="med" w="med" type="triangle"/>
          </a:ln>
        </p:spPr>
      </p:cxnSp>
      <p:cxnSp>
        <p:nvCxnSpPr>
          <p:cNvPr id="169" name="Google Shape;169;p4"/>
          <p:cNvCxnSpPr>
            <a:endCxn id="167" idx="0"/>
          </p:cNvCxnSpPr>
          <p:nvPr/>
        </p:nvCxnSpPr>
        <p:spPr>
          <a:xfrm>
            <a:off x="2464550" y="1661000"/>
            <a:ext cx="966900" cy="750000"/>
          </a:xfrm>
          <a:prstGeom prst="straightConnector1">
            <a:avLst/>
          </a:prstGeom>
          <a:noFill/>
          <a:ln cap="flat" cmpd="sng" w="9525">
            <a:solidFill>
              <a:schemeClr val="dk2"/>
            </a:solidFill>
            <a:prstDash val="solid"/>
            <a:round/>
            <a:headEnd len="sm" w="sm" type="none"/>
            <a:tailEnd len="med" w="med" type="triangle"/>
          </a:ln>
        </p:spPr>
      </p:cxnSp>
      <p:pic>
        <p:nvPicPr>
          <p:cNvPr id="170" name="Google Shape;170;p4"/>
          <p:cNvPicPr preferRelativeResize="0"/>
          <p:nvPr/>
        </p:nvPicPr>
        <p:blipFill rotWithShape="1">
          <a:blip r:embed="rId3">
            <a:alphaModFix/>
          </a:blip>
          <a:srcRect b="0" l="1311" r="0" t="0"/>
          <a:stretch/>
        </p:blipFill>
        <p:spPr>
          <a:xfrm>
            <a:off x="4254100" y="1534675"/>
            <a:ext cx="4461799" cy="29206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0"/>
          <p:cNvPicPr preferRelativeResize="0"/>
          <p:nvPr/>
        </p:nvPicPr>
        <p:blipFill rotWithShape="1">
          <a:blip r:embed="rId3">
            <a:alphaModFix/>
          </a:blip>
          <a:srcRect b="0" l="0" r="0" t="0"/>
          <a:stretch/>
        </p:blipFill>
        <p:spPr>
          <a:xfrm>
            <a:off x="278600" y="262025"/>
            <a:ext cx="8679651" cy="1300675"/>
          </a:xfrm>
          <a:prstGeom prst="rect">
            <a:avLst/>
          </a:prstGeom>
          <a:noFill/>
          <a:ln>
            <a:noFill/>
          </a:ln>
        </p:spPr>
      </p:pic>
      <p:pic>
        <p:nvPicPr>
          <p:cNvPr id="419" name="Google Shape;419;p40"/>
          <p:cNvPicPr preferRelativeResize="0"/>
          <p:nvPr/>
        </p:nvPicPr>
        <p:blipFill rotWithShape="1">
          <a:blip r:embed="rId4">
            <a:alphaModFix/>
          </a:blip>
          <a:srcRect b="0" l="0" r="0" t="0"/>
          <a:stretch/>
        </p:blipFill>
        <p:spPr>
          <a:xfrm>
            <a:off x="6232800" y="1638300"/>
            <a:ext cx="2725450" cy="1353825"/>
          </a:xfrm>
          <a:prstGeom prst="rect">
            <a:avLst/>
          </a:prstGeom>
          <a:noFill/>
          <a:ln>
            <a:noFill/>
          </a:ln>
        </p:spPr>
      </p:pic>
      <p:pic>
        <p:nvPicPr>
          <p:cNvPr id="420" name="Google Shape;420;p40"/>
          <p:cNvPicPr preferRelativeResize="0"/>
          <p:nvPr/>
        </p:nvPicPr>
        <p:blipFill rotWithShape="1">
          <a:blip r:embed="rId5">
            <a:alphaModFix/>
          </a:blip>
          <a:srcRect b="0" l="0" r="0" t="0"/>
          <a:stretch/>
        </p:blipFill>
        <p:spPr>
          <a:xfrm>
            <a:off x="6318612" y="3067725"/>
            <a:ext cx="2553824" cy="1198975"/>
          </a:xfrm>
          <a:prstGeom prst="rect">
            <a:avLst/>
          </a:prstGeom>
          <a:noFill/>
          <a:ln>
            <a:noFill/>
          </a:ln>
        </p:spPr>
      </p:pic>
      <p:pic>
        <p:nvPicPr>
          <p:cNvPr id="421" name="Google Shape;421;p40"/>
          <p:cNvPicPr preferRelativeResize="0"/>
          <p:nvPr/>
        </p:nvPicPr>
        <p:blipFill rotWithShape="1">
          <a:blip r:embed="rId6">
            <a:alphaModFix/>
          </a:blip>
          <a:srcRect b="0" l="0" r="0" t="0"/>
          <a:stretch/>
        </p:blipFill>
        <p:spPr>
          <a:xfrm>
            <a:off x="278600" y="2206225"/>
            <a:ext cx="5945345" cy="135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347650" y="4169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400"/>
              </a:spcAft>
              <a:buSzPts val="3000"/>
              <a:buNone/>
            </a:pPr>
            <a:r>
              <a:rPr lang="en" sz="1600">
                <a:latin typeface="Arial"/>
                <a:ea typeface="Arial"/>
                <a:cs typeface="Arial"/>
                <a:sym typeface="Arial"/>
              </a:rPr>
              <a:t>Q15) The following CNN architecture is called AlexNet:-</a:t>
            </a:r>
            <a:endParaRPr sz="1600">
              <a:latin typeface="Arial"/>
              <a:ea typeface="Arial"/>
              <a:cs typeface="Arial"/>
              <a:sym typeface="Arial"/>
            </a:endParaRPr>
          </a:p>
        </p:txBody>
      </p:sp>
      <p:pic>
        <p:nvPicPr>
          <p:cNvPr id="427" name="Google Shape;427;p41"/>
          <p:cNvPicPr preferRelativeResize="0"/>
          <p:nvPr/>
        </p:nvPicPr>
        <p:blipFill rotWithShape="1">
          <a:blip r:embed="rId3">
            <a:alphaModFix/>
          </a:blip>
          <a:srcRect b="0" l="0" r="0" t="0"/>
          <a:stretch/>
        </p:blipFill>
        <p:spPr>
          <a:xfrm>
            <a:off x="543700" y="1125149"/>
            <a:ext cx="8290600" cy="2162175"/>
          </a:xfrm>
          <a:prstGeom prst="rect">
            <a:avLst/>
          </a:prstGeom>
          <a:noFill/>
          <a:ln>
            <a:noFill/>
          </a:ln>
        </p:spPr>
      </p:pic>
      <p:sp>
        <p:nvSpPr>
          <p:cNvPr id="428" name="Google Shape;428;p41"/>
          <p:cNvSpPr txBox="1"/>
          <p:nvPr/>
        </p:nvSpPr>
        <p:spPr>
          <a:xfrm>
            <a:off x="543700" y="3343325"/>
            <a:ext cx="7781100" cy="149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400"/>
              </a:spcAft>
              <a:buClr>
                <a:srgbClr val="000000"/>
              </a:buClr>
              <a:buSzPts val="1400"/>
              <a:buFont typeface="Arial"/>
              <a:buNone/>
            </a:pPr>
            <a:r>
              <a:rPr b="0" i="0" lang="en" sz="1400" u="none" cap="none" strike="noStrike">
                <a:solidFill>
                  <a:srgbClr val="434343"/>
                </a:solidFill>
                <a:latin typeface="Arial"/>
                <a:ea typeface="Arial"/>
                <a:cs typeface="Arial"/>
                <a:sym typeface="Arial"/>
              </a:rPr>
              <a:t>Discuss the network stages' different structures listing i) filter sizes, ii) stride and padding amounts, and iii) max-pooling sizes.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42"/>
          <p:cNvPicPr preferRelativeResize="0"/>
          <p:nvPr/>
        </p:nvPicPr>
        <p:blipFill rotWithShape="1">
          <a:blip r:embed="rId3">
            <a:alphaModFix/>
          </a:blip>
          <a:srcRect b="0" l="0" r="0" t="0"/>
          <a:stretch/>
        </p:blipFill>
        <p:spPr>
          <a:xfrm>
            <a:off x="3836425" y="2571750"/>
            <a:ext cx="4813450" cy="2259825"/>
          </a:xfrm>
          <a:prstGeom prst="rect">
            <a:avLst/>
          </a:prstGeom>
          <a:noFill/>
          <a:ln>
            <a:noFill/>
          </a:ln>
        </p:spPr>
      </p:pic>
      <p:pic>
        <p:nvPicPr>
          <p:cNvPr id="434" name="Google Shape;434;p42"/>
          <p:cNvPicPr preferRelativeResize="0"/>
          <p:nvPr/>
        </p:nvPicPr>
        <p:blipFill rotWithShape="1">
          <a:blip r:embed="rId4">
            <a:alphaModFix/>
          </a:blip>
          <a:srcRect b="0" l="0" r="0" t="0"/>
          <a:stretch/>
        </p:blipFill>
        <p:spPr>
          <a:xfrm>
            <a:off x="495325" y="204800"/>
            <a:ext cx="5000650" cy="249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nvSpPr>
        <p:spPr>
          <a:xfrm>
            <a:off x="351700" y="259975"/>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9900"/>
                </a:solidFill>
                <a:latin typeface="Arial"/>
                <a:ea typeface="Arial"/>
                <a:cs typeface="Arial"/>
                <a:sym typeface="Arial"/>
              </a:rPr>
              <a:t>AlexNet </a:t>
            </a:r>
            <a:endParaRPr b="0" i="0" sz="1700" u="none" cap="none" strike="noStrike">
              <a:solidFill>
                <a:srgbClr val="FF9900"/>
              </a:solidFill>
              <a:latin typeface="Arial"/>
              <a:ea typeface="Arial"/>
              <a:cs typeface="Arial"/>
              <a:sym typeface="Arial"/>
            </a:endParaRPr>
          </a:p>
        </p:txBody>
      </p:sp>
      <p:pic>
        <p:nvPicPr>
          <p:cNvPr id="440" name="Google Shape;440;p43"/>
          <p:cNvPicPr preferRelativeResize="0"/>
          <p:nvPr/>
        </p:nvPicPr>
        <p:blipFill rotWithShape="1">
          <a:blip r:embed="rId3">
            <a:alphaModFix/>
          </a:blip>
          <a:srcRect b="59" l="0" r="0" t="69"/>
          <a:stretch/>
        </p:blipFill>
        <p:spPr>
          <a:xfrm>
            <a:off x="957263" y="1122713"/>
            <a:ext cx="7229474" cy="2962275"/>
          </a:xfrm>
          <a:prstGeom prst="rect">
            <a:avLst/>
          </a:prstGeom>
          <a:noFill/>
          <a:ln>
            <a:noFill/>
          </a:ln>
        </p:spPr>
      </p:pic>
      <p:sp>
        <p:nvSpPr>
          <p:cNvPr id="441" name="Google Shape;441;p43"/>
          <p:cNvSpPr txBox="1"/>
          <p:nvPr/>
        </p:nvSpPr>
        <p:spPr>
          <a:xfrm>
            <a:off x="2176100" y="776650"/>
            <a:ext cx="76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Calibri"/>
                <a:ea typeface="Calibri"/>
                <a:cs typeface="Calibri"/>
                <a:sym typeface="Calibri"/>
              </a:rPr>
              <a:t>Padding = 2</a:t>
            </a:r>
            <a:endParaRPr b="1" sz="900">
              <a:solidFill>
                <a:srgbClr val="00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1258475" y="1059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Thank You </a:t>
            </a:r>
            <a:endParaRPr/>
          </a:p>
        </p:txBody>
      </p:sp>
      <p:pic>
        <p:nvPicPr>
          <p:cNvPr id="447" name="Google Shape;447;p44"/>
          <p:cNvPicPr preferRelativeResize="0"/>
          <p:nvPr/>
        </p:nvPicPr>
        <p:blipFill rotWithShape="1">
          <a:blip r:embed="rId3">
            <a:alphaModFix/>
          </a:blip>
          <a:srcRect b="0" l="0" r="0" t="0"/>
          <a:stretch/>
        </p:blipFill>
        <p:spPr>
          <a:xfrm>
            <a:off x="4835125" y="1649250"/>
            <a:ext cx="3038500"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p:nvPr/>
        </p:nvSpPr>
        <p:spPr>
          <a:xfrm>
            <a:off x="819150" y="546475"/>
            <a:ext cx="1141800" cy="55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Batch</a:t>
            </a:r>
            <a:endParaRPr b="0" i="0" sz="1400" u="none" cap="none" strike="noStrike">
              <a:solidFill>
                <a:srgbClr val="000000"/>
              </a:solidFill>
              <a:latin typeface="Arial"/>
              <a:ea typeface="Arial"/>
              <a:cs typeface="Arial"/>
              <a:sym typeface="Arial"/>
            </a:endParaRPr>
          </a:p>
        </p:txBody>
      </p:sp>
      <p:pic>
        <p:nvPicPr>
          <p:cNvPr id="176" name="Google Shape;176;p5"/>
          <p:cNvPicPr preferRelativeResize="0"/>
          <p:nvPr/>
        </p:nvPicPr>
        <p:blipFill rotWithShape="1">
          <a:blip r:embed="rId3">
            <a:alphaModFix/>
          </a:blip>
          <a:srcRect b="0" l="0" r="0" t="0"/>
          <a:stretch/>
        </p:blipFill>
        <p:spPr>
          <a:xfrm>
            <a:off x="2368150" y="391800"/>
            <a:ext cx="4747024" cy="446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347650" y="374100"/>
            <a:ext cx="2524200" cy="7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sp>
        <p:nvSpPr>
          <p:cNvPr id="182" name="Google Shape;182;p6"/>
          <p:cNvSpPr txBox="1"/>
          <p:nvPr>
            <p:ph idx="1" type="body"/>
          </p:nvPr>
        </p:nvSpPr>
        <p:spPr>
          <a:xfrm>
            <a:off x="728675" y="1560025"/>
            <a:ext cx="7596300" cy="2878800"/>
          </a:xfrm>
          <a:prstGeom prst="rect">
            <a:avLst/>
          </a:prstGeom>
          <a:noFill/>
          <a:ln>
            <a:noFill/>
          </a:ln>
        </p:spPr>
        <p:txBody>
          <a:bodyPr anchorCtr="0" anchor="t" bIns="91425" lIns="91425" spcFirstLastPara="1" rIns="91425" wrap="square" tIns="91425">
            <a:noAutofit/>
          </a:bodyPr>
          <a:lstStyle/>
          <a:p>
            <a:pPr indent="-317500" lvl="0" marL="457200" rtl="0" algn="l">
              <a:lnSpc>
                <a:spcPct val="218181"/>
              </a:lnSpc>
              <a:spcBef>
                <a:spcPts val="32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May trap at local minima.</a:t>
            </a:r>
            <a:endParaRPr sz="1400">
              <a:solidFill>
                <a:srgbClr val="292929"/>
              </a:solidFill>
              <a:highlight>
                <a:srgbClr val="FFFFFF"/>
              </a:highlight>
              <a:latin typeface="Arial"/>
              <a:ea typeface="Arial"/>
              <a:cs typeface="Arial"/>
              <a:sym typeface="Arial"/>
            </a:endParaRPr>
          </a:p>
          <a:p>
            <a:pPr indent="-317500" lvl="0" marL="457200" rtl="0" algn="l">
              <a:lnSpc>
                <a:spcPct val="218181"/>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Weights are changed after calculating gradient on the whole dataset. So, if the dataset is too large than this may take years to converge to the minima.</a:t>
            </a:r>
            <a:endParaRPr sz="1400">
              <a:solidFill>
                <a:srgbClr val="292929"/>
              </a:solidFill>
              <a:highlight>
                <a:srgbClr val="FFFFFF"/>
              </a:highlight>
              <a:latin typeface="Arial"/>
              <a:ea typeface="Arial"/>
              <a:cs typeface="Arial"/>
              <a:sym typeface="Arial"/>
            </a:endParaRPr>
          </a:p>
          <a:p>
            <a:pPr indent="-317500" lvl="0" marL="457200" rtl="0" algn="l">
              <a:lnSpc>
                <a:spcPct val="218181"/>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Requires large memory to calculate gradient on the whole dataset</a:t>
            </a:r>
            <a:endParaRPr sz="1400">
              <a:solidFill>
                <a:srgbClr val="292929"/>
              </a:solidFill>
              <a:highlight>
                <a:srgbClr val="FFFFFF"/>
              </a:highlight>
              <a:latin typeface="Arial"/>
              <a:ea typeface="Arial"/>
              <a:cs typeface="Arial"/>
              <a:sym typeface="Arial"/>
            </a:endParaRPr>
          </a:p>
          <a:p>
            <a:pPr indent="0" lvl="0" marL="457200" rtl="0" algn="l">
              <a:lnSpc>
                <a:spcPct val="115000"/>
              </a:lnSpc>
              <a:spcBef>
                <a:spcPts val="0"/>
              </a:spcBef>
              <a:spcAft>
                <a:spcPts val="1600"/>
              </a:spcAft>
              <a:buSzPts val="1300"/>
              <a:buNone/>
            </a:pPr>
            <a:r>
              <a:t/>
            </a:r>
            <a:endParaRPr/>
          </a:p>
        </p:txBody>
      </p:sp>
      <p:pic>
        <p:nvPicPr>
          <p:cNvPr id="183" name="Google Shape;183;p6"/>
          <p:cNvPicPr preferRelativeResize="0"/>
          <p:nvPr/>
        </p:nvPicPr>
        <p:blipFill rotWithShape="1">
          <a:blip r:embed="rId3">
            <a:alphaModFix/>
          </a:blip>
          <a:srcRect b="0" l="0" r="0" t="0"/>
          <a:stretch/>
        </p:blipFill>
        <p:spPr>
          <a:xfrm>
            <a:off x="6622249" y="374100"/>
            <a:ext cx="1620751" cy="1185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p:nvPr/>
        </p:nvSpPr>
        <p:spPr>
          <a:xfrm>
            <a:off x="578650" y="450025"/>
            <a:ext cx="1007400" cy="49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Online</a:t>
            </a:r>
            <a:endParaRPr b="0" i="0" sz="1400" u="none" cap="none" strike="noStrike">
              <a:solidFill>
                <a:srgbClr val="000000"/>
              </a:solidFill>
              <a:latin typeface="Arial"/>
              <a:ea typeface="Arial"/>
              <a:cs typeface="Arial"/>
              <a:sym typeface="Arial"/>
            </a:endParaRPr>
          </a:p>
        </p:txBody>
      </p:sp>
      <p:pic>
        <p:nvPicPr>
          <p:cNvPr id="189" name="Google Shape;189;p7"/>
          <p:cNvPicPr preferRelativeResize="0"/>
          <p:nvPr/>
        </p:nvPicPr>
        <p:blipFill rotWithShape="1">
          <a:blip r:embed="rId3">
            <a:alphaModFix/>
          </a:blip>
          <a:srcRect b="0" l="0" r="0" t="0"/>
          <a:stretch/>
        </p:blipFill>
        <p:spPr>
          <a:xfrm>
            <a:off x="1727750" y="527475"/>
            <a:ext cx="5581650" cy="373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p:nvPr/>
        </p:nvSpPr>
        <p:spPr>
          <a:xfrm>
            <a:off x="396400" y="404525"/>
            <a:ext cx="2229000" cy="13074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Stochastic gradient Descent (SGD)</a:t>
            </a:r>
            <a:endParaRPr b="0" i="0" sz="1400" u="none" cap="none" strike="noStrike">
              <a:solidFill>
                <a:srgbClr val="000000"/>
              </a:solidFill>
              <a:latin typeface="Arial"/>
              <a:ea typeface="Arial"/>
              <a:cs typeface="Arial"/>
              <a:sym typeface="Arial"/>
            </a:endParaRPr>
          </a:p>
        </p:txBody>
      </p:sp>
      <p:sp>
        <p:nvSpPr>
          <p:cNvPr id="195" name="Google Shape;195;p8"/>
          <p:cNvSpPr txBox="1"/>
          <p:nvPr/>
        </p:nvSpPr>
        <p:spPr>
          <a:xfrm>
            <a:off x="853500" y="3102225"/>
            <a:ext cx="7437000" cy="1693200"/>
          </a:xfrm>
          <a:prstGeom prst="rect">
            <a:avLst/>
          </a:prstGeom>
          <a:noFill/>
          <a:ln>
            <a:noFill/>
          </a:ln>
        </p:spPr>
        <p:txBody>
          <a:bodyPr anchorCtr="0" anchor="t" bIns="91425" lIns="91425" spcFirstLastPara="1" rIns="91425" wrap="square" tIns="91425">
            <a:spAutoFit/>
          </a:bodyPr>
          <a:lstStyle/>
          <a:p>
            <a:pPr indent="-203200" lvl="0" marL="342900" marR="0" rtl="0" algn="l">
              <a:lnSpc>
                <a:spcPct val="100000"/>
              </a:lnSpc>
              <a:spcBef>
                <a:spcPts val="0"/>
              </a:spcBef>
              <a:spcAft>
                <a:spcPts val="0"/>
              </a:spcAft>
              <a:buClr>
                <a:srgbClr val="000000"/>
              </a:buClr>
              <a:buSzPts val="1400"/>
              <a:buFont typeface="Calibri"/>
              <a:buAutoNum type="arabicPeriod"/>
            </a:pPr>
            <a:r>
              <a:rPr b="0" i="0" lang="en" sz="1400" u="none" cap="none" strike="noStrike">
                <a:solidFill>
                  <a:srgbClr val="000000"/>
                </a:solidFill>
                <a:latin typeface="Calibri"/>
                <a:ea typeface="Calibri"/>
                <a:cs typeface="Calibri"/>
                <a:sym typeface="Calibri"/>
              </a:rPr>
              <a:t>Converging to a local minimum can be quite slow.</a:t>
            </a:r>
            <a:endParaRPr b="0" i="0" sz="1400" u="none" cap="none" strike="noStrike">
              <a:solidFill>
                <a:srgbClr val="000000"/>
              </a:solidFill>
              <a:latin typeface="Calibri"/>
              <a:ea typeface="Calibri"/>
              <a:cs typeface="Calibri"/>
              <a:sym typeface="Calibri"/>
            </a:endParaRPr>
          </a:p>
          <a:p>
            <a:pPr indent="-203200" lvl="0" marL="342900" marR="0" rtl="0" algn="l">
              <a:lnSpc>
                <a:spcPct val="100000"/>
              </a:lnSpc>
              <a:spcBef>
                <a:spcPts val="0"/>
              </a:spcBef>
              <a:spcAft>
                <a:spcPts val="0"/>
              </a:spcAft>
              <a:buClr>
                <a:srgbClr val="000000"/>
              </a:buClr>
              <a:buSzPts val="1400"/>
              <a:buFont typeface="Calibri"/>
              <a:buAutoNum type="arabicPeriod"/>
            </a:pPr>
            <a:r>
              <a:rPr b="0" i="0" lang="en" sz="1400" u="none" cap="none" strike="noStrike">
                <a:solidFill>
                  <a:srgbClr val="000000"/>
                </a:solidFill>
                <a:latin typeface="Calibri"/>
                <a:ea typeface="Calibri"/>
                <a:cs typeface="Calibri"/>
                <a:sym typeface="Calibri"/>
              </a:rPr>
              <a:t>If there are multiple local minima, then there is no guarantee that the procedure will find the global minimum</a:t>
            </a:r>
            <a:r>
              <a:rPr lang="en">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6" name="Google Shape;196;p8"/>
          <p:cNvSpPr txBox="1"/>
          <p:nvPr>
            <p:ph type="title"/>
          </p:nvPr>
        </p:nvSpPr>
        <p:spPr>
          <a:xfrm>
            <a:off x="396400" y="2389025"/>
            <a:ext cx="2524200" cy="7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Problems </a:t>
            </a:r>
            <a:endParaRPr/>
          </a:p>
        </p:txBody>
      </p:sp>
      <p:pic>
        <p:nvPicPr>
          <p:cNvPr id="197" name="Google Shape;197;p8"/>
          <p:cNvPicPr preferRelativeResize="0"/>
          <p:nvPr/>
        </p:nvPicPr>
        <p:blipFill rotWithShape="1">
          <a:blip r:embed="rId3">
            <a:alphaModFix/>
          </a:blip>
          <a:srcRect b="0" l="19" r="28" t="0"/>
          <a:stretch/>
        </p:blipFill>
        <p:spPr>
          <a:xfrm>
            <a:off x="2766000" y="514425"/>
            <a:ext cx="5524501"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p:nvPr/>
        </p:nvSpPr>
        <p:spPr>
          <a:xfrm>
            <a:off x="439350" y="407200"/>
            <a:ext cx="1918200" cy="9000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Mini Batch GD</a:t>
            </a:r>
            <a:endParaRPr b="0" i="0" sz="1400" u="none" cap="none" strike="noStrike">
              <a:solidFill>
                <a:srgbClr val="000000"/>
              </a:solidFill>
              <a:latin typeface="Arial"/>
              <a:ea typeface="Arial"/>
              <a:cs typeface="Arial"/>
              <a:sym typeface="Arial"/>
            </a:endParaRPr>
          </a:p>
        </p:txBody>
      </p:sp>
      <p:pic>
        <p:nvPicPr>
          <p:cNvPr id="203" name="Google Shape;203;p9"/>
          <p:cNvPicPr preferRelativeResize="0"/>
          <p:nvPr/>
        </p:nvPicPr>
        <p:blipFill rotWithShape="1">
          <a:blip r:embed="rId3">
            <a:alphaModFix/>
          </a:blip>
          <a:srcRect b="0" l="0" r="0" t="0"/>
          <a:stretch/>
        </p:blipFill>
        <p:spPr>
          <a:xfrm>
            <a:off x="2953050" y="346350"/>
            <a:ext cx="4981575" cy="452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