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78" r:id="rId14"/>
    <p:sldId id="268" r:id="rId15"/>
    <p:sldId id="269" r:id="rId16"/>
    <p:sldId id="272" r:id="rId17"/>
    <p:sldId id="273" r:id="rId18"/>
    <p:sldId id="280" r:id="rId19"/>
    <p:sldId id="274" r:id="rId20"/>
    <p:sldId id="279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002D2-7200-6991-28F2-9528638C35D3}" v="3700" dt="2020-10-30T23:01:17.508"/>
    <p1510:client id="{269A1C7F-1556-4823-BBCF-0BEF4E12B6C4}" v="1" dt="2020-10-30T21:22:0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9580D-CF40-4FA3-AE78-1896C89A80B0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90CE8-942D-4DCF-BF9F-1F38F7DC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0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17FB-8EA4-44BB-8D1D-109C3CABF68D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CB13-D312-4A90-9CEA-592906BAB9E3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F32B-8E58-4FF7-ABCC-F5F3E1E8FEA2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3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B880-D997-40D7-958C-A78DFA68E07A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5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2C9220-DAD4-45BA-B5E8-BC9818AEC0DB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MUSIC GENERATION USING RNN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2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F4A9-4764-4505-B00E-4E2E0F797ED7}" type="datetime1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96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5BDD-73A6-4386-B293-4E89CDC0309B}" type="datetime1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F572-1150-4613-BFEB-A947D102F5E4}" type="datetime1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1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0285-37A3-4C08-A750-B416006F60D4}" type="datetime1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E6083-987C-4F43-BD42-56F6575CDF60}" type="datetime1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1BDD-779F-46F5-AF70-E1E1976C78CF}" type="datetime1">
              <a:rPr lang="en-IN" smtClean="0"/>
              <a:t>31-10-2020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BC6E21-984D-4471-BDD6-FC33E68491E3}" type="datetime1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MUSIC GENERATION USING RNN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7F89EB6-691F-49F8-A0CE-2AAC29C30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nQVK17DNVkU19MgVA4Vg88zRDvwCRXw/vie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drive.google.com/file/d/1q5yo6pVks1q3ve7_EjJ0ZjY0h809-zie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31E5-8573-47D4-8478-5ED3D324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327" y="461914"/>
            <a:ext cx="10893459" cy="2565858"/>
          </a:xfrm>
        </p:spPr>
        <p:txBody>
          <a:bodyPr>
            <a:normAutofit fontScale="90000"/>
          </a:bodyPr>
          <a:lstStyle/>
          <a:p>
            <a:r>
              <a:rPr lang="en-IN" sz="6600" dirty="0">
                <a:solidFill>
                  <a:srgbClr val="FF0000"/>
                </a:solidFill>
                <a:latin typeface="3ds"/>
              </a:rPr>
              <a:t> CS6301 MACHINE LEARNING</a:t>
            </a:r>
            <a:br>
              <a:rPr lang="en-IN" sz="6600" dirty="0">
                <a:latin typeface="3ds"/>
              </a:rPr>
            </a:br>
            <a:br>
              <a:rPr lang="en-IN" sz="6600" dirty="0">
                <a:latin typeface="3ds"/>
              </a:rPr>
            </a:br>
            <a:endParaRPr lang="en-IN" sz="6600" dirty="0">
              <a:latin typeface="3d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21869-96DC-48E9-9602-14B3C23A5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1664822"/>
            <a:ext cx="9144000" cy="23658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3600" dirty="0">
                <a:latin typeface="Adobe Garamond Pro Bold"/>
              </a:rPr>
              <a:t>MINI PROJECT</a:t>
            </a:r>
          </a:p>
          <a:p>
            <a:endParaRPr lang="en-IN" sz="3600" dirty="0">
              <a:latin typeface="Adobe Garamond Pro Bold"/>
            </a:endParaRPr>
          </a:p>
          <a:p>
            <a:r>
              <a:rPr lang="en-IN" sz="3600" dirty="0">
                <a:latin typeface="Adobe Garamond Pro Bold"/>
              </a:rPr>
              <a:t>MUSIC GENERATION USING DEEP LEARNING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465EB-88CE-4797-9CDC-A255CCB3B3A3}"/>
              </a:ext>
            </a:extLst>
          </p:cNvPr>
          <p:cNvSpPr txBox="1"/>
          <p:nvPr/>
        </p:nvSpPr>
        <p:spPr>
          <a:xfrm>
            <a:off x="2069853" y="5877016"/>
            <a:ext cx="1054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dobe Garamond Pro Bold" panose="02020702060506020403" pitchFamily="18" charset="0"/>
              </a:rPr>
              <a:t>SUBRAMANIAN  V                       	        S</a:t>
            </a:r>
            <a:r>
              <a:rPr lang="en-IN" dirty="0">
                <a:latin typeface="Adobe Garamond Pro Bold" panose="02020702060506020403" pitchFamily="18" charset="0"/>
              </a:rPr>
              <a:t>RIKANTH  GR	</a:t>
            </a:r>
            <a:r>
              <a:rPr lang="en-IN" dirty="0"/>
              <a:t>		 </a:t>
            </a:r>
            <a:r>
              <a:rPr lang="en-IN" dirty="0">
                <a:latin typeface="Adobe Garamond Pro Bold" panose="02020702060506020403" pitchFamily="18" charset="0"/>
              </a:rPr>
              <a:t>DEEPAK   VM</a:t>
            </a:r>
          </a:p>
          <a:p>
            <a:r>
              <a:rPr lang="en-IN" dirty="0"/>
              <a:t>     2018103606		 	                  2018203603		                   2018103522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DD35C-093C-48ED-9DE6-BBEE9DF6CCF2}"/>
              </a:ext>
            </a:extLst>
          </p:cNvPr>
          <p:cNvSpPr txBox="1"/>
          <p:nvPr/>
        </p:nvSpPr>
        <p:spPr>
          <a:xfrm>
            <a:off x="917294" y="4706406"/>
            <a:ext cx="5896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dobe Caslon Pro" panose="0205050205050A020403" pitchFamily="18" charset="0"/>
                <a:ea typeface="Adobe Gothic Std B" panose="020B0800000000000000" pitchFamily="34" charset="-128"/>
              </a:rPr>
              <a:t>BATCH - 11</a:t>
            </a:r>
          </a:p>
          <a:p>
            <a:r>
              <a:rPr lang="en-IN" sz="2000" b="1" dirty="0">
                <a:latin typeface="Adobe Caslon Pro" panose="0205050205050A020403" pitchFamily="18" charset="0"/>
                <a:ea typeface="Adobe Gothic Std B" panose="020B0800000000000000" pitchFamily="34" charset="-128"/>
              </a:rPr>
              <a:t>DATE : 31/10/2020</a:t>
            </a:r>
          </a:p>
          <a:p>
            <a:r>
              <a:rPr lang="en-IN" sz="2000" b="1" dirty="0">
                <a:latin typeface="Adobe Caslon Pro" panose="0205050205050A020403" pitchFamily="18" charset="0"/>
                <a:ea typeface="Adobe Gothic Std B" panose="020B0800000000000000" pitchFamily="34" charset="-128"/>
              </a:rPr>
              <a:t>								PRESENTED BY</a:t>
            </a:r>
          </a:p>
        </p:txBody>
      </p:sp>
    </p:spTree>
    <p:extLst>
      <p:ext uri="{BB962C8B-B14F-4D97-AF65-F5344CB8AC3E}">
        <p14:creationId xmlns:p14="http://schemas.microsoft.com/office/powerpoint/2010/main" val="14541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835-96C9-4B5A-9C86-CF41CF6B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493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ookman Old Style"/>
              </a:rPr>
              <a:t>MODULE 3 -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A5AD-0F83-473A-9A8A-0875BD98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60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INPUT</a:t>
            </a:r>
            <a:r>
              <a:rPr lang="en-IN" dirty="0"/>
              <a:t>    :  </a:t>
            </a:r>
            <a:r>
              <a:rPr lang="en-IN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NOTES_ARRAY REPRESENTING NOTES FOR EACH MIDI FILES</a:t>
            </a:r>
          </a:p>
          <a:p>
            <a:pPr marL="0" indent="0">
              <a:buNone/>
            </a:pPr>
            <a:r>
              <a:rPr lang="en-IN" dirty="0">
                <a:latin typeface="Adobe Garamond Pro Bold" panose="02020702060506020403" pitchFamily="18" charset="0"/>
              </a:rPr>
              <a:t>OUTPUT </a:t>
            </a:r>
            <a:r>
              <a:rPr lang="en-IN" dirty="0"/>
              <a:t> :  </a:t>
            </a:r>
            <a:r>
              <a:rPr lang="en-IN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CLEAN NOTES_ARRAY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3099-9278-4F82-B1A4-FA89E83B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1AD46-0A8E-4F13-AB9B-C6F042DB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0" y="2306931"/>
            <a:ext cx="8016499" cy="37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6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033-67B3-4854-BD0E-62DB301F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9F14CE-7589-4627-AC53-C3DA99D1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t="-117" r="11043" b="43917"/>
          <a:stretch/>
        </p:blipFill>
        <p:spPr>
          <a:xfrm>
            <a:off x="3880741" y="409177"/>
            <a:ext cx="6059711" cy="31523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1D558-4925-4F87-BB79-F94F3E00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08F4A-C533-433D-A156-63F6C3233CA0}"/>
              </a:ext>
            </a:extLst>
          </p:cNvPr>
          <p:cNvSpPr txBox="1"/>
          <p:nvPr/>
        </p:nvSpPr>
        <p:spPr>
          <a:xfrm>
            <a:off x="435991" y="69893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Preparing the input and output sequences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008D5-7B8B-4CC1-9A08-7828FB1AF9E5}"/>
              </a:ext>
            </a:extLst>
          </p:cNvPr>
          <p:cNvSpPr txBox="1"/>
          <p:nvPr/>
        </p:nvSpPr>
        <p:spPr>
          <a:xfrm>
            <a:off x="435991" y="3637778"/>
            <a:ext cx="581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roboto"/>
              </a:rPr>
              <a:t>And 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we will assign a unique integer to every note: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C5EB99-1F1D-447E-A69C-5677FBEBC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6" t="54034"/>
          <a:stretch/>
        </p:blipFill>
        <p:spPr>
          <a:xfrm>
            <a:off x="3660798" y="3977480"/>
            <a:ext cx="6499595" cy="281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783-7D43-4659-9205-ECA64D57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dobe Garamond Pro Bold" panose="02020702060506020403" pitchFamily="18" charset="0"/>
              </a:rPr>
              <a:t>Module 4 – model building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050792-3F6C-41E5-973A-24C786C3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12" y="1725954"/>
            <a:ext cx="6140244" cy="4030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2B20-5588-494A-94F3-DCAF46EF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264658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E3D3-B531-4EE8-859F-29C3133A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9D34-50BA-4792-AD67-10E9EE1B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1A77F-7DCD-4766-AEAE-6BDA691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3D7E1-6B65-481B-94BA-EBE004EC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914401"/>
            <a:ext cx="8909995" cy="470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02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1860-0C89-4737-BA41-1BF2295A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>
                <a:latin typeface="Bookman Old Style"/>
              </a:rPr>
              <a:t>  Module 5 – prediction and post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37F48-52D4-4EFF-9B40-094616E0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7907C-84C3-4DBB-80F5-089494ED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54094" r="35176" b="27964"/>
          <a:stretch/>
        </p:blipFill>
        <p:spPr>
          <a:xfrm>
            <a:off x="1321356" y="2935563"/>
            <a:ext cx="10058400" cy="1762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FF62BB-9CAD-483B-9F05-2B68620A6172}"/>
              </a:ext>
            </a:extLst>
          </p:cNvPr>
          <p:cNvSpPr txBox="1"/>
          <p:nvPr/>
        </p:nvSpPr>
        <p:spPr>
          <a:xfrm>
            <a:off x="1321356" y="256623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95858"/>
                </a:solidFill>
                <a:latin typeface="roboto"/>
              </a:rPr>
              <a:t>C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onverting the integers back into the notes.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24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A8BC-890A-44B8-8736-95CC51D7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AB2D1-DD39-43C5-A4CC-7CFDD2F3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0687A47-6D10-4336-AFEE-DEB716F05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535" r="2985" b="5611"/>
          <a:stretch/>
        </p:blipFill>
        <p:spPr>
          <a:xfrm>
            <a:off x="4251960" y="537761"/>
            <a:ext cx="5816338" cy="48210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EC419-A7A3-4E6F-8632-7BFA2FB471CF}"/>
              </a:ext>
            </a:extLst>
          </p:cNvPr>
          <p:cNvSpPr txBox="1"/>
          <p:nvPr/>
        </p:nvSpPr>
        <p:spPr>
          <a:xfrm>
            <a:off x="370002" y="155513"/>
            <a:ext cx="670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The final step is to convert back the predictions into a MIDI file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ADE83-9873-4E49-A140-F79DA6E44169}"/>
              </a:ext>
            </a:extLst>
          </p:cNvPr>
          <p:cNvSpPr txBox="1"/>
          <p:nvPr/>
        </p:nvSpPr>
        <p:spPr>
          <a:xfrm>
            <a:off x="501978" y="53588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Converting the predictions into a musical file: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65CA21-0136-4BE7-943E-0173898DF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7" t="91467" r="-1695"/>
          <a:stretch/>
        </p:blipFill>
        <p:spPr>
          <a:xfrm>
            <a:off x="1743958" y="5707859"/>
            <a:ext cx="7562109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9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06F-1C4A-45FA-99F1-51244D50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6057"/>
            <a:ext cx="10058400" cy="1609344"/>
          </a:xfrm>
        </p:spPr>
        <p:txBody>
          <a:bodyPr/>
          <a:lstStyle/>
          <a:p>
            <a:r>
              <a:rPr lang="en-GB" dirty="0">
                <a:latin typeface="Bookman Old Style"/>
              </a:rPr>
              <a:t>         </a:t>
            </a:r>
            <a:r>
              <a:rPr lang="en-GB" dirty="0">
                <a:latin typeface="Adobe Garamond Pro Bold" panose="02020702060506020403" pitchFamily="18" charset="0"/>
              </a:rPr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CB89-85CB-4F38-ACA9-DAE87535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 description of the dataset: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 dataset is a collection of multiple classical music files, made from a digital piano. The music was originally composed by Franz Schubert.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Link to the dataset: </a:t>
            </a: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  <a:cs typeface="+mn-lt"/>
                <a:hlinkClick r:id="rId2"/>
              </a:rPr>
              <a:t>https://drive.google.com/file/d/1qnQVK17DNVkU19MgVA4Vg88zRDvwCRXw/view</a:t>
            </a:r>
            <a:endParaRPr lang="en-GB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buClr>
                <a:srgbClr val="9E3611"/>
              </a:buClr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It consists of 29 short music files composed by Schubert and rendered using a digital piano. These music files are combined inside the notebook and converted into arrays of numbers to be easily interpreted by the machine.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All the music files in the dataset are in the MIDI (Musical Instrument Digital Interface) format, which is playable by a media player. The output generated from the model is of the same format.</a:t>
            </a:r>
          </a:p>
          <a:p>
            <a:pPr>
              <a:buClr>
                <a:srgbClr val="9E3611"/>
              </a:buClr>
            </a:pPr>
            <a:endParaRPr lang="en-GB" dirty="0">
              <a:latin typeface="Rockwel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5624-6D0E-435A-B1DD-59444A8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266937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033D-C353-4C8C-860A-14A94AF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latin typeface="Bookman Old Style"/>
              </a:rPr>
              <a:t>     </a:t>
            </a:r>
            <a:r>
              <a:rPr lang="en-GB" sz="4800" dirty="0" err="1">
                <a:latin typeface="Adobe Garamond Pro Bold" panose="02020702060506020403" pitchFamily="18" charset="0"/>
              </a:rPr>
              <a:t>EXPerimental</a:t>
            </a:r>
            <a:r>
              <a:rPr lang="en-GB" sz="4800" dirty="0">
                <a:latin typeface="Adobe Garamond Pro Bold" panose="02020702060506020403" pitchFamily="18" charset="0"/>
              </a:rPr>
              <a:t> results</a:t>
            </a:r>
            <a:endParaRPr lang="en-US" sz="48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1060-5BD9-43C0-BA8C-E5808F0C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Bookman Old Style"/>
              </a:rPr>
              <a:t>The core aim of training a machine is to ensure that we do not keep getting the same output again and again. It must be different.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Bookman Old Style"/>
              </a:rPr>
              <a:t>Here, the model tries to get different notes every time. You can see the results:</a:t>
            </a:r>
          </a:p>
          <a:p>
            <a:pPr>
              <a:buClr>
                <a:srgbClr val="9E3611"/>
              </a:buClr>
            </a:pPr>
            <a:endParaRPr lang="en-GB" dirty="0">
              <a:latin typeface="Bookman Old Styl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B4F8A-0CB3-4E73-9088-FD4B373C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50EFD8F-8265-46A0-8BDF-64609F51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3506369"/>
            <a:ext cx="9915525" cy="692987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E41E25F-1873-4109-A945-BE9C645E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296699"/>
            <a:ext cx="10172700" cy="63632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79D412A-B23E-48E3-BC92-426099AC3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5153159"/>
            <a:ext cx="10172700" cy="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0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7A81-3C62-48C0-BCAD-251D9E94B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31" y="4347972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IN" dirty="0">
              <a:hlinkClick r:id="rId2"/>
            </a:endParaRP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https://drive.google.com/file/d/1q5yo6pVks1q3ve7_EjJ0ZjY0h809-zie/view?usp=sharing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FFAF8-ABE5-4630-B03F-CD6A0943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D51EF-85EC-49C9-99DE-8BA429144860}"/>
              </a:ext>
            </a:extLst>
          </p:cNvPr>
          <p:cNvSpPr txBox="1"/>
          <p:nvPr/>
        </p:nvSpPr>
        <p:spPr>
          <a:xfrm>
            <a:off x="692775" y="4095876"/>
            <a:ext cx="23362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dobe Garamond Pro Bold" panose="02020702060506020403" pitchFamily="18" charset="0"/>
              </a:rPr>
              <a:t>SAMPLE OUTPUT: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B5CD3-72D3-46E9-910C-377D3979A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0" y="2005562"/>
            <a:ext cx="10953946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2CDF9-1A45-408F-ADAB-95B006C69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0" y="2847954"/>
            <a:ext cx="10953946" cy="32964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DFB2676-9294-4F38-B9B6-F1B0B50B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8DB4C-9D83-4AC7-B9D8-685338CE9B84}"/>
              </a:ext>
            </a:extLst>
          </p:cNvPr>
          <p:cNvSpPr txBox="1"/>
          <p:nvPr/>
        </p:nvSpPr>
        <p:spPr>
          <a:xfrm>
            <a:off x="409972" y="1203862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dobe Garamond Pro Bold" panose="02020702060506020403" pitchFamily="18" charset="0"/>
              </a:rPr>
              <a:t>POST PRECESSING</a:t>
            </a:r>
          </a:p>
        </p:txBody>
      </p:sp>
    </p:spTree>
    <p:extLst>
      <p:ext uri="{BB962C8B-B14F-4D97-AF65-F5344CB8AC3E}">
        <p14:creationId xmlns:p14="http://schemas.microsoft.com/office/powerpoint/2010/main" val="99206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21E-B07B-415F-AE0E-24B4BAF4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70" y="512064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dobe Garamond Pro Bold" panose="02020702060506020403" pitchFamily="18" charset="0"/>
              </a:rPr>
              <a:t>Ablation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BEEE-5905-40A2-A2DE-CBFE56EA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6688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9E3611"/>
              </a:buClr>
              <a:buNone/>
            </a:pPr>
            <a:r>
              <a:rPr lang="en-GB" dirty="0">
                <a:latin typeface="Bookman Old Style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B9E65-4428-4682-907E-7131A2F4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C78414-C09D-4609-AA00-4247AE0C1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48253"/>
              </p:ext>
            </p:extLst>
          </p:nvPr>
        </p:nvGraphicFramePr>
        <p:xfrm>
          <a:off x="1532379" y="2846895"/>
          <a:ext cx="8127999" cy="189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55614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52979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6894475"/>
                    </a:ext>
                  </a:extLst>
                </a:gridCol>
              </a:tblGrid>
              <a:tr h="755771">
                <a:tc>
                  <a:txBody>
                    <a:bodyPr/>
                    <a:lstStyle/>
                    <a:p>
                      <a:r>
                        <a:rPr lang="en-IN" dirty="0"/>
                        <a:t>RECCURRENT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2121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r>
                        <a:rPr lang="en-IN" dirty="0"/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TAN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20338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r>
                        <a:rPr lang="en-IN" dirty="0"/>
                        <a:t>SOFT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TAN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373285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r>
                        <a:rPr lang="en-IN" dirty="0"/>
                        <a:t>SIGMOID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0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EA23-DF10-4724-AAF8-DE6D5325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474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Bookman Old Style"/>
              </a:rPr>
            </a:br>
            <a:r>
              <a:rPr lang="en-IN" dirty="0">
                <a:latin typeface="Adobe Garamond Pro Bold" panose="02020702060506020403" pitchFamily="18" charset="0"/>
              </a:rPr>
              <a:t>Music generation using deep learning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EBD2-D05B-4092-8827-1E5A57BB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ookman Old Style"/>
              </a:rPr>
              <a:t>INTRODUCTION</a:t>
            </a:r>
            <a:endParaRPr lang="en-IN" dirty="0">
              <a:latin typeface="Bookman Old Style"/>
              <a:ea typeface="Adobe Fangsong Std R"/>
            </a:endParaRPr>
          </a:p>
          <a:p>
            <a:pPr marL="0" indent="0">
              <a:buNone/>
            </a:pPr>
            <a:r>
              <a:rPr lang="en-US" dirty="0">
                <a:latin typeface="Bookman Old Style"/>
                <a:ea typeface="Adobe Fangsong Std R"/>
              </a:rPr>
              <a:t>The traditional approach to music generation would be to describe a stochastic grammar (probabilistic). It is purely based on Mathematics of the music. </a:t>
            </a:r>
            <a:endParaRPr lang="en-IN" dirty="0">
              <a:latin typeface="Bookman Old Style"/>
              <a:ea typeface="Adobe Fangsong Std R"/>
            </a:endParaRPr>
          </a:p>
          <a:p>
            <a:pPr marL="0" indent="0">
              <a:buNone/>
            </a:pPr>
            <a:r>
              <a:rPr lang="en-US" dirty="0">
                <a:latin typeface="Bookman Old Style"/>
                <a:ea typeface="Adobe Fangsong Std R"/>
              </a:rPr>
              <a:t>On the other hand, the machine learning approach is not concerned about the concrete mathematical structure of music. </a:t>
            </a:r>
            <a:endParaRPr lang="en-IN" dirty="0">
              <a:latin typeface="Bookman Old Style"/>
              <a:ea typeface="Adobe Fangsong Std R"/>
            </a:endParaRPr>
          </a:p>
          <a:p>
            <a:pPr marL="0" indent="0">
              <a:buNone/>
            </a:pPr>
            <a:r>
              <a:rPr lang="en-US" dirty="0">
                <a:latin typeface="Bookman Old Style"/>
                <a:ea typeface="Adobe Fangsong Std R"/>
              </a:rPr>
              <a:t>The model will be trained to understand musical sequences, and thereby generate a full-fledged melody based on the training data set.</a:t>
            </a:r>
            <a:endParaRPr lang="en-IN" dirty="0">
              <a:latin typeface="Bookman Old Style"/>
              <a:ea typeface="Adobe Fangsong Std 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9347-F517-4732-B545-5A93733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330331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43E-C4F5-4301-95F4-945D278A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Adobe Garamond Pro Bold" panose="02020702060506020403" pitchFamily="18" charset="0"/>
              </a:rPr>
              <a:t>Ablation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F468-7272-481E-8AD3-EF65E556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dobe Garamond Pro" panose="02020502060506020403" pitchFamily="18" charset="0"/>
              </a:rPr>
              <a:t>	WHEN SET THE NUMBER EPOCHS GREATER THAN 20 IT STARTS OVERFITTING</a:t>
            </a:r>
          </a:p>
          <a:p>
            <a:pPr marL="0" indent="0">
              <a:buNone/>
            </a:pPr>
            <a:r>
              <a:rPr lang="en-IN" sz="2400" dirty="0">
                <a:latin typeface="Adobe Garamond Pro" panose="02020502060506020403" pitchFamily="18" charset="0"/>
              </a:rPr>
              <a:t>	WHEN RELU LAYER IS REMOVED THE OUTPUT IS VERY SIMPLE AND PREDICTABLE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20787-5A7C-4249-8B13-21E6E5E5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24359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21E-B07B-415F-AE0E-24B4BAF4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Bookman Old Style"/>
              </a:rPr>
              <a:t>              </a:t>
            </a:r>
            <a:r>
              <a:rPr lang="en-GB" sz="4800" dirty="0">
                <a:latin typeface="Adobe Garamond Pro Bold" panose="02020702060506020403" pitchFamily="18" charset="0"/>
              </a:rPr>
              <a:t>Conclusion</a:t>
            </a:r>
            <a:endParaRPr lang="en-US" sz="48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BEEE-5905-40A2-A2DE-CBFE56EA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Bookman Old Style"/>
              </a:rPr>
              <a:t>We have now successfully trained a LSTM, a recurring neural network, to understand and parse classical music, as well as reproduce it with sharp accuracy.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Bookman Old Style"/>
              </a:rPr>
              <a:t>This model is just a baseline model. It can be tweaked and improved, in order to improve the performance.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Bookman Old Style"/>
              </a:rPr>
              <a:t>Using a pre-trained model and fine-tuning it would give much better results. But for this project, we have chosen to train our model from scratch.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Bookman Old Style"/>
              </a:rPr>
              <a:t>A huge dataset with thousands of music files can be used, but the training time would increase exponentially as well. It generally takes about 20 seconds to parse a short music file.</a:t>
            </a:r>
          </a:p>
          <a:p>
            <a:pPr>
              <a:buClr>
                <a:srgbClr val="9E3611"/>
              </a:buClr>
            </a:pPr>
            <a:r>
              <a:rPr lang="en-GB" dirty="0">
                <a:latin typeface="Bookman Old Style"/>
              </a:rPr>
              <a:t>Now, onward to the references....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B9E65-4428-4682-907E-7131A2F4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82984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21E-B07B-415F-AE0E-24B4BAF4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Bookman Old Style"/>
              </a:rPr>
              <a:t>            </a:t>
            </a:r>
            <a:r>
              <a:rPr lang="en-GB" sz="4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REFERENCES</a:t>
            </a:r>
            <a:endParaRPr lang="en-US" sz="4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BEEE-5905-40A2-A2DE-CBFE56EA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Bookman Old Style"/>
              </a:rPr>
              <a:t>The following papers were taken as references: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GB" dirty="0">
                <a:latin typeface="Bookman Old Style"/>
              </a:rPr>
              <a:t>1. Deep Learning for Music - Allen Huang, Raymond Wu (2016) Link: </a:t>
            </a:r>
            <a:r>
              <a:rPr lang="en-GB" dirty="0">
                <a:latin typeface="Bookman Old Style"/>
                <a:ea typeface="+mn-lt"/>
                <a:cs typeface="+mn-lt"/>
                <a:hlinkClick r:id="rId2" action="ppaction://hlinksldjump"/>
              </a:rPr>
              <a:t>https://cs224d.stanford.edu/reports/allenh.pdf</a:t>
            </a:r>
            <a:endParaRPr lang="en-GB" dirty="0">
              <a:latin typeface="Bookman Old Style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-GB" dirty="0">
                <a:latin typeface="Bookman Old Style"/>
              </a:rPr>
              <a:t>2. </a:t>
            </a:r>
            <a:r>
              <a:rPr lang="en-GB" dirty="0" err="1">
                <a:latin typeface="Bookman Old Style"/>
              </a:rPr>
              <a:t>MuseGAN</a:t>
            </a:r>
            <a:r>
              <a:rPr lang="en-GB" dirty="0">
                <a:latin typeface="Bookman Old Style"/>
              </a:rPr>
              <a:t>: Multi-track Sequential Generative Adversarial Networks for Symbolic Music Generation and Accompaniment – Hao-Wen Dong, Wen-Yi Hsiao, Li-Chia Yiang, Yi-Hsuan Yang (2017) Link: </a:t>
            </a:r>
            <a:r>
              <a:rPr lang="en-GB" dirty="0">
                <a:latin typeface="Bookman Old Style"/>
                <a:hlinkClick r:id="rId2" action="ppaction://hlinksldjump"/>
              </a:rPr>
              <a:t>https://arxiv.org/pdf/1709.06298v2.pdf</a:t>
            </a:r>
            <a:endParaRPr lang="en-GB" dirty="0">
              <a:latin typeface="Bookman Old Style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-GB" dirty="0">
                <a:latin typeface="Bookman Old Style"/>
              </a:rPr>
              <a:t>3. </a:t>
            </a:r>
            <a:r>
              <a:rPr lang="en-GB" dirty="0" err="1">
                <a:latin typeface="Bookman Old Style"/>
              </a:rPr>
              <a:t>MusPy</a:t>
            </a:r>
            <a:r>
              <a:rPr lang="en-GB" dirty="0">
                <a:latin typeface="Bookman Old Style"/>
              </a:rPr>
              <a:t>: A Toolkit for Symbolic Music Generation – Julian McAuley, </a:t>
            </a:r>
            <a:r>
              <a:rPr lang="en-GB" dirty="0" err="1">
                <a:latin typeface="Bookman Old Style"/>
              </a:rPr>
              <a:t>Ke</a:t>
            </a:r>
            <a:r>
              <a:rPr lang="en-GB" dirty="0">
                <a:latin typeface="Bookman Old Style"/>
              </a:rPr>
              <a:t>      Chen, Hao-Wen Dong, Taylor Berg-Kirkpatrick (2020) Link: </a:t>
            </a:r>
            <a:r>
              <a:rPr lang="en-GB" dirty="0">
                <a:latin typeface="Bookman Old Style"/>
                <a:hlinkClick r:id="rId2" action="ppaction://hlinksldjump"/>
              </a:rPr>
              <a:t>https://arxiv.org/pdf/2008.01951v1.pdf</a:t>
            </a:r>
            <a:endParaRPr lang="en-GB" dirty="0">
              <a:latin typeface="Bookman Old Style"/>
            </a:endParaRPr>
          </a:p>
          <a:p>
            <a:pPr>
              <a:buClr>
                <a:srgbClr val="9E3611"/>
              </a:buClr>
            </a:pPr>
            <a:endParaRPr lang="en-GB" dirty="0">
              <a:latin typeface="Bookman Old Style"/>
            </a:endParaRPr>
          </a:p>
          <a:p>
            <a:pPr>
              <a:buClr>
                <a:srgbClr val="9E3611"/>
              </a:buClr>
            </a:pPr>
            <a:endParaRPr lang="en-GB" dirty="0">
              <a:latin typeface="Bookman Old Styl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B9E65-4428-4682-907E-7131A2F4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137047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EC6-E883-4F74-AC84-F83B102E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48" y="1502283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pPr>
              <a:buClr>
                <a:srgbClr val="9E3611"/>
              </a:buClr>
            </a:pPr>
            <a:endParaRPr lang="en-GB" dirty="0"/>
          </a:p>
          <a:p>
            <a:pPr>
              <a:buClr>
                <a:srgbClr val="9E3611"/>
              </a:buClr>
            </a:pPr>
            <a:endParaRPr lang="en-GB" dirty="0"/>
          </a:p>
          <a:p>
            <a:pPr marL="0" indent="0">
              <a:buClr>
                <a:srgbClr val="9E3611"/>
              </a:buClr>
              <a:buNone/>
            </a:pPr>
            <a:r>
              <a:rPr lang="en-GB" sz="6000" dirty="0"/>
              <a:t> 			 </a:t>
            </a:r>
            <a:r>
              <a:rPr lang="en-GB" sz="4400" dirty="0">
                <a:latin typeface="Adobe Garamond Pro Bold" panose="02020702060506020403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E5CC-550F-4273-964E-A3CFA9F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41670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6A1E-912B-4AD8-BEED-9249717D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ookman Old Style"/>
                <a:ea typeface="Adobe Fangsong Std R"/>
              </a:rPr>
              <a:t>              </a:t>
            </a:r>
            <a:r>
              <a:rPr lang="en-IN" sz="4800" dirty="0">
                <a:latin typeface="Adobe Garamond Pro Bold" panose="02020702060506020403" pitchFamily="18" charset="0"/>
                <a:ea typeface="Adobe Fangsong Std R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ED39-517F-4C7C-8E4D-F4EAFACF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Bookman Old Style"/>
              </a:rPr>
              <a:t>For a neural network to generate music, it needs to be able to capture motifs and musical ideas besides comprehending music theory.</a:t>
            </a:r>
            <a:r>
              <a:rPr lang="en-US" sz="2400" dirty="0">
                <a:solidFill>
                  <a:srgbClr val="292929"/>
                </a:solidFill>
                <a:latin typeface="Bookman Old Style"/>
              </a:rPr>
              <a:t> </a:t>
            </a:r>
            <a:endParaRPr lang="en-US">
              <a:solidFill>
                <a:srgbClr val="000000"/>
              </a:solidFill>
              <a:latin typeface="Bookman Old Styl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Bookman Old Style"/>
              </a:rPr>
              <a:t>This means that the neural network must be capable of capturing long term characteristics of the musical dataset.</a:t>
            </a:r>
            <a:endParaRPr lang="en-US">
              <a:latin typeface="Bookman Old Styl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92929"/>
                </a:solidFill>
                <a:latin typeface="Bookman Old Style"/>
              </a:rPr>
              <a:t>Our objective is t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Bookman Old Style"/>
              </a:rPr>
              <a:t>o design</a:t>
            </a:r>
            <a:r>
              <a:rPr lang="en-US" sz="2400" b="1" dirty="0">
                <a:solidFill>
                  <a:srgbClr val="292929"/>
                </a:solidFill>
                <a:latin typeface="Bookman Old Style"/>
              </a:rPr>
              <a:t> a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Bookman Old Style"/>
              </a:rPr>
              <a:t>long short-term memory (</a:t>
            </a:r>
            <a:r>
              <a:rPr lang="en-US" sz="2400" b="1" i="0" u="sng" dirty="0">
                <a:effectLst/>
                <a:latin typeface="Bookman Old Styl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LSTM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Bookman Old Style"/>
              </a:rPr>
              <a:t>) model, to predict the next note to be played, based on the previous notes.</a:t>
            </a:r>
            <a:endParaRPr lang="en-IN" b="1">
              <a:latin typeface="Bookman Old Styl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1B6E2-AEE0-4C55-B628-040EBCA5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</p:spTree>
    <p:extLst>
      <p:ext uri="{BB962C8B-B14F-4D97-AF65-F5344CB8AC3E}">
        <p14:creationId xmlns:p14="http://schemas.microsoft.com/office/powerpoint/2010/main" val="9538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CA94-012E-4519-881F-88DE49CF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9405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dobe Garamond Pro Bold" panose="02020702060506020403" pitchFamily="18" charset="0"/>
              </a:rPr>
              <a:t>System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9DCCD-4F05-4E0F-B64D-E0934B9A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A3C7BD-DB36-4A49-A1A3-5E7079127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65" y="1988925"/>
            <a:ext cx="7892470" cy="4051300"/>
          </a:xfrm>
        </p:spPr>
      </p:pic>
    </p:spTree>
    <p:extLst>
      <p:ext uri="{BB962C8B-B14F-4D97-AF65-F5344CB8AC3E}">
        <p14:creationId xmlns:p14="http://schemas.microsoft.com/office/powerpoint/2010/main" val="394864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6DF1-3E98-4F32-9D21-FCF88A4F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59" y="756075"/>
            <a:ext cx="8884857" cy="103308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ookman Old Style"/>
              </a:rPr>
              <a:t>        </a:t>
            </a:r>
            <a:r>
              <a:rPr lang="en-IN" sz="3600" dirty="0">
                <a:latin typeface="Bookman Old Style"/>
              </a:rPr>
              <a:t>The Main imported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0EFC-29C6-4372-A515-EDE00828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795851"/>
            <a:ext cx="10308305" cy="24914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Adobe Garamond Pro Bold" panose="02020702060506020403" pitchFamily="18" charset="0"/>
                <a:ea typeface="Adobe Fangsong Std R" panose="02020400000000000000" pitchFamily="18" charset="-128"/>
              </a:rPr>
              <a:t>	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Bookman Old Style"/>
                <a:ea typeface="Adobe Fangsong Std R" panose="02020400000000000000" pitchFamily="18" charset="-128"/>
              </a:rPr>
              <a:t>Music 21</a:t>
            </a:r>
            <a:r>
              <a:rPr lang="en-US" sz="2600" i="0" dirty="0">
                <a:solidFill>
                  <a:srgbClr val="595858"/>
                </a:solidFill>
                <a:effectLst/>
                <a:latin typeface="Bookman Old Style"/>
                <a:ea typeface="Adobe Fangsong Std R" panose="02020400000000000000" pitchFamily="18" charset="-128"/>
              </a:rPr>
              <a:t> </a:t>
            </a:r>
            <a:r>
              <a:rPr lang="en-US" sz="2600" b="0" i="0" dirty="0">
                <a:solidFill>
                  <a:srgbClr val="595858"/>
                </a:solidFill>
                <a:effectLst/>
                <a:latin typeface="Bookman Old Style"/>
                <a:ea typeface="Adobe Fangsong Std R" panose="02020400000000000000" pitchFamily="18" charset="-128"/>
              </a:rPr>
              <a:t>is a Python library developed by MIT for understanding music data. MIDI is a standard format for storing music files. MIDI stands for</a:t>
            </a:r>
            <a:r>
              <a:rPr lang="en-US" sz="2600" b="1" i="0" dirty="0">
                <a:solidFill>
                  <a:srgbClr val="333333"/>
                </a:solidFill>
                <a:effectLst/>
                <a:latin typeface="Bookman Old Style"/>
                <a:ea typeface="Adobe Fangsong Std R" panose="02020400000000000000" pitchFamily="18" charset="-128"/>
              </a:rPr>
              <a:t> Musical Instrument Digital Interface</a:t>
            </a:r>
            <a:r>
              <a:rPr lang="en-US" sz="2600" b="0" i="0" dirty="0">
                <a:solidFill>
                  <a:srgbClr val="595858"/>
                </a:solidFill>
                <a:effectLst/>
                <a:latin typeface="Bookman Old Style"/>
                <a:ea typeface="Adobe Fangsong Std R" panose="02020400000000000000" pitchFamily="18" charset="-128"/>
              </a:rPr>
              <a:t>. MIDI files contain the instructions rather than the actual audio. Hence, it occupies very little memory. That’s why it is usually preferred while transferring files.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>
              <a:solidFill>
                <a:srgbClr val="595858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6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A95F7-7D3D-46F4-A3C4-553E6DCE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1E006-8F49-474A-9BB6-031CEFE973C7}"/>
              </a:ext>
            </a:extLst>
          </p:cNvPr>
          <p:cNvSpPr txBox="1"/>
          <p:nvPr/>
        </p:nvSpPr>
        <p:spPr>
          <a:xfrm>
            <a:off x="1211251" y="4685122"/>
            <a:ext cx="4596130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A94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#library for understanding music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music21 </a:t>
            </a:r>
            <a:r>
              <a:rPr lang="en-IN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29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16BB-D2EA-4618-9990-ED7C00C7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887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Bookman Old Style"/>
              </a:rPr>
              <a:t>MODULE 1 –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BD49-703A-4D66-9F11-2733A1FB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6522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dobe Garamond Pro Bold" panose="02020702060506020403" pitchFamily="18" charset="0"/>
              </a:rPr>
              <a:t> INPUT   :   </a:t>
            </a:r>
            <a:r>
              <a:rPr lang="en-IN" dirty="0">
                <a:latin typeface="Bookman Old Style"/>
                <a:ea typeface="Adobe Myungjo Std M" panose="02020600000000000000" pitchFamily="18" charset="-128"/>
              </a:rPr>
              <a:t>DATASET CONTAINING MIDI FILES</a:t>
            </a:r>
          </a:p>
          <a:p>
            <a:pPr marL="0" indent="0">
              <a:buNone/>
            </a:pPr>
            <a:r>
              <a:rPr lang="en-IN" dirty="0">
                <a:latin typeface="Adobe Garamond Pro Bold" panose="02020702060506020403" pitchFamily="18" charset="0"/>
                <a:ea typeface="Adobe Myungjo Std M" panose="02020600000000000000" pitchFamily="18" charset="-128"/>
              </a:rPr>
              <a:t>OUTPUT :  </a:t>
            </a:r>
            <a:r>
              <a:rPr lang="en-IN" dirty="0">
                <a:latin typeface="Bookman Old Style"/>
                <a:ea typeface="Adobe Myungjo Std M" panose="02020600000000000000" pitchFamily="18" charset="-128"/>
              </a:rPr>
              <a:t>NOTES_ARRAY REPRESENTING NOTES FOR EACH MIDI FILES</a:t>
            </a:r>
          </a:p>
          <a:p>
            <a:pPr marL="0" indent="0">
              <a:buNone/>
            </a:pPr>
            <a:endParaRPr lang="en-IN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8D27B-ADBE-4694-A830-90E32781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16BA7-13AC-484A-B770-3AF2C0A55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92" y="2587117"/>
            <a:ext cx="6645897" cy="4050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1B7C2-5980-41A0-8351-4072AB4B106F}"/>
              </a:ext>
            </a:extLst>
          </p:cNvPr>
          <p:cNvSpPr txBox="1"/>
          <p:nvPr/>
        </p:nvSpPr>
        <p:spPr>
          <a:xfrm>
            <a:off x="586033" y="2581863"/>
            <a:ext cx="410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595858"/>
                </a:solidFill>
                <a:effectLst/>
                <a:latin typeface="roboto"/>
              </a:rPr>
              <a:t>READ_MIDI 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function i</a:t>
            </a:r>
            <a:r>
              <a:rPr lang="en-US" dirty="0">
                <a:solidFill>
                  <a:srgbClr val="595858"/>
                </a:solidFill>
                <a:latin typeface="roboto"/>
              </a:rPr>
              <a:t>s defined</a:t>
            </a:r>
            <a:r>
              <a:rPr lang="en-US" b="0" i="0" dirty="0">
                <a:solidFill>
                  <a:srgbClr val="595858"/>
                </a:solidFill>
                <a:effectLst/>
                <a:latin typeface="roboto"/>
              </a:rPr>
              <a:t> straight away for reading the MIDI files. It returns the stream of notes and chords present in the musical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7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01EC-8AFA-43D0-A6BF-6E8D92F5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65" y="647554"/>
            <a:ext cx="10058400" cy="160934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0530E-29DA-490F-94EC-299E8D0E1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0" b="58137"/>
          <a:stretch/>
        </p:blipFill>
        <p:spPr>
          <a:xfrm>
            <a:off x="5622428" y="484632"/>
            <a:ext cx="6202836" cy="24882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A21FB-63C0-4154-A5D0-51B5B18C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A0099-94E5-46C2-9801-486136D0F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0" y="3429000"/>
            <a:ext cx="7656105" cy="2488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FAB04D-1993-41F1-9D97-C26768054428}"/>
              </a:ext>
            </a:extLst>
          </p:cNvPr>
          <p:cNvSpPr txBox="1"/>
          <p:nvPr/>
        </p:nvSpPr>
        <p:spPr>
          <a:xfrm>
            <a:off x="725864" y="297286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F39AF-3639-4103-B325-F9EE7B67ED61}"/>
              </a:ext>
            </a:extLst>
          </p:cNvPr>
          <p:cNvSpPr txBox="1"/>
          <p:nvPr/>
        </p:nvSpPr>
        <p:spPr>
          <a:xfrm>
            <a:off x="725864" y="528896"/>
            <a:ext cx="4645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IMPORTING MIDI FILES FROM THE SYSTEM AND STORING IT AN ARRAY</a:t>
            </a:r>
          </a:p>
        </p:txBody>
      </p:sp>
    </p:spTree>
    <p:extLst>
      <p:ext uri="{BB962C8B-B14F-4D97-AF65-F5344CB8AC3E}">
        <p14:creationId xmlns:p14="http://schemas.microsoft.com/office/powerpoint/2010/main" val="39564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58F-EE81-466E-BF54-0D17C77C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0"/>
            <a:ext cx="10601325" cy="1609344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Bookman Old Style"/>
              </a:rPr>
              <a:t>MODULE 2 – DATA VISUALIZATION</a:t>
            </a:r>
            <a:r>
              <a:rPr lang="en-IN" sz="4600" dirty="0">
                <a:latin typeface="Bookman Old Style"/>
              </a:rPr>
              <a:t>  </a:t>
            </a:r>
            <a:endParaRPr lang="en-IN" sz="4600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DB76-9E69-4137-9904-76E9A3EF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336" y="160972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dobe Garamond Pro Bold" panose="02020702060506020403" pitchFamily="18" charset="0"/>
                <a:ea typeface="Adobe Myungjo Std M" panose="02020600000000000000" pitchFamily="18" charset="-128"/>
              </a:rPr>
              <a:t>OUTPUT :</a:t>
            </a:r>
            <a:r>
              <a:rPr lang="en-IN" dirty="0">
                <a:latin typeface="Adobe Garamond Pro Bold" panose="02020702060506020403" pitchFamily="18" charset="0"/>
              </a:rPr>
              <a:t> </a:t>
            </a:r>
            <a:r>
              <a:rPr lang="en-IN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 PLOTTED BETWEEN NOTE VS ITS FREQUENCY</a:t>
            </a:r>
          </a:p>
          <a:p>
            <a:pPr marL="0" indent="0">
              <a:buNone/>
            </a:pPr>
            <a:endParaRPr lang="en-IN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B4615-5D26-4FFF-B51A-FF0467CB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B3E53-A588-4350-8BD3-BBD8E58DD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11" y="2318352"/>
            <a:ext cx="7013544" cy="35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6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4828-1D65-46AB-9C48-821A031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2362D-52FD-45D2-B313-7E1798BF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MUSIC GENERATION USING RNN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3717AF-D781-4852-9E4D-38384F9D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83" y="793369"/>
            <a:ext cx="4235134" cy="4051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FEF9DD-3429-42DB-91D0-3D4EA1DB7715}"/>
              </a:ext>
            </a:extLst>
          </p:cNvPr>
          <p:cNvSpPr txBox="1"/>
          <p:nvPr/>
        </p:nvSpPr>
        <p:spPr>
          <a:xfrm>
            <a:off x="2481607" y="4864302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95858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From the above plot, we can infer that most of the notes have a very low frequency. So, we keep the top frequent notes and ignore the low-frequency ones. Here, </a:t>
            </a:r>
            <a:r>
              <a:rPr lang="en-US" dirty="0">
                <a:solidFill>
                  <a:srgbClr val="595858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 are</a:t>
            </a:r>
            <a:r>
              <a:rPr lang="en-US" b="0" dirty="0">
                <a:solidFill>
                  <a:srgbClr val="595858"/>
                </a:solidFill>
                <a:effectLst/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defining the threshold as 50.</a:t>
            </a:r>
            <a:endParaRPr lang="en-IN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796C6-E900-44BE-8AFB-F18F3356B7B8}"/>
              </a:ext>
            </a:extLst>
          </p:cNvPr>
          <p:cNvSpPr txBox="1"/>
          <p:nvPr/>
        </p:nvSpPr>
        <p:spPr>
          <a:xfrm>
            <a:off x="1659118" y="48463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0869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1247</TotalTime>
  <Words>1143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Adobe Fangsong Std R</vt:lpstr>
      <vt:lpstr>Adobe Gothic Std B</vt:lpstr>
      <vt:lpstr>Adobe Ming Std L</vt:lpstr>
      <vt:lpstr>Adobe Myungjo Std M</vt:lpstr>
      <vt:lpstr>3ds</vt:lpstr>
      <vt:lpstr>Adobe Caslon Pro</vt:lpstr>
      <vt:lpstr>Adobe Caslon Pro Bold</vt:lpstr>
      <vt:lpstr>Adobe Garamond Pro</vt:lpstr>
      <vt:lpstr>Adobe Garamond Pro Bold</vt:lpstr>
      <vt:lpstr>Bookman Old Style</vt:lpstr>
      <vt:lpstr>Calibri</vt:lpstr>
      <vt:lpstr>Courier New</vt:lpstr>
      <vt:lpstr>roboto</vt:lpstr>
      <vt:lpstr>Rockwell</vt:lpstr>
      <vt:lpstr>Rockwell Condensed</vt:lpstr>
      <vt:lpstr>Wingdings</vt:lpstr>
      <vt:lpstr>Wood Type</vt:lpstr>
      <vt:lpstr> CS6301 MACHINE LEARNING  </vt:lpstr>
      <vt:lpstr> Music generation using deep learning  </vt:lpstr>
      <vt:lpstr>              OBJECTIVE</vt:lpstr>
      <vt:lpstr>System architecture</vt:lpstr>
      <vt:lpstr>        The Main imported library</vt:lpstr>
      <vt:lpstr>MODULE 1 – PARSING</vt:lpstr>
      <vt:lpstr> </vt:lpstr>
      <vt:lpstr>MODULE 2 – DATA VISUALIZATION  </vt:lpstr>
      <vt:lpstr> </vt:lpstr>
      <vt:lpstr>MODULE 3 - PREPROCESSING</vt:lpstr>
      <vt:lpstr> </vt:lpstr>
      <vt:lpstr>Module 4 – model building</vt:lpstr>
      <vt:lpstr> </vt:lpstr>
      <vt:lpstr>  Module 5 – prediction and post processing</vt:lpstr>
      <vt:lpstr> </vt:lpstr>
      <vt:lpstr>         The dataset</vt:lpstr>
      <vt:lpstr>     EXPerimental results</vt:lpstr>
      <vt:lpstr> </vt:lpstr>
      <vt:lpstr>Ablation ANALYSIS</vt:lpstr>
      <vt:lpstr>Ablation ANALYSIS</vt:lpstr>
      <vt:lpstr>              Conclusion</vt:lpstr>
      <vt:lpstr>           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CS6301 MACHINE LEARNING MINI PROJECT</dc:title>
  <dc:creator>Sathish kumar</dc:creator>
  <cp:lastModifiedBy>Sathish kumar</cp:lastModifiedBy>
  <cp:revision>545</cp:revision>
  <dcterms:created xsi:type="dcterms:W3CDTF">2020-10-29T03:54:44Z</dcterms:created>
  <dcterms:modified xsi:type="dcterms:W3CDTF">2020-10-31T07:35:39Z</dcterms:modified>
</cp:coreProperties>
</file>