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70" r:id="rId3"/>
    <p:sldId id="269" r:id="rId4"/>
    <p:sldId id="260" r:id="rId5"/>
    <p:sldId id="268" r:id="rId6"/>
    <p:sldId id="261" r:id="rId7"/>
    <p:sldId id="262" r:id="rId8"/>
    <p:sldId id="263" r:id="rId9"/>
    <p:sldId id="265" r:id="rId10"/>
    <p:sldId id="264" r:id="rId11"/>
    <p:sldId id="266" r:id="rId12"/>
    <p:sldId id="267"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552"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55A0191-5CB1-4237-BAC5-30AABD248C57}" type="datetimeFigureOut">
              <a:rPr lang="en-US" smtClean="0"/>
              <a:t>4/3/2024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8CA635-A969-4118-B956-5AF5DB63AE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8CA635-A969-4118-B956-5AF5DB63AE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8CA635-A969-4118-B956-5AF5DB63AE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8CA635-A969-4118-B956-5AF5DB63AE6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8CA635-A969-4118-B956-5AF5DB63AE6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8CA635-A969-4118-B956-5AF5DB63AE6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A8CA635-A969-4118-B956-5AF5DB63AE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A8CA635-A969-4118-B956-5AF5DB63AE6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55A0191-5CB1-4237-BAC5-30AABD248C57}" type="datetimeFigureOut">
              <a:rPr lang="en-US" smtClean="0"/>
              <a:t>4/3/2024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A8CA635-A969-4118-B956-5AF5DB63AE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55A0191-5CB1-4237-BAC5-30AABD248C57}"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8CA635-A969-4118-B956-5AF5DB63AE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55A0191-5CB1-4237-BAC5-30AABD248C57}" type="datetimeFigureOut">
              <a:rPr lang="en-US" smtClean="0"/>
              <a:t>4/3/2024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8CA635-A969-4118-B956-5AF5DB63AE6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5A0191-5CB1-4237-BAC5-30AABD248C57}" type="datetimeFigureOut">
              <a:rPr lang="en-US" smtClean="0"/>
              <a:t>4/3/2024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8CA635-A969-4118-B956-5AF5DB63AE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133600"/>
            <a:ext cx="7391400" cy="1569660"/>
          </a:xfrm>
          <a:prstGeom prst="rect">
            <a:avLst/>
          </a:prstGeom>
          <a:solidFill>
            <a:schemeClr val="bg1"/>
          </a:solidFill>
        </p:spPr>
        <p:txBody>
          <a:bodyPr wrap="square" rtlCol="0">
            <a:spAutoFit/>
          </a:bodyPr>
          <a:lstStyle/>
          <a:p>
            <a:r>
              <a:rPr lang="en-US" sz="3200" dirty="0" smtClean="0"/>
              <a:t>DEEPALAKSHMI.K</a:t>
            </a:r>
          </a:p>
          <a:p>
            <a:r>
              <a:rPr lang="en-US" sz="3200" dirty="0" smtClean="0">
                <a:solidFill>
                  <a:schemeClr val="tx1">
                    <a:lumMod val="95000"/>
                    <a:lumOff val="5000"/>
                  </a:schemeClr>
                </a:solidFill>
              </a:rPr>
              <a:t>au211521104031</a:t>
            </a:r>
            <a:endParaRPr lang="en-US" dirty="0" smtClean="0">
              <a:solidFill>
                <a:schemeClr val="tx1">
                  <a:lumMod val="95000"/>
                  <a:lumOff val="5000"/>
                </a:schemeClr>
              </a:solidFill>
            </a:endParaRPr>
          </a:p>
          <a:p>
            <a:r>
              <a:rPr lang="en-US" sz="3200" b="1" dirty="0" smtClean="0">
                <a:solidFill>
                  <a:schemeClr val="bg2">
                    <a:lumMod val="50000"/>
                  </a:schemeClr>
                </a:solidFill>
                <a:latin typeface="Simplified Arabic Fixed" pitchFamily="49" charset="-78"/>
                <a:ea typeface="Microsoft YaHei" pitchFamily="34" charset="-122"/>
                <a:cs typeface="Simplified Arabic Fixed" pitchFamily="49" charset="-78"/>
              </a:rPr>
              <a:t>BIRDS CLASSIFICATION </a:t>
            </a:r>
            <a:endParaRPr lang="en-US" sz="3200" b="1" dirty="0">
              <a:solidFill>
                <a:schemeClr val="bg2">
                  <a:lumMod val="50000"/>
                </a:schemeClr>
              </a:solidFill>
              <a:latin typeface="Simplified Arabic Fixed" pitchFamily="49" charset="-78"/>
              <a:ea typeface="Microsoft YaHei" pitchFamily="34" charset="-122"/>
              <a:cs typeface="Simplified Arabic Fixed" pitchFamily="49"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229600" cy="2031325"/>
          </a:xfrm>
          <a:prstGeom prst="rect">
            <a:avLst/>
          </a:prstGeom>
          <a:noFill/>
        </p:spPr>
        <p:txBody>
          <a:bodyPr wrap="square" rtlCol="0">
            <a:spAutoFit/>
          </a:bodyPr>
          <a:lstStyle/>
          <a:p>
            <a:r>
              <a:rPr lang="en-US" b="1" dirty="0">
                <a:solidFill>
                  <a:schemeClr val="bg2">
                    <a:lumMod val="50000"/>
                  </a:schemeClr>
                </a:solidFill>
              </a:rPr>
              <a:t>The "Wow" in Your Solution:</a:t>
            </a:r>
            <a:endParaRPr lang="en-US" dirty="0">
              <a:solidFill>
                <a:schemeClr val="bg2">
                  <a:lumMod val="50000"/>
                </a:schemeClr>
              </a:solidFill>
            </a:endParaRPr>
          </a:p>
          <a:p>
            <a:pPr>
              <a:buFont typeface="Wingdings" pitchFamily="2" charset="2"/>
              <a:buChar char="Ø"/>
            </a:pPr>
            <a:r>
              <a:rPr lang="en-US" dirty="0"/>
              <a:t>Highlight unique features or innovations in your solution</a:t>
            </a:r>
            <a:r>
              <a:rPr lang="en-US" dirty="0" smtClean="0"/>
              <a:t>.</a:t>
            </a:r>
          </a:p>
          <a:p>
            <a:endParaRPr lang="en-US" dirty="0"/>
          </a:p>
          <a:p>
            <a:pPr>
              <a:buFont typeface="Wingdings" pitchFamily="2" charset="2"/>
              <a:buChar char="Ø"/>
            </a:pPr>
            <a:r>
              <a:rPr lang="en-US" dirty="0"/>
              <a:t>Discuss any advanced algorithms, models, or technologies used</a:t>
            </a:r>
            <a:r>
              <a:rPr lang="en-US" dirty="0" smtClean="0"/>
              <a:t>.</a:t>
            </a:r>
          </a:p>
          <a:p>
            <a:endParaRPr lang="en-US" dirty="0"/>
          </a:p>
          <a:p>
            <a:pPr>
              <a:buFont typeface="Wingdings" pitchFamily="2" charset="2"/>
              <a:buChar char="Ø"/>
            </a:pPr>
            <a:r>
              <a:rPr lang="en-US" dirty="0"/>
              <a:t>Showcase how your solution stands out from existing approaches in bird breed classification.</a:t>
            </a:r>
          </a:p>
        </p:txBody>
      </p:sp>
      <p:sp>
        <p:nvSpPr>
          <p:cNvPr id="3" name="TextBox 2"/>
          <p:cNvSpPr txBox="1"/>
          <p:nvPr/>
        </p:nvSpPr>
        <p:spPr>
          <a:xfrm>
            <a:off x="533400" y="2971800"/>
            <a:ext cx="8077200" cy="2585323"/>
          </a:xfrm>
          <a:prstGeom prst="rect">
            <a:avLst/>
          </a:prstGeom>
          <a:noFill/>
        </p:spPr>
        <p:txBody>
          <a:bodyPr wrap="square" rtlCol="0">
            <a:spAutoFit/>
          </a:bodyPr>
          <a:lstStyle/>
          <a:p>
            <a:r>
              <a:rPr lang="en-US" b="1" dirty="0">
                <a:solidFill>
                  <a:schemeClr val="bg2">
                    <a:lumMod val="50000"/>
                  </a:schemeClr>
                </a:solidFill>
              </a:rPr>
              <a:t>Results:</a:t>
            </a:r>
            <a:endParaRPr lang="en-US" dirty="0">
              <a:solidFill>
                <a:schemeClr val="bg2">
                  <a:lumMod val="50000"/>
                </a:schemeClr>
              </a:solidFill>
            </a:endParaRPr>
          </a:p>
          <a:p>
            <a:pPr>
              <a:buFont typeface="Arial" pitchFamily="34" charset="0"/>
              <a:buChar char="•"/>
            </a:pPr>
            <a:r>
              <a:rPr lang="en-US" dirty="0"/>
              <a:t>Present the performance metrics of your classification system, such as accuracy, precision, recall, and F1 score</a:t>
            </a:r>
            <a:r>
              <a:rPr lang="en-US" dirty="0" smtClean="0"/>
              <a:t>.</a:t>
            </a:r>
          </a:p>
          <a:p>
            <a:endParaRPr lang="en-US" dirty="0"/>
          </a:p>
          <a:p>
            <a:pPr>
              <a:buFont typeface="Arial" pitchFamily="34" charset="0"/>
              <a:buChar char="•"/>
            </a:pPr>
            <a:r>
              <a:rPr lang="en-US" dirty="0"/>
              <a:t>Provide insights into the system's effectiveness through experiments and evaluations</a:t>
            </a:r>
            <a:r>
              <a:rPr lang="en-US" dirty="0" smtClean="0"/>
              <a:t>.</a:t>
            </a:r>
          </a:p>
          <a:p>
            <a:endParaRPr lang="en-US" dirty="0"/>
          </a:p>
          <a:p>
            <a:pPr>
              <a:buFont typeface="Arial" pitchFamily="34" charset="0"/>
              <a:buChar char="•"/>
            </a:pPr>
            <a:r>
              <a:rPr lang="en-US" dirty="0"/>
              <a:t>Discuss any challenges encountered and potential areas for future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1762021" cy="523220"/>
          </a:xfrm>
          <a:prstGeom prst="rect">
            <a:avLst/>
          </a:prstGeom>
          <a:noFill/>
        </p:spPr>
        <p:txBody>
          <a:bodyPr wrap="none" rtlCol="0">
            <a:spAutoFit/>
          </a:bodyPr>
          <a:lstStyle/>
          <a:p>
            <a:r>
              <a:rPr lang="en-US" sz="2800" dirty="0" smtClean="0">
                <a:solidFill>
                  <a:schemeClr val="bg2">
                    <a:lumMod val="50000"/>
                  </a:schemeClr>
                </a:solidFill>
              </a:rPr>
              <a:t>BENEFITS</a:t>
            </a:r>
            <a:endParaRPr lang="en-US" sz="2800" dirty="0">
              <a:solidFill>
                <a:schemeClr val="bg2">
                  <a:lumMod val="50000"/>
                </a:schemeClr>
              </a:solidFill>
            </a:endParaRPr>
          </a:p>
        </p:txBody>
      </p:sp>
      <p:sp>
        <p:nvSpPr>
          <p:cNvPr id="3" name="TextBox 2"/>
          <p:cNvSpPr txBox="1"/>
          <p:nvPr/>
        </p:nvSpPr>
        <p:spPr>
          <a:xfrm>
            <a:off x="1371600" y="1295401"/>
            <a:ext cx="3810000" cy="369332"/>
          </a:xfrm>
          <a:prstGeom prst="rect">
            <a:avLst/>
          </a:prstGeom>
          <a:noFill/>
        </p:spPr>
        <p:txBody>
          <a:bodyPr wrap="square" rtlCol="0">
            <a:spAutoFit/>
          </a:bodyPr>
          <a:lstStyle/>
          <a:p>
            <a:pPr>
              <a:buFont typeface="Arial" pitchFamily="34" charset="0"/>
              <a:buChar char="•"/>
            </a:pPr>
            <a:r>
              <a:rPr lang="en-US" b="1" dirty="0"/>
              <a:t>Efficient Bird Identification</a:t>
            </a:r>
            <a:endParaRPr lang="en-US" dirty="0"/>
          </a:p>
        </p:txBody>
      </p:sp>
      <p:sp>
        <p:nvSpPr>
          <p:cNvPr id="4" name="TextBox 3"/>
          <p:cNvSpPr txBox="1"/>
          <p:nvPr/>
        </p:nvSpPr>
        <p:spPr>
          <a:xfrm>
            <a:off x="2286000" y="1905000"/>
            <a:ext cx="3733800" cy="369332"/>
          </a:xfrm>
          <a:prstGeom prst="rect">
            <a:avLst/>
          </a:prstGeom>
          <a:noFill/>
        </p:spPr>
        <p:txBody>
          <a:bodyPr wrap="square" rtlCol="0">
            <a:spAutoFit/>
          </a:bodyPr>
          <a:lstStyle/>
          <a:p>
            <a:pPr>
              <a:buFont typeface="Arial" pitchFamily="34" charset="0"/>
              <a:buChar char="•"/>
            </a:pPr>
            <a:r>
              <a:rPr lang="en-US" b="1" dirty="0"/>
              <a:t>Accurate Classification</a:t>
            </a:r>
            <a:endParaRPr lang="en-US" dirty="0"/>
          </a:p>
        </p:txBody>
      </p:sp>
      <p:sp>
        <p:nvSpPr>
          <p:cNvPr id="5" name="TextBox 4"/>
          <p:cNvSpPr txBox="1"/>
          <p:nvPr/>
        </p:nvSpPr>
        <p:spPr>
          <a:xfrm>
            <a:off x="1524000" y="2590800"/>
            <a:ext cx="5562600" cy="369332"/>
          </a:xfrm>
          <a:prstGeom prst="rect">
            <a:avLst/>
          </a:prstGeom>
          <a:noFill/>
        </p:spPr>
        <p:txBody>
          <a:bodyPr wrap="square" rtlCol="0">
            <a:spAutoFit/>
          </a:bodyPr>
          <a:lstStyle/>
          <a:p>
            <a:pPr>
              <a:buFont typeface="Arial" pitchFamily="34" charset="0"/>
              <a:buChar char="•"/>
            </a:pPr>
            <a:r>
              <a:rPr lang="en-US" b="1" dirty="0"/>
              <a:t>Facilitates Ornithological Research</a:t>
            </a:r>
            <a:endParaRPr lang="en-US" dirty="0"/>
          </a:p>
        </p:txBody>
      </p:sp>
      <p:sp>
        <p:nvSpPr>
          <p:cNvPr id="6" name="TextBox 5"/>
          <p:cNvSpPr txBox="1"/>
          <p:nvPr/>
        </p:nvSpPr>
        <p:spPr>
          <a:xfrm>
            <a:off x="2362200" y="3352801"/>
            <a:ext cx="4572000" cy="369332"/>
          </a:xfrm>
          <a:prstGeom prst="rect">
            <a:avLst/>
          </a:prstGeom>
          <a:noFill/>
        </p:spPr>
        <p:txBody>
          <a:bodyPr wrap="square" rtlCol="0">
            <a:spAutoFit/>
          </a:bodyPr>
          <a:lstStyle/>
          <a:p>
            <a:pPr>
              <a:buFont typeface="Arial" pitchFamily="34" charset="0"/>
              <a:buChar char="•"/>
            </a:pPr>
            <a:r>
              <a:rPr lang="en-US" b="1" dirty="0"/>
              <a:t>Supports Wildlife Conservation</a:t>
            </a:r>
            <a:endParaRPr lang="en-US" dirty="0"/>
          </a:p>
        </p:txBody>
      </p:sp>
      <p:sp>
        <p:nvSpPr>
          <p:cNvPr id="7" name="TextBox 6"/>
          <p:cNvSpPr txBox="1"/>
          <p:nvPr/>
        </p:nvSpPr>
        <p:spPr>
          <a:xfrm>
            <a:off x="1676400" y="4191000"/>
            <a:ext cx="4267200" cy="369332"/>
          </a:xfrm>
          <a:prstGeom prst="rect">
            <a:avLst/>
          </a:prstGeom>
          <a:noFill/>
        </p:spPr>
        <p:txBody>
          <a:bodyPr wrap="square" rtlCol="0">
            <a:spAutoFit/>
          </a:bodyPr>
          <a:lstStyle/>
          <a:p>
            <a:pPr>
              <a:buFont typeface="Arial" pitchFamily="34" charset="0"/>
              <a:buChar char="•"/>
            </a:pPr>
            <a:r>
              <a:rPr lang="en-US" b="1" dirty="0"/>
              <a:t>Improves </a:t>
            </a:r>
            <a:r>
              <a:rPr lang="en-US" b="1" dirty="0" err="1"/>
              <a:t>Birdwatching</a:t>
            </a:r>
            <a:r>
              <a:rPr lang="en-US" b="1" dirty="0"/>
              <a:t> Experience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09600"/>
            <a:ext cx="3581400" cy="369332"/>
          </a:xfrm>
          <a:prstGeom prst="rect">
            <a:avLst/>
          </a:prstGeom>
          <a:noFill/>
        </p:spPr>
        <p:txBody>
          <a:bodyPr wrap="square" rtlCol="0">
            <a:spAutoFit/>
          </a:bodyPr>
          <a:lstStyle/>
          <a:p>
            <a:r>
              <a:rPr lang="en-US" dirty="0" smtClean="0">
                <a:solidFill>
                  <a:schemeClr val="bg2">
                    <a:lumMod val="50000"/>
                  </a:schemeClr>
                </a:solidFill>
              </a:rPr>
              <a:t>CONCLUSION</a:t>
            </a:r>
            <a:endParaRPr lang="en-US" dirty="0">
              <a:solidFill>
                <a:schemeClr val="bg2">
                  <a:lumMod val="50000"/>
                </a:schemeClr>
              </a:solidFill>
            </a:endParaRPr>
          </a:p>
        </p:txBody>
      </p:sp>
      <p:sp>
        <p:nvSpPr>
          <p:cNvPr id="5" name="TextBox 4"/>
          <p:cNvSpPr txBox="1"/>
          <p:nvPr/>
        </p:nvSpPr>
        <p:spPr>
          <a:xfrm>
            <a:off x="685800" y="914401"/>
            <a:ext cx="7620000" cy="2308324"/>
          </a:xfrm>
          <a:prstGeom prst="rect">
            <a:avLst/>
          </a:prstGeom>
          <a:noFill/>
        </p:spPr>
        <p:txBody>
          <a:bodyPr wrap="square" rtlCol="0">
            <a:spAutoFit/>
          </a:bodyPr>
          <a:lstStyle/>
          <a:p>
            <a:r>
              <a:rPr lang="en-US" dirty="0" smtClean="0"/>
              <a:t/>
            </a:r>
            <a:br>
              <a:rPr lang="en-US" dirty="0" smtClean="0"/>
            </a:br>
            <a:r>
              <a:rPr lang="en-US" dirty="0"/>
              <a:t>In conclusion, the Bird Breed Classification Project in AI represents a significant advancement in the field of ornithology, wildlife conservation, and artificial intelligence. By harnessing the power of machine learning and computer vision technologies, this project addresses the challenges associated with manual bird identification and provides a robust, automated solution for accurately classifying bird species from images.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133600"/>
            <a:ext cx="3443571" cy="923330"/>
          </a:xfrm>
          <a:prstGeom prst="rect">
            <a:avLst/>
          </a:prstGeom>
          <a:noFill/>
        </p:spPr>
        <p:txBody>
          <a:bodyPr wrap="none" rtlCol="0">
            <a:spAutoFit/>
          </a:bodyPr>
          <a:lstStyle/>
          <a:p>
            <a:r>
              <a:rPr lang="en-US" sz="5400" dirty="0" err="1" smtClean="0">
                <a:solidFill>
                  <a:schemeClr val="bg2">
                    <a:lumMod val="50000"/>
                  </a:schemeClr>
                </a:solidFill>
                <a:latin typeface="Aharoni" pitchFamily="2" charset="-79"/>
                <a:cs typeface="Aharoni" pitchFamily="2" charset="-79"/>
              </a:rPr>
              <a:t>T</a:t>
            </a:r>
            <a:r>
              <a:rPr lang="en-US" sz="5400" smtClean="0">
                <a:solidFill>
                  <a:schemeClr val="bg2">
                    <a:lumMod val="50000"/>
                  </a:schemeClr>
                </a:solidFill>
                <a:latin typeface="Aharoni" pitchFamily="2" charset="-79"/>
                <a:cs typeface="Aharoni" pitchFamily="2" charset="-79"/>
              </a:rPr>
              <a:t>hankyou</a:t>
            </a:r>
            <a:endParaRPr lang="en-US" sz="5400" dirty="0">
              <a:solidFill>
                <a:schemeClr val="bg2">
                  <a:lumMod val="50000"/>
                </a:schemeClr>
              </a:solidFill>
              <a:latin typeface="Aharoni" pitchFamily="2" charset="-79"/>
              <a:cs typeface="Aharoni"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05000"/>
            <a:ext cx="7924800" cy="646331"/>
          </a:xfrm>
          <a:prstGeom prst="rect">
            <a:avLst/>
          </a:prstGeom>
          <a:noFill/>
        </p:spPr>
        <p:txBody>
          <a:bodyPr wrap="square" rtlCol="0">
            <a:spAutoFit/>
          </a:bodyPr>
          <a:lstStyle/>
          <a:p>
            <a:r>
              <a:rPr lang="en-US" sz="3600" dirty="0" smtClean="0"/>
              <a:t>BIRDS CLASSIFICATION </a:t>
            </a:r>
            <a:endParaRPr lang="en-US" sz="3600" dirty="0"/>
          </a:p>
        </p:txBody>
      </p:sp>
      <p:sp>
        <p:nvSpPr>
          <p:cNvPr id="3" name="TextBox 2"/>
          <p:cNvSpPr txBox="1"/>
          <p:nvPr/>
        </p:nvSpPr>
        <p:spPr>
          <a:xfrm>
            <a:off x="838200" y="2895600"/>
            <a:ext cx="7239000" cy="1754326"/>
          </a:xfrm>
          <a:prstGeom prst="rect">
            <a:avLst/>
          </a:prstGeom>
          <a:noFill/>
        </p:spPr>
        <p:txBody>
          <a:bodyPr wrap="square" rtlCol="0">
            <a:spAutoFit/>
          </a:bodyPr>
          <a:lstStyle/>
          <a:p>
            <a:r>
              <a:rPr lang="en-IN" sz="3600" b="1" dirty="0" smtClean="0">
                <a:solidFill>
                  <a:schemeClr val="bg2">
                    <a:lumMod val="25000"/>
                  </a:schemeClr>
                </a:solidFill>
                <a:latin typeface="Simplified Arabic Fixed" pitchFamily="49" charset="-78"/>
                <a:cs typeface="Simplified Arabic Fixed" pitchFamily="49" charset="-78"/>
              </a:rPr>
              <a:t>A </a:t>
            </a:r>
            <a:r>
              <a:rPr lang="en-IN" sz="3600" b="1" dirty="0" err="1" smtClean="0">
                <a:solidFill>
                  <a:schemeClr val="bg2">
                    <a:lumMod val="25000"/>
                  </a:schemeClr>
                </a:solidFill>
                <a:latin typeface="Simplified Arabic Fixed" pitchFamily="49" charset="-78"/>
                <a:cs typeface="Simplified Arabic Fixed" pitchFamily="49" charset="-78"/>
              </a:rPr>
              <a:t>Convolutional</a:t>
            </a:r>
            <a:r>
              <a:rPr lang="en-IN" sz="3600" b="1" dirty="0" smtClean="0">
                <a:solidFill>
                  <a:schemeClr val="bg2">
                    <a:lumMod val="25000"/>
                  </a:schemeClr>
                </a:solidFill>
                <a:latin typeface="Simplified Arabic Fixed" pitchFamily="49" charset="-78"/>
                <a:cs typeface="Simplified Arabic Fixed" pitchFamily="49" charset="-78"/>
              </a:rPr>
              <a:t> Neural Networks (CNN)-based Approach</a:t>
            </a:r>
            <a:endParaRPr lang="en-IN" sz="3600" b="1" dirty="0">
              <a:solidFill>
                <a:schemeClr val="bg2">
                  <a:lumMod val="25000"/>
                </a:schemeClr>
              </a:solidFill>
              <a:latin typeface="Simplified Arabic Fixed" pitchFamily="49" charset="-78"/>
              <a:cs typeface="Simplified Arabic Fixed" pitchFamily="49"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1136850" cy="369332"/>
          </a:xfrm>
          <a:prstGeom prst="rect">
            <a:avLst/>
          </a:prstGeom>
          <a:noFill/>
        </p:spPr>
        <p:txBody>
          <a:bodyPr wrap="none" rtlCol="0">
            <a:spAutoFit/>
          </a:bodyPr>
          <a:lstStyle/>
          <a:p>
            <a:r>
              <a:rPr lang="en-US" dirty="0" smtClean="0"/>
              <a:t>AGENDA</a:t>
            </a:r>
            <a:endParaRPr lang="en-US" dirty="0"/>
          </a:p>
        </p:txBody>
      </p:sp>
      <p:sp>
        <p:nvSpPr>
          <p:cNvPr id="3" name="TextBox 2"/>
          <p:cNvSpPr txBox="1"/>
          <p:nvPr/>
        </p:nvSpPr>
        <p:spPr>
          <a:xfrm>
            <a:off x="1447800" y="1371600"/>
            <a:ext cx="5638800" cy="33816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smtClean="0">
                <a:solidFill>
                  <a:schemeClr val="accent2"/>
                </a:solidFill>
              </a:rPr>
              <a:t>Introduction</a:t>
            </a:r>
          </a:p>
          <a:p>
            <a:pPr marL="285750" indent="-285750">
              <a:lnSpc>
                <a:spcPct val="150000"/>
              </a:lnSpc>
              <a:buFont typeface="Wingdings" panose="05000000000000000000" pitchFamily="2" charset="2"/>
              <a:buChar char="Ø"/>
            </a:pPr>
            <a:r>
              <a:rPr lang="en-US" b="1" dirty="0" smtClean="0">
                <a:solidFill>
                  <a:schemeClr val="accent2"/>
                </a:solidFill>
              </a:rPr>
              <a:t>Problem Statement</a:t>
            </a:r>
          </a:p>
          <a:p>
            <a:pPr marL="285750" indent="-285750">
              <a:lnSpc>
                <a:spcPct val="150000"/>
              </a:lnSpc>
              <a:buFont typeface="Wingdings" panose="05000000000000000000" pitchFamily="2" charset="2"/>
              <a:buChar char="Ø"/>
            </a:pPr>
            <a:r>
              <a:rPr lang="en-US" b="1" dirty="0" smtClean="0">
                <a:solidFill>
                  <a:schemeClr val="accent2"/>
                </a:solidFill>
              </a:rPr>
              <a:t>Project Overview</a:t>
            </a:r>
          </a:p>
          <a:p>
            <a:pPr marL="285750" indent="-285750">
              <a:lnSpc>
                <a:spcPct val="150000"/>
              </a:lnSpc>
              <a:buFont typeface="Wingdings" panose="05000000000000000000" pitchFamily="2" charset="2"/>
              <a:buChar char="Ø"/>
            </a:pPr>
            <a:r>
              <a:rPr lang="en-US" b="1" dirty="0" smtClean="0">
                <a:solidFill>
                  <a:schemeClr val="accent2"/>
                </a:solidFill>
              </a:rPr>
              <a:t>End Users</a:t>
            </a:r>
          </a:p>
          <a:p>
            <a:pPr marL="285750" indent="-285750">
              <a:lnSpc>
                <a:spcPct val="150000"/>
              </a:lnSpc>
              <a:buFont typeface="Wingdings" panose="05000000000000000000" pitchFamily="2" charset="2"/>
              <a:buChar char="Ø"/>
            </a:pPr>
            <a:r>
              <a:rPr lang="en-US" b="1" dirty="0" smtClean="0">
                <a:solidFill>
                  <a:schemeClr val="accent2"/>
                </a:solidFill>
              </a:rPr>
              <a:t>Solution and Value Proposition</a:t>
            </a:r>
          </a:p>
          <a:p>
            <a:pPr marL="285750" indent="-285750">
              <a:lnSpc>
                <a:spcPct val="150000"/>
              </a:lnSpc>
              <a:buFont typeface="Wingdings" panose="05000000000000000000" pitchFamily="2" charset="2"/>
              <a:buChar char="Ø"/>
            </a:pPr>
            <a:r>
              <a:rPr lang="en-US" b="1" dirty="0" smtClean="0">
                <a:solidFill>
                  <a:schemeClr val="accent2"/>
                </a:solidFill>
              </a:rPr>
              <a:t>Implementation Details</a:t>
            </a:r>
          </a:p>
          <a:p>
            <a:pPr marL="285750" indent="-285750">
              <a:lnSpc>
                <a:spcPct val="150000"/>
              </a:lnSpc>
              <a:buFont typeface="Wingdings" panose="05000000000000000000" pitchFamily="2" charset="2"/>
              <a:buChar char="Ø"/>
            </a:pPr>
            <a:r>
              <a:rPr lang="en-US" b="1" dirty="0" smtClean="0">
                <a:solidFill>
                  <a:schemeClr val="accent2"/>
                </a:solidFill>
              </a:rPr>
              <a:t>Model Overview</a:t>
            </a:r>
          </a:p>
          <a:p>
            <a:pPr marL="285750" indent="-285750">
              <a:lnSpc>
                <a:spcPct val="150000"/>
              </a:lnSpc>
              <a:buFont typeface="Wingdings" panose="05000000000000000000" pitchFamily="2" charset="2"/>
              <a:buChar char="Ø"/>
            </a:pPr>
            <a:r>
              <a:rPr lang="en-US" b="1" dirty="0" smtClean="0">
                <a:solidFill>
                  <a:schemeClr val="accent2"/>
                </a:solidFill>
              </a:rPr>
              <a:t>Results and 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19200"/>
            <a:ext cx="7696200" cy="2308324"/>
          </a:xfrm>
          <a:prstGeom prst="rect">
            <a:avLst/>
          </a:prstGeom>
          <a:noFill/>
        </p:spPr>
        <p:txBody>
          <a:bodyPr wrap="square" rtlCol="0">
            <a:spAutoFit/>
          </a:bodyPr>
          <a:lstStyle/>
          <a:p>
            <a:r>
              <a:rPr lang="en-US" dirty="0"/>
              <a:t>In the field of ornithology and wildlife conservation, accurately identifying bird species is crucial for various research, monitoring, and conservation efforts. However, manual identification of bird species based on visual observation can be time-consuming, labor-intensive, and prone to errors, especially for non-experts. Therefore, there is a pressing need for an automated solution that can efficiently classify bird breeds from images using artificial intelligence (AI) and machine learning techniques.</a:t>
            </a:r>
          </a:p>
        </p:txBody>
      </p:sp>
      <p:sp>
        <p:nvSpPr>
          <p:cNvPr id="3" name="TextBox 2"/>
          <p:cNvSpPr txBox="1"/>
          <p:nvPr/>
        </p:nvSpPr>
        <p:spPr>
          <a:xfrm>
            <a:off x="533400" y="762000"/>
            <a:ext cx="2632452" cy="369332"/>
          </a:xfrm>
          <a:prstGeom prst="rect">
            <a:avLst/>
          </a:prstGeom>
          <a:noFill/>
        </p:spPr>
        <p:txBody>
          <a:bodyPr wrap="none" rtlCol="0">
            <a:spAutoFit/>
          </a:bodyPr>
          <a:lstStyle/>
          <a:p>
            <a:r>
              <a:rPr lang="en-US" dirty="0" smtClean="0"/>
              <a:t>PROBLEM STATEMENT</a:t>
            </a:r>
            <a:endParaRPr lang="en-US" dirty="0"/>
          </a:p>
        </p:txBody>
      </p:sp>
      <p:sp>
        <p:nvSpPr>
          <p:cNvPr id="4" name="TextBox 3"/>
          <p:cNvSpPr txBox="1"/>
          <p:nvPr/>
        </p:nvSpPr>
        <p:spPr>
          <a:xfrm>
            <a:off x="609600" y="3429000"/>
            <a:ext cx="8001000" cy="1477328"/>
          </a:xfrm>
          <a:prstGeom prst="rect">
            <a:avLst/>
          </a:prstGeom>
          <a:noFill/>
        </p:spPr>
        <p:txBody>
          <a:bodyPr wrap="square" rtlCol="0">
            <a:spAutoFit/>
          </a:bodyPr>
          <a:lstStyle/>
          <a:p>
            <a:r>
              <a:rPr lang="en-US" dirty="0"/>
              <a:t>Existing methods for bird identification often rely on specialized knowledge and are not scalable for large-scale data analysis. Additionally, many bird species exhibit subtle differences in appearance that may be challenging for humans to distinguish but can be discerned by AI algorithms trained on extensive datasets.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5410200" cy="369332"/>
          </a:xfrm>
          <a:prstGeom prst="rect">
            <a:avLst/>
          </a:prstGeom>
          <a:noFill/>
        </p:spPr>
        <p:txBody>
          <a:bodyPr wrap="square" rtlCol="0">
            <a:spAutoFit/>
          </a:bodyPr>
          <a:lstStyle/>
          <a:p>
            <a:r>
              <a:rPr lang="en-US" dirty="0" smtClean="0">
                <a:solidFill>
                  <a:schemeClr val="bg2">
                    <a:lumMod val="50000"/>
                  </a:schemeClr>
                </a:solidFill>
              </a:rPr>
              <a:t>USE CASES:</a:t>
            </a:r>
            <a:endParaRPr lang="en-US" dirty="0">
              <a:solidFill>
                <a:schemeClr val="bg2">
                  <a:lumMod val="50000"/>
                </a:schemeClr>
              </a:solidFill>
            </a:endParaRPr>
          </a:p>
        </p:txBody>
      </p:sp>
      <p:sp>
        <p:nvSpPr>
          <p:cNvPr id="3" name="TextBox 2"/>
          <p:cNvSpPr txBox="1"/>
          <p:nvPr/>
        </p:nvSpPr>
        <p:spPr>
          <a:xfrm>
            <a:off x="1295400" y="1371600"/>
            <a:ext cx="5562600" cy="369332"/>
          </a:xfrm>
          <a:prstGeom prst="rect">
            <a:avLst/>
          </a:prstGeom>
          <a:noFill/>
        </p:spPr>
        <p:txBody>
          <a:bodyPr wrap="square" rtlCol="0">
            <a:spAutoFit/>
          </a:bodyPr>
          <a:lstStyle/>
          <a:p>
            <a:pPr>
              <a:buFont typeface="Arial" pitchFamily="34" charset="0"/>
              <a:buChar char="•"/>
            </a:pPr>
            <a:r>
              <a:rPr lang="en-US" b="1" dirty="0"/>
              <a:t>Ornithology and Avian Research</a:t>
            </a:r>
            <a:endParaRPr lang="en-US" dirty="0"/>
          </a:p>
        </p:txBody>
      </p:sp>
      <p:sp>
        <p:nvSpPr>
          <p:cNvPr id="4" name="TextBox 3"/>
          <p:cNvSpPr txBox="1"/>
          <p:nvPr/>
        </p:nvSpPr>
        <p:spPr>
          <a:xfrm>
            <a:off x="1447800" y="2133600"/>
            <a:ext cx="3810000" cy="369332"/>
          </a:xfrm>
          <a:prstGeom prst="rect">
            <a:avLst/>
          </a:prstGeom>
          <a:noFill/>
        </p:spPr>
        <p:txBody>
          <a:bodyPr wrap="square" rtlCol="0">
            <a:spAutoFit/>
          </a:bodyPr>
          <a:lstStyle/>
          <a:p>
            <a:pPr>
              <a:buFont typeface="Arial" pitchFamily="34" charset="0"/>
              <a:buChar char="•"/>
            </a:pPr>
            <a:r>
              <a:rPr lang="en-US" b="1" dirty="0"/>
              <a:t>Wildlife Conservation</a:t>
            </a:r>
            <a:endParaRPr lang="en-US" dirty="0"/>
          </a:p>
        </p:txBody>
      </p:sp>
      <p:sp>
        <p:nvSpPr>
          <p:cNvPr id="5" name="TextBox 4"/>
          <p:cNvSpPr txBox="1"/>
          <p:nvPr/>
        </p:nvSpPr>
        <p:spPr>
          <a:xfrm>
            <a:off x="1371600" y="2895600"/>
            <a:ext cx="3733800" cy="369332"/>
          </a:xfrm>
          <a:prstGeom prst="rect">
            <a:avLst/>
          </a:prstGeom>
          <a:noFill/>
        </p:spPr>
        <p:txBody>
          <a:bodyPr wrap="square" rtlCol="0">
            <a:spAutoFit/>
          </a:bodyPr>
          <a:lstStyle/>
          <a:p>
            <a:pPr>
              <a:buFont typeface="Arial" pitchFamily="34" charset="0"/>
              <a:buChar char="•"/>
            </a:pPr>
            <a:r>
              <a:rPr lang="en-US" b="1" dirty="0"/>
              <a:t>Ecological Monitoring</a:t>
            </a:r>
            <a:endParaRPr lang="en-US" dirty="0"/>
          </a:p>
        </p:txBody>
      </p:sp>
      <p:sp>
        <p:nvSpPr>
          <p:cNvPr id="6" name="TextBox 5"/>
          <p:cNvSpPr txBox="1"/>
          <p:nvPr/>
        </p:nvSpPr>
        <p:spPr>
          <a:xfrm>
            <a:off x="1600200" y="3657600"/>
            <a:ext cx="4952999" cy="369332"/>
          </a:xfrm>
          <a:prstGeom prst="rect">
            <a:avLst/>
          </a:prstGeom>
          <a:noFill/>
        </p:spPr>
        <p:txBody>
          <a:bodyPr wrap="square" rtlCol="0">
            <a:spAutoFit/>
          </a:bodyPr>
          <a:lstStyle/>
          <a:p>
            <a:pPr>
              <a:buFont typeface="Arial" pitchFamily="34" charset="0"/>
              <a:buChar char="•"/>
            </a:pPr>
            <a:r>
              <a:rPr lang="en-US" b="1" dirty="0" err="1"/>
              <a:t>Biosecurity</a:t>
            </a:r>
            <a:r>
              <a:rPr lang="en-US" b="1" dirty="0"/>
              <a:t> and Pest Management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2355132" cy="369332"/>
          </a:xfrm>
          <a:prstGeom prst="rect">
            <a:avLst/>
          </a:prstGeom>
          <a:noFill/>
        </p:spPr>
        <p:txBody>
          <a:bodyPr wrap="none" rtlCol="0">
            <a:spAutoFit/>
          </a:bodyPr>
          <a:lstStyle/>
          <a:p>
            <a:r>
              <a:rPr lang="en-US" dirty="0" smtClean="0"/>
              <a:t>PROJECT OVERVIEW</a:t>
            </a:r>
            <a:endParaRPr lang="en-US" dirty="0"/>
          </a:p>
        </p:txBody>
      </p:sp>
      <p:sp>
        <p:nvSpPr>
          <p:cNvPr id="4" name="TextBox 3"/>
          <p:cNvSpPr txBox="1"/>
          <p:nvPr/>
        </p:nvSpPr>
        <p:spPr>
          <a:xfrm>
            <a:off x="228600" y="762000"/>
            <a:ext cx="8763000" cy="1200329"/>
          </a:xfrm>
          <a:prstGeom prst="rect">
            <a:avLst/>
          </a:prstGeom>
          <a:noFill/>
        </p:spPr>
        <p:txBody>
          <a:bodyPr wrap="square" rtlCol="0">
            <a:spAutoFit/>
          </a:bodyPr>
          <a:lstStyle/>
          <a:p>
            <a:r>
              <a:rPr lang="en-US" dirty="0"/>
              <a:t>The Bird Classification in AI project aims to develop an automated system capable of accurately identifying and classifying bird species from images using artificial intelligence (AI) and machine learning techniques. The project involves the following key components and methodologies:</a:t>
            </a:r>
          </a:p>
        </p:txBody>
      </p:sp>
      <p:sp>
        <p:nvSpPr>
          <p:cNvPr id="5" name="TextBox 4"/>
          <p:cNvSpPr txBox="1"/>
          <p:nvPr/>
        </p:nvSpPr>
        <p:spPr>
          <a:xfrm>
            <a:off x="228600" y="2133600"/>
            <a:ext cx="8534400" cy="1477328"/>
          </a:xfrm>
          <a:prstGeom prst="rect">
            <a:avLst/>
          </a:prstGeom>
          <a:noFill/>
        </p:spPr>
        <p:txBody>
          <a:bodyPr wrap="square" rtlCol="0">
            <a:spAutoFit/>
          </a:bodyPr>
          <a:lstStyle/>
          <a:p>
            <a:r>
              <a:rPr lang="en-US" b="1" dirty="0">
                <a:solidFill>
                  <a:schemeClr val="bg2">
                    <a:lumMod val="50000"/>
                  </a:schemeClr>
                </a:solidFill>
              </a:rPr>
              <a:t>Data Collection and Preparation</a:t>
            </a:r>
            <a:r>
              <a:rPr lang="en-US" b="1" dirty="0" smtClean="0">
                <a:solidFill>
                  <a:schemeClr val="bg2">
                    <a:lumMod val="50000"/>
                  </a:schemeClr>
                </a:solidFill>
              </a:rPr>
              <a:t>: </a:t>
            </a:r>
            <a:endParaRPr lang="en-US" b="1" dirty="0">
              <a:solidFill>
                <a:schemeClr val="bg2">
                  <a:lumMod val="50000"/>
                </a:schemeClr>
              </a:solidFill>
            </a:endParaRPr>
          </a:p>
          <a:p>
            <a:pPr>
              <a:buFont typeface="Arial" pitchFamily="34" charset="0"/>
              <a:buChar char="•"/>
            </a:pPr>
            <a:r>
              <a:rPr lang="en-US" dirty="0"/>
              <a:t>Gathering a diverse dataset of bird images covering a wide range of species.</a:t>
            </a:r>
          </a:p>
          <a:p>
            <a:pPr>
              <a:buFont typeface="Arial" pitchFamily="34" charset="0"/>
              <a:buChar char="•"/>
            </a:pPr>
            <a:r>
              <a:rPr lang="en-US" dirty="0"/>
              <a:t>Ensuring high-quality images with consistent resolution and labeling of bird species.</a:t>
            </a:r>
          </a:p>
        </p:txBody>
      </p:sp>
      <p:sp>
        <p:nvSpPr>
          <p:cNvPr id="8" name="TextBox 7"/>
          <p:cNvSpPr txBox="1"/>
          <p:nvPr/>
        </p:nvSpPr>
        <p:spPr>
          <a:xfrm>
            <a:off x="381000" y="3810000"/>
            <a:ext cx="8153400" cy="1477328"/>
          </a:xfrm>
          <a:prstGeom prst="rect">
            <a:avLst/>
          </a:prstGeom>
          <a:noFill/>
        </p:spPr>
        <p:txBody>
          <a:bodyPr wrap="square" rtlCol="0">
            <a:spAutoFit/>
          </a:bodyPr>
          <a:lstStyle/>
          <a:p>
            <a:pPr>
              <a:buFont typeface="Arial" pitchFamily="34" charset="0"/>
              <a:buChar char="•"/>
            </a:pPr>
            <a:r>
              <a:rPr lang="en-US" b="1" dirty="0">
                <a:solidFill>
                  <a:schemeClr val="bg2">
                    <a:lumMod val="50000"/>
                  </a:schemeClr>
                </a:solidFill>
              </a:rPr>
              <a:t>Data Preprocessing:</a:t>
            </a:r>
            <a:endParaRPr lang="en-US" dirty="0">
              <a:solidFill>
                <a:schemeClr val="bg2">
                  <a:lumMod val="50000"/>
                </a:schemeClr>
              </a:solidFill>
            </a:endParaRPr>
          </a:p>
          <a:p>
            <a:pPr>
              <a:buFont typeface="Arial" pitchFamily="34" charset="0"/>
              <a:buChar char="•"/>
            </a:pPr>
            <a:r>
              <a:rPr lang="en-US" dirty="0"/>
              <a:t>Cleaning and preprocessing the image data to remove noise and irrelevant information.</a:t>
            </a:r>
          </a:p>
          <a:p>
            <a:pPr>
              <a:buFont typeface="Arial" pitchFamily="34" charset="0"/>
              <a:buChar char="•"/>
            </a:pPr>
            <a:r>
              <a:rPr lang="en-US" dirty="0"/>
              <a:t>Resizing, cropping, and standardizing the images to a uniform format for model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458200" cy="2585323"/>
          </a:xfrm>
          <a:prstGeom prst="rect">
            <a:avLst/>
          </a:prstGeom>
        </p:spPr>
        <p:txBody>
          <a:bodyPr wrap="square">
            <a:spAutoFit/>
          </a:bodyPr>
          <a:lstStyle/>
          <a:p>
            <a:r>
              <a:rPr lang="en-US" b="1" dirty="0" smtClean="0">
                <a:solidFill>
                  <a:schemeClr val="bg2">
                    <a:lumMod val="50000"/>
                  </a:schemeClr>
                </a:solidFill>
              </a:rPr>
              <a:t>Model Selection and Training:</a:t>
            </a:r>
            <a:endParaRPr lang="en-US" dirty="0" smtClean="0">
              <a:solidFill>
                <a:schemeClr val="bg2">
                  <a:lumMod val="50000"/>
                </a:schemeClr>
              </a:solidFill>
            </a:endParaRPr>
          </a:p>
          <a:p>
            <a:pPr>
              <a:buFont typeface="Arial" pitchFamily="34" charset="0"/>
              <a:buChar char="•"/>
            </a:pPr>
            <a:r>
              <a:rPr lang="en-US" dirty="0" smtClean="0"/>
              <a:t>Exploring various machine learning and deep learning algorithms suitable for image classification tasks.</a:t>
            </a:r>
          </a:p>
          <a:p>
            <a:pPr>
              <a:buFont typeface="Arial" pitchFamily="34" charset="0"/>
              <a:buChar char="•"/>
            </a:pPr>
            <a:r>
              <a:rPr lang="en-US" dirty="0" smtClean="0"/>
              <a:t>Selecting an appropriate model architecture, such as </a:t>
            </a:r>
            <a:r>
              <a:rPr lang="en-US" dirty="0" err="1" smtClean="0"/>
              <a:t>convolutional</a:t>
            </a:r>
            <a:r>
              <a:rPr lang="en-US" dirty="0" smtClean="0"/>
              <a:t> neural networks (CNNs), for bird breed classification.</a:t>
            </a:r>
          </a:p>
          <a:p>
            <a:pPr>
              <a:buFont typeface="Arial" pitchFamily="34" charset="0"/>
              <a:buChar char="•"/>
            </a:pPr>
            <a:r>
              <a:rPr lang="en-US" dirty="0" smtClean="0"/>
              <a:t>Splitting the dataset into training, validation, and testing sets for model evaluation.</a:t>
            </a:r>
          </a:p>
          <a:p>
            <a:pPr>
              <a:buFont typeface="Arial" pitchFamily="34" charset="0"/>
              <a:buChar char="•"/>
            </a:pPr>
            <a:r>
              <a:rPr lang="en-US" dirty="0" smtClean="0"/>
              <a:t>Training the chosen model on the training data and fine-tuning </a:t>
            </a:r>
            <a:r>
              <a:rPr lang="en-US" dirty="0" err="1" smtClean="0"/>
              <a:t>hyperparameters</a:t>
            </a:r>
            <a:r>
              <a:rPr lang="en-US" dirty="0" smtClean="0"/>
              <a:t> for optimal performance.</a:t>
            </a:r>
            <a:endParaRPr lang="en-US" dirty="0"/>
          </a:p>
        </p:txBody>
      </p:sp>
      <p:sp>
        <p:nvSpPr>
          <p:cNvPr id="3" name="TextBox 2"/>
          <p:cNvSpPr txBox="1"/>
          <p:nvPr/>
        </p:nvSpPr>
        <p:spPr>
          <a:xfrm>
            <a:off x="381000" y="3200400"/>
            <a:ext cx="8077200" cy="1477328"/>
          </a:xfrm>
          <a:prstGeom prst="rect">
            <a:avLst/>
          </a:prstGeom>
          <a:noFill/>
        </p:spPr>
        <p:txBody>
          <a:bodyPr wrap="square" rtlCol="0">
            <a:spAutoFit/>
          </a:bodyPr>
          <a:lstStyle/>
          <a:p>
            <a:r>
              <a:rPr lang="en-US" b="1" dirty="0">
                <a:solidFill>
                  <a:schemeClr val="bg2">
                    <a:lumMod val="50000"/>
                  </a:schemeClr>
                </a:solidFill>
              </a:rPr>
              <a:t>Feature Extraction and Representation:</a:t>
            </a:r>
            <a:endParaRPr lang="en-US" dirty="0">
              <a:solidFill>
                <a:schemeClr val="bg2">
                  <a:lumMod val="50000"/>
                </a:schemeClr>
              </a:solidFill>
            </a:endParaRPr>
          </a:p>
          <a:p>
            <a:pPr>
              <a:buFont typeface="Arial" pitchFamily="34" charset="0"/>
              <a:buChar char="•"/>
            </a:pPr>
            <a:r>
              <a:rPr lang="en-US" dirty="0"/>
              <a:t>Extracting informative features from bird images using </a:t>
            </a:r>
            <a:r>
              <a:rPr lang="en-US" dirty="0" err="1"/>
              <a:t>convolutional</a:t>
            </a:r>
            <a:r>
              <a:rPr lang="en-US" dirty="0"/>
              <a:t> layers and pooling operations.</a:t>
            </a:r>
          </a:p>
          <a:p>
            <a:pPr>
              <a:buFont typeface="Arial" pitchFamily="34" charset="0"/>
              <a:buChar char="•"/>
            </a:pPr>
            <a:r>
              <a:rPr lang="en-US" dirty="0"/>
              <a:t>Learning hierarchical representations of bird features that capture relevant patterns and characteristics.</a:t>
            </a:r>
          </a:p>
        </p:txBody>
      </p:sp>
      <p:sp>
        <p:nvSpPr>
          <p:cNvPr id="4" name="TextBox 3"/>
          <p:cNvSpPr txBox="1"/>
          <p:nvPr/>
        </p:nvSpPr>
        <p:spPr>
          <a:xfrm>
            <a:off x="533400" y="4800600"/>
            <a:ext cx="8153400" cy="2031325"/>
          </a:xfrm>
          <a:prstGeom prst="rect">
            <a:avLst/>
          </a:prstGeom>
          <a:noFill/>
        </p:spPr>
        <p:txBody>
          <a:bodyPr wrap="square" rtlCol="0">
            <a:spAutoFit/>
          </a:bodyPr>
          <a:lstStyle/>
          <a:p>
            <a:r>
              <a:rPr lang="en-US" b="1" dirty="0">
                <a:solidFill>
                  <a:schemeClr val="bg2">
                    <a:lumMod val="50000"/>
                  </a:schemeClr>
                </a:solidFill>
              </a:rPr>
              <a:t>Model Evaluation and Validation:</a:t>
            </a:r>
            <a:endParaRPr lang="en-US" dirty="0">
              <a:solidFill>
                <a:schemeClr val="bg2">
                  <a:lumMod val="50000"/>
                </a:schemeClr>
              </a:solidFill>
            </a:endParaRPr>
          </a:p>
          <a:p>
            <a:r>
              <a:rPr lang="en-US" dirty="0"/>
              <a:t>Evaluating the trained model's performance on the validation set using metrics like accuracy, precision, recall, and F1 score.</a:t>
            </a:r>
          </a:p>
          <a:p>
            <a:r>
              <a:rPr lang="en-US" dirty="0"/>
              <a:t>Fine-tuning the model based on validation results and addressing any </a:t>
            </a:r>
            <a:r>
              <a:rPr lang="en-US" dirty="0" err="1"/>
              <a:t>overfitting</a:t>
            </a:r>
            <a:r>
              <a:rPr lang="en-US" dirty="0"/>
              <a:t> or </a:t>
            </a:r>
            <a:r>
              <a:rPr lang="en-US" dirty="0" err="1"/>
              <a:t>underfitting</a:t>
            </a:r>
            <a:r>
              <a:rPr lang="en-US" dirty="0"/>
              <a:t> issues.</a:t>
            </a:r>
          </a:p>
          <a:p>
            <a:r>
              <a:rPr lang="en-US" dirty="0"/>
              <a:t>Assessing the model's generalization ability on unseen data from the testing set to ensure robustness and reliability.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229600" cy="2308324"/>
          </a:xfrm>
          <a:prstGeom prst="rect">
            <a:avLst/>
          </a:prstGeom>
          <a:noFill/>
        </p:spPr>
        <p:txBody>
          <a:bodyPr wrap="square" rtlCol="0">
            <a:spAutoFit/>
          </a:bodyPr>
          <a:lstStyle/>
          <a:p>
            <a:r>
              <a:rPr lang="en-US" b="1" dirty="0">
                <a:solidFill>
                  <a:schemeClr val="bg2">
                    <a:lumMod val="50000"/>
                  </a:schemeClr>
                </a:solidFill>
              </a:rPr>
              <a:t>Who are the End Users:</a:t>
            </a:r>
            <a:endParaRPr lang="en-US" dirty="0">
              <a:solidFill>
                <a:schemeClr val="bg2">
                  <a:lumMod val="50000"/>
                </a:schemeClr>
              </a:solidFill>
            </a:endParaRPr>
          </a:p>
          <a:p>
            <a:pPr>
              <a:buFont typeface="Wingdings" pitchFamily="2" charset="2"/>
              <a:buChar char="v"/>
            </a:pPr>
            <a:r>
              <a:rPr lang="en-US" dirty="0"/>
              <a:t>Identify the target audience for the bird breed classification system</a:t>
            </a:r>
            <a:r>
              <a:rPr lang="en-US" dirty="0" smtClean="0"/>
              <a:t>.</a:t>
            </a:r>
          </a:p>
          <a:p>
            <a:endParaRPr lang="en-US" dirty="0"/>
          </a:p>
          <a:p>
            <a:pPr>
              <a:buFont typeface="Wingdings" pitchFamily="2" charset="2"/>
              <a:buChar char="v"/>
            </a:pPr>
            <a:r>
              <a:rPr lang="en-US" dirty="0"/>
              <a:t>Discuss potential stakeholders such as ornithologists, bird enthusiasts, researchers, or conservationists</a:t>
            </a:r>
            <a:r>
              <a:rPr lang="en-US" dirty="0" smtClean="0"/>
              <a:t>.</a:t>
            </a:r>
          </a:p>
          <a:p>
            <a:endParaRPr lang="en-US" dirty="0"/>
          </a:p>
          <a:p>
            <a:pPr>
              <a:buFont typeface="Wingdings" pitchFamily="2" charset="2"/>
              <a:buChar char="v"/>
            </a:pPr>
            <a:r>
              <a:rPr lang="en-US" dirty="0"/>
              <a:t>Explain how the system can benefit these users in their respective domains.</a:t>
            </a:r>
          </a:p>
        </p:txBody>
      </p:sp>
      <p:sp>
        <p:nvSpPr>
          <p:cNvPr id="3" name="TextBox 2"/>
          <p:cNvSpPr txBox="1"/>
          <p:nvPr/>
        </p:nvSpPr>
        <p:spPr>
          <a:xfrm>
            <a:off x="533400" y="3276600"/>
            <a:ext cx="8229600" cy="2585323"/>
          </a:xfrm>
          <a:prstGeom prst="rect">
            <a:avLst/>
          </a:prstGeom>
          <a:noFill/>
        </p:spPr>
        <p:txBody>
          <a:bodyPr wrap="square" rtlCol="0">
            <a:spAutoFit/>
          </a:bodyPr>
          <a:lstStyle/>
          <a:p>
            <a:r>
              <a:rPr lang="en-US" b="1" dirty="0">
                <a:solidFill>
                  <a:schemeClr val="bg2">
                    <a:lumMod val="50000"/>
                  </a:schemeClr>
                </a:solidFill>
              </a:rPr>
              <a:t>Your Solution and its Value Proposition</a:t>
            </a:r>
            <a:r>
              <a:rPr lang="en-US" b="1" dirty="0" smtClean="0">
                <a:solidFill>
                  <a:schemeClr val="bg2">
                    <a:lumMod val="50000"/>
                  </a:schemeClr>
                </a:solidFill>
              </a:rPr>
              <a:t>:</a:t>
            </a:r>
          </a:p>
          <a:p>
            <a:endParaRPr lang="en-US" dirty="0">
              <a:solidFill>
                <a:schemeClr val="bg2">
                  <a:lumMod val="50000"/>
                </a:schemeClr>
              </a:solidFill>
            </a:endParaRPr>
          </a:p>
          <a:p>
            <a:pPr>
              <a:buFont typeface="Wingdings" pitchFamily="2" charset="2"/>
              <a:buChar char="v"/>
            </a:pPr>
            <a:r>
              <a:rPr lang="en-US" dirty="0"/>
              <a:t>Introduce your solution, which is an automated bird breed classification system</a:t>
            </a:r>
            <a:r>
              <a:rPr lang="en-US" dirty="0" smtClean="0"/>
              <a:t>.</a:t>
            </a:r>
          </a:p>
          <a:p>
            <a:endParaRPr lang="en-US" dirty="0"/>
          </a:p>
          <a:p>
            <a:pPr>
              <a:buFont typeface="Wingdings" pitchFamily="2" charset="2"/>
              <a:buChar char="v"/>
            </a:pPr>
            <a:r>
              <a:rPr lang="en-US" dirty="0"/>
              <a:t>Explain how the system works and its core functionalities</a:t>
            </a:r>
            <a:r>
              <a:rPr lang="en-US" dirty="0" smtClean="0"/>
              <a:t>.</a:t>
            </a:r>
          </a:p>
          <a:p>
            <a:endParaRPr lang="en-US" dirty="0"/>
          </a:p>
          <a:p>
            <a:pPr>
              <a:buFont typeface="Wingdings" pitchFamily="2" charset="2"/>
              <a:buChar char="v"/>
            </a:pPr>
            <a:r>
              <a:rPr lang="en-US" dirty="0"/>
              <a:t>Emphasize the value proposition, such as saving time, increasing accuracy, and facilitating research in ornithology and related fields.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153400" cy="1754326"/>
          </a:xfrm>
          <a:prstGeom prst="rect">
            <a:avLst/>
          </a:prstGeom>
          <a:noFill/>
        </p:spPr>
        <p:txBody>
          <a:bodyPr wrap="square" rtlCol="0">
            <a:spAutoFit/>
          </a:bodyPr>
          <a:lstStyle/>
          <a:p>
            <a:pPr>
              <a:buFont typeface="Arial" pitchFamily="34" charset="0"/>
              <a:buChar char="•"/>
            </a:pPr>
            <a:r>
              <a:rPr lang="en-US" b="1" dirty="0">
                <a:solidFill>
                  <a:schemeClr val="bg2">
                    <a:lumMod val="50000"/>
                  </a:schemeClr>
                </a:solidFill>
              </a:rPr>
              <a:t>Modeling:</a:t>
            </a:r>
            <a:endParaRPr lang="en-US" dirty="0">
              <a:solidFill>
                <a:schemeClr val="bg2">
                  <a:lumMod val="50000"/>
                </a:schemeClr>
              </a:solidFill>
            </a:endParaRPr>
          </a:p>
          <a:p>
            <a:pPr>
              <a:buFont typeface="Arial" pitchFamily="34" charset="0"/>
              <a:buChar char="•"/>
            </a:pPr>
            <a:r>
              <a:rPr lang="en-US" dirty="0"/>
              <a:t>Explain the machine learning or deep learning models employed for classification.</a:t>
            </a:r>
          </a:p>
          <a:p>
            <a:pPr>
              <a:buFont typeface="Arial" pitchFamily="34" charset="0"/>
              <a:buChar char="•"/>
            </a:pPr>
            <a:r>
              <a:rPr lang="en-US" dirty="0"/>
              <a:t>Describe the preprocessing steps, feature extraction techniques, and model architecture.</a:t>
            </a:r>
          </a:p>
          <a:p>
            <a:pPr>
              <a:buFont typeface="Arial" pitchFamily="34" charset="0"/>
              <a:buChar char="•"/>
            </a:pPr>
            <a:r>
              <a:rPr lang="en-US" dirty="0"/>
              <a:t>Discuss any model training procedures and optimization strategies.</a:t>
            </a:r>
          </a:p>
        </p:txBody>
      </p:sp>
      <p:sp>
        <p:nvSpPr>
          <p:cNvPr id="3" name="TextBox 2"/>
          <p:cNvSpPr txBox="1"/>
          <p:nvPr/>
        </p:nvSpPr>
        <p:spPr>
          <a:xfrm>
            <a:off x="838200" y="2971800"/>
            <a:ext cx="7391400" cy="369332"/>
          </a:xfrm>
          <a:prstGeom prst="rect">
            <a:avLst/>
          </a:prstGeom>
          <a:noFill/>
        </p:spPr>
        <p:txBody>
          <a:bodyPr wrap="square" rtlCol="0">
            <a:spAutoFit/>
          </a:bodyPr>
          <a:lstStyle/>
          <a:p>
            <a:endParaRPr lang="en-US" dirty="0"/>
          </a:p>
        </p:txBody>
      </p:sp>
      <p:sp>
        <p:nvSpPr>
          <p:cNvPr id="4" name="TextBox 3"/>
          <p:cNvSpPr txBox="1"/>
          <p:nvPr/>
        </p:nvSpPr>
        <p:spPr>
          <a:xfrm>
            <a:off x="457200" y="2743200"/>
            <a:ext cx="7391400" cy="369332"/>
          </a:xfrm>
          <a:prstGeom prst="rect">
            <a:avLst/>
          </a:prstGeom>
          <a:noFill/>
        </p:spPr>
        <p:txBody>
          <a:bodyPr wrap="square" rtlCol="0">
            <a:spAutoFit/>
          </a:bodyPr>
          <a:lstStyle/>
          <a:p>
            <a:endParaRPr lang="en-US" dirty="0"/>
          </a:p>
        </p:txBody>
      </p:sp>
      <p:sp>
        <p:nvSpPr>
          <p:cNvPr id="5" name="TextBox 4"/>
          <p:cNvSpPr txBox="1"/>
          <p:nvPr/>
        </p:nvSpPr>
        <p:spPr>
          <a:xfrm>
            <a:off x="685800" y="2667000"/>
            <a:ext cx="7391400" cy="2862322"/>
          </a:xfrm>
          <a:prstGeom prst="rect">
            <a:avLst/>
          </a:prstGeom>
          <a:noFill/>
        </p:spPr>
        <p:txBody>
          <a:bodyPr wrap="square" rtlCol="0">
            <a:spAutoFit/>
          </a:bodyPr>
          <a:lstStyle/>
          <a:p>
            <a:r>
              <a:rPr lang="en-US" b="1" dirty="0">
                <a:solidFill>
                  <a:schemeClr val="bg2">
                    <a:lumMod val="50000"/>
                  </a:schemeClr>
                </a:solidFill>
              </a:rPr>
              <a:t>Your Solution and its Value Proposition</a:t>
            </a:r>
            <a:r>
              <a:rPr lang="en-US" b="1" dirty="0" smtClean="0">
                <a:solidFill>
                  <a:schemeClr val="bg2">
                    <a:lumMod val="50000"/>
                  </a:schemeClr>
                </a:solidFill>
              </a:rPr>
              <a:t>:</a:t>
            </a:r>
          </a:p>
          <a:p>
            <a:endParaRPr lang="en-US" dirty="0">
              <a:solidFill>
                <a:schemeClr val="bg2">
                  <a:lumMod val="50000"/>
                </a:schemeClr>
              </a:solidFill>
            </a:endParaRPr>
          </a:p>
          <a:p>
            <a:pPr>
              <a:buFont typeface="Arial" pitchFamily="34" charset="0"/>
              <a:buChar char="•"/>
            </a:pPr>
            <a:r>
              <a:rPr lang="en-US" dirty="0"/>
              <a:t>Introduce your solution, which is an automated bird breed classification system</a:t>
            </a:r>
            <a:r>
              <a:rPr lang="en-US" dirty="0" smtClean="0"/>
              <a:t>.</a:t>
            </a:r>
          </a:p>
          <a:p>
            <a:endParaRPr lang="en-US" dirty="0"/>
          </a:p>
          <a:p>
            <a:pPr>
              <a:buFont typeface="Arial" pitchFamily="34" charset="0"/>
              <a:buChar char="•"/>
            </a:pPr>
            <a:r>
              <a:rPr lang="en-US" dirty="0"/>
              <a:t>Explain how the system works and its core functionalities</a:t>
            </a:r>
            <a:r>
              <a:rPr lang="en-US" dirty="0" smtClean="0"/>
              <a:t>.</a:t>
            </a:r>
          </a:p>
          <a:p>
            <a:endParaRPr lang="en-US" dirty="0"/>
          </a:p>
          <a:p>
            <a:pPr>
              <a:buFont typeface="Arial" pitchFamily="34" charset="0"/>
              <a:buChar char="•"/>
            </a:pPr>
            <a:r>
              <a:rPr lang="en-US" dirty="0"/>
              <a:t>Emphasize the value proposition, such as saving time, increasing accuracy, and facilitating research in ornithology and related fields.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TotalTime>
  <Words>737</Words>
  <Application>Microsoft Office PowerPoint</Application>
  <PresentationFormat>On-screen Show (4:3)</PresentationFormat>
  <Paragraphs>87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2024-04-03T17:36:24Z</dcterms:created>
  <dcterms:modified xsi:type="dcterms:W3CDTF">2024-04-03T18:36:43Z</dcterms:modified>
</cp:coreProperties>
</file>