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70" r:id="rId2"/>
    <p:sldId id="257" r:id="rId3"/>
    <p:sldId id="258" r:id="rId4"/>
    <p:sldId id="259" r:id="rId5"/>
    <p:sldId id="260" r:id="rId6"/>
    <p:sldId id="261" r:id="rId7"/>
    <p:sldId id="263" r:id="rId8"/>
    <p:sldId id="265" r:id="rId9"/>
    <p:sldId id="267" r:id="rId10"/>
    <p:sldId id="262" r:id="rId11"/>
    <p:sldId id="266" r:id="rId12"/>
    <p:sldId id="268"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2/5/2022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2/5/2022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home.apache.org/~pwendell/spark-nightly/spark-branch-2.0-docs/latest/" TargetMode="External"/><Relationship Id="rId2" Type="http://schemas.openxmlformats.org/officeDocument/2006/relationships/hyperlink" Target="https://sparkbyexamples.com/" TargetMode="External"/><Relationship Id="rId1" Type="http://schemas.openxmlformats.org/officeDocument/2006/relationships/slideLayout" Target="../slideLayouts/slideLayout2.xml"/><Relationship Id="rId4" Type="http://schemas.openxmlformats.org/officeDocument/2006/relationships/hyperlink" Target="https://www.javatpoint.com/apache-spark-architect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010809"/>
          </a:xfrm>
        </p:spPr>
        <p:txBody>
          <a:bodyPr/>
          <a:lstStyle/>
          <a:p>
            <a:r>
              <a:rPr lang="en-IN" dirty="0"/>
              <a:t>BANK DATA ANALYSIS</a:t>
            </a:r>
          </a:p>
        </p:txBody>
      </p:sp>
      <p:sp>
        <p:nvSpPr>
          <p:cNvPr id="3" name="Subtitle 2"/>
          <p:cNvSpPr>
            <a:spLocks noGrp="1"/>
          </p:cNvSpPr>
          <p:nvPr>
            <p:ph type="subTitle" idx="1"/>
          </p:nvPr>
        </p:nvSpPr>
        <p:spPr>
          <a:xfrm>
            <a:off x="4727448" y="4770782"/>
            <a:ext cx="4496358" cy="1322747"/>
          </a:xfrm>
        </p:spPr>
        <p:txBody>
          <a:bodyPr>
            <a:normAutofit fontScale="77500" lnSpcReduction="20000"/>
          </a:bodyPr>
          <a:lstStyle/>
          <a:p>
            <a:r>
              <a:rPr lang="en-IN" dirty="0"/>
              <a:t>By:- </a:t>
            </a:r>
          </a:p>
          <a:p>
            <a:r>
              <a:rPr lang="en-IN" dirty="0"/>
              <a:t>Group – A  </a:t>
            </a:r>
          </a:p>
          <a:p>
            <a:r>
              <a:rPr lang="en-IN" dirty="0"/>
              <a:t>Deepali Jain, Tripti Rastogi and Disha</a:t>
            </a:r>
          </a:p>
          <a:p>
            <a:r>
              <a:rPr lang="en-IN" dirty="0"/>
              <a:t> (GIC_OND21_PYSPARK_1)</a:t>
            </a:r>
          </a:p>
        </p:txBody>
      </p:sp>
    </p:spTree>
    <p:extLst>
      <p:ext uri="{BB962C8B-B14F-4D97-AF65-F5344CB8AC3E}">
        <p14:creationId xmlns:p14="http://schemas.microsoft.com/office/powerpoint/2010/main" val="166477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Flowchart</a:t>
            </a:r>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3740066" y="2514756"/>
            <a:ext cx="1287887" cy="11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Bank.csv</a:t>
            </a:r>
          </a:p>
          <a:p>
            <a:pPr algn="ctr"/>
            <a:r>
              <a:rPr lang="en-IN" dirty="0"/>
              <a:t>Or </a:t>
            </a:r>
          </a:p>
          <a:p>
            <a:pPr algn="ctr"/>
            <a:r>
              <a:rPr lang="en-IN" dirty="0"/>
              <a:t>Bank.txt</a:t>
            </a:r>
          </a:p>
        </p:txBody>
      </p:sp>
      <p:sp>
        <p:nvSpPr>
          <p:cNvPr id="5" name="Rectangle 4"/>
          <p:cNvSpPr/>
          <p:nvPr/>
        </p:nvSpPr>
        <p:spPr>
          <a:xfrm>
            <a:off x="5410683" y="2514756"/>
            <a:ext cx="1352281" cy="1104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Make .</a:t>
            </a:r>
            <a:r>
              <a:rPr lang="en-IN" dirty="0" err="1"/>
              <a:t>py</a:t>
            </a:r>
            <a:r>
              <a:rPr lang="en-IN" dirty="0"/>
              <a:t> file</a:t>
            </a:r>
          </a:p>
        </p:txBody>
      </p:sp>
      <p:cxnSp>
        <p:nvCxnSpPr>
          <p:cNvPr id="9" name="Straight Connector 8"/>
          <p:cNvCxnSpPr>
            <a:stCxn id="4" idx="3"/>
            <a:endCxn id="5" idx="1"/>
          </p:cNvCxnSpPr>
          <p:nvPr/>
        </p:nvCxnSpPr>
        <p:spPr>
          <a:xfrm flipV="1">
            <a:off x="5027953" y="3066859"/>
            <a:ext cx="38273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66255" y="2514755"/>
            <a:ext cx="1378040" cy="11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r>
              <a:rPr lang="en-IN" dirty="0" err="1"/>
              <a:t>reate</a:t>
            </a:r>
            <a:r>
              <a:rPr lang="en-IN" dirty="0"/>
              <a:t> Spark DF by reading source file.</a:t>
            </a:r>
          </a:p>
        </p:txBody>
      </p:sp>
      <p:sp>
        <p:nvSpPr>
          <p:cNvPr id="13" name="Rectangle 12"/>
          <p:cNvSpPr/>
          <p:nvPr/>
        </p:nvSpPr>
        <p:spPr>
          <a:xfrm>
            <a:off x="8927025" y="2515667"/>
            <a:ext cx="1234405" cy="110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14" name="Rectangle 13"/>
          <p:cNvSpPr/>
          <p:nvPr/>
        </p:nvSpPr>
        <p:spPr>
          <a:xfrm>
            <a:off x="10564721" y="2515667"/>
            <a:ext cx="1234293" cy="1103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script file by </a:t>
            </a:r>
            <a:r>
              <a:rPr lang="en-IN" dirty="0" err="1"/>
              <a:t>pyspark</a:t>
            </a:r>
            <a:r>
              <a:rPr lang="en-IN" dirty="0"/>
              <a:t> &lt; filename</a:t>
            </a:r>
          </a:p>
        </p:txBody>
      </p:sp>
      <p:cxnSp>
        <p:nvCxnSpPr>
          <p:cNvPr id="18" name="Straight Connector 17"/>
          <p:cNvCxnSpPr>
            <a:endCxn id="12" idx="1"/>
          </p:cNvCxnSpPr>
          <p:nvPr/>
        </p:nvCxnSpPr>
        <p:spPr>
          <a:xfrm>
            <a:off x="6762964" y="3066858"/>
            <a:ext cx="40329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523734" y="3066859"/>
            <a:ext cx="4032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3"/>
            <a:endCxn id="14" idx="1"/>
          </p:cNvCxnSpPr>
          <p:nvPr/>
        </p:nvCxnSpPr>
        <p:spPr>
          <a:xfrm>
            <a:off x="10161430" y="3067315"/>
            <a:ext cx="40329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71" y="1123836"/>
            <a:ext cx="3149600" cy="4860912"/>
          </a:xfrm>
        </p:spPr>
        <p:txBody>
          <a:bodyPr/>
          <a:lstStyle/>
          <a:p>
            <a:r>
              <a:rPr lang="en-IN" dirty="0"/>
              <a:t>Packages Import</a:t>
            </a:r>
          </a:p>
        </p:txBody>
      </p:sp>
      <p:sp>
        <p:nvSpPr>
          <p:cNvPr id="3" name="Content Placeholder 2"/>
          <p:cNvSpPr>
            <a:spLocks noGrp="1"/>
          </p:cNvSpPr>
          <p:nvPr>
            <p:ph idx="1"/>
          </p:nvPr>
        </p:nvSpPr>
        <p:spPr/>
        <p:txBody>
          <a:bodyPr/>
          <a:lstStyle/>
          <a:p>
            <a:r>
              <a:rPr lang="en-IN" dirty="0" err="1"/>
              <a:t>SparkContext</a:t>
            </a:r>
            <a:endParaRPr lang="en-IN" dirty="0"/>
          </a:p>
          <a:p>
            <a:r>
              <a:rPr lang="en-IN" dirty="0" err="1"/>
              <a:t>SQLContext</a:t>
            </a:r>
            <a:endParaRPr lang="en-IN" dirty="0"/>
          </a:p>
          <a:p>
            <a:r>
              <a:rPr lang="en-IN" dirty="0" err="1"/>
              <a:t>udf</a:t>
            </a:r>
            <a:endParaRPr lang="en-IN" dirty="0"/>
          </a:p>
          <a:p>
            <a:r>
              <a:rPr lang="en-IN" dirty="0"/>
              <a:t>col</a:t>
            </a:r>
          </a:p>
          <a:p>
            <a:endParaRPr lang="en-IN" dirty="0"/>
          </a:p>
          <a:p>
            <a:endParaRPr lang="en-IN" dirty="0"/>
          </a:p>
          <a:p>
            <a:endParaRPr lang="en-IN" dirty="0"/>
          </a:p>
        </p:txBody>
      </p:sp>
    </p:spTree>
    <p:extLst>
      <p:ext uri="{BB962C8B-B14F-4D97-AF65-F5344CB8AC3E}">
        <p14:creationId xmlns:p14="http://schemas.microsoft.com/office/powerpoint/2010/main" val="82888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4" name="Title 3"/>
          <p:cNvSpPr>
            <a:spLocks noGrp="1"/>
          </p:cNvSpPr>
          <p:nvPr>
            <p:ph type="ctrTitle"/>
          </p:nvPr>
        </p:nvSpPr>
        <p:spPr/>
        <p:txBody>
          <a:bodyPr/>
          <a:lstStyle/>
          <a:p>
            <a:r>
              <a:rPr lang="en-IN" dirty="0"/>
              <a:t>Data Analysis</a:t>
            </a:r>
          </a:p>
        </p:txBody>
      </p:sp>
    </p:spTree>
    <p:extLst>
      <p:ext uri="{BB962C8B-B14F-4D97-AF65-F5344CB8AC3E}">
        <p14:creationId xmlns:p14="http://schemas.microsoft.com/office/powerpoint/2010/main" val="207214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CCD3-06F4-4EBB-9F88-B498E1111B45}"/>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4375FF25-19A0-40FC-86F0-E881194F99DC}"/>
              </a:ext>
            </a:extLst>
          </p:cNvPr>
          <p:cNvSpPr>
            <a:spLocks noGrp="1"/>
          </p:cNvSpPr>
          <p:nvPr>
            <p:ph idx="1"/>
          </p:nvPr>
        </p:nvSpPr>
        <p:spPr/>
        <p:txBody>
          <a:bodyPr/>
          <a:lstStyle/>
          <a:p>
            <a:r>
              <a:rPr lang="en-IN" dirty="0">
                <a:hlinkClick r:id="rId2"/>
              </a:rPr>
              <a:t>https://sparkbyexamples.com/</a:t>
            </a:r>
            <a:endParaRPr lang="en-IN" dirty="0"/>
          </a:p>
          <a:p>
            <a:r>
              <a:rPr lang="en-IN" dirty="0">
                <a:hlinkClick r:id="rId3"/>
              </a:rPr>
              <a:t>https://home.apache.org/~pwendell/spark-nightly/spark-branch-2.0-docs/latest/</a:t>
            </a:r>
            <a:endParaRPr lang="en-IN" dirty="0"/>
          </a:p>
          <a:p>
            <a:r>
              <a:rPr lang="en-IN" dirty="0">
                <a:hlinkClick r:id="rId4"/>
              </a:rPr>
              <a:t>https://www.javatpoint.com/apache-spark-architecture</a:t>
            </a:r>
            <a:endParaRPr lang="en-IN" dirty="0"/>
          </a:p>
          <a:p>
            <a:pPr marL="0" indent="0">
              <a:buNone/>
            </a:pPr>
            <a:endParaRPr lang="en-IN" dirty="0"/>
          </a:p>
        </p:txBody>
      </p:sp>
    </p:spTree>
    <p:extLst>
      <p:ext uri="{BB962C8B-B14F-4D97-AF65-F5344CB8AC3E}">
        <p14:creationId xmlns:p14="http://schemas.microsoft.com/office/powerpoint/2010/main" val="209490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6822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Understanding</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Problem Statement</a:t>
            </a:r>
          </a:p>
          <a:p>
            <a:pPr>
              <a:buFont typeface="Wingdings" panose="05000000000000000000" pitchFamily="2" charset="2"/>
              <a:buChar char="q"/>
            </a:pPr>
            <a:r>
              <a:rPr lang="en-IN" dirty="0"/>
              <a:t> Data Understanding</a:t>
            </a:r>
          </a:p>
          <a:p>
            <a:pPr>
              <a:buFont typeface="Wingdings" panose="05000000000000000000" pitchFamily="2" charset="2"/>
              <a:buChar char="q"/>
            </a:pPr>
            <a:r>
              <a:rPr lang="en-IN" dirty="0"/>
              <a:t> Use Cases</a:t>
            </a:r>
          </a:p>
          <a:p>
            <a:pPr>
              <a:buFont typeface="Wingdings" panose="05000000000000000000" pitchFamily="2" charset="2"/>
              <a:buChar char="q"/>
            </a:pPr>
            <a:r>
              <a:rPr lang="en-IN" dirty="0"/>
              <a:t> Solution</a:t>
            </a:r>
          </a:p>
          <a:p>
            <a:pPr>
              <a:buFont typeface="Wingdings" panose="05000000000000000000" pitchFamily="2" charset="2"/>
              <a:buChar char="q"/>
            </a:pPr>
            <a:r>
              <a:rPr lang="en-IN" dirty="0"/>
              <a:t> </a:t>
            </a:r>
            <a:r>
              <a:rPr lang="en-IN" dirty="0" err="1"/>
              <a:t>PySpark</a:t>
            </a:r>
            <a:endParaRPr lang="en-IN" dirty="0"/>
          </a:p>
          <a:p>
            <a:pPr>
              <a:buFont typeface="Wingdings" panose="05000000000000000000" pitchFamily="2" charset="2"/>
              <a:buChar char="q"/>
            </a:pPr>
            <a:r>
              <a:rPr lang="en-IN" dirty="0"/>
              <a:t> Why </a:t>
            </a:r>
            <a:r>
              <a:rPr lang="en-IN" dirty="0" err="1"/>
              <a:t>PySpark</a:t>
            </a:r>
            <a:endParaRPr lang="en-IN" dirty="0"/>
          </a:p>
          <a:p>
            <a:pPr>
              <a:buFont typeface="Wingdings" panose="05000000000000000000" pitchFamily="2" charset="2"/>
              <a:buChar char="q"/>
            </a:pPr>
            <a:r>
              <a:rPr lang="en-IN" dirty="0"/>
              <a:t> </a:t>
            </a:r>
            <a:r>
              <a:rPr lang="en-IN" dirty="0" err="1"/>
              <a:t>SparkSQL</a:t>
            </a:r>
            <a:endParaRPr lang="en-IN" dirty="0"/>
          </a:p>
          <a:p>
            <a:pPr>
              <a:buFont typeface="Wingdings" panose="05000000000000000000" pitchFamily="2" charset="2"/>
              <a:buChar char="q"/>
            </a:pPr>
            <a:r>
              <a:rPr lang="en-IN" dirty="0"/>
              <a:t> Flowchart</a:t>
            </a:r>
          </a:p>
          <a:p>
            <a:pPr>
              <a:buFont typeface="Wingdings" panose="05000000000000000000" pitchFamily="2" charset="2"/>
              <a:buChar char="q"/>
            </a:pPr>
            <a:r>
              <a:rPr lang="en-IN" dirty="0"/>
              <a:t> Packages Used</a:t>
            </a:r>
          </a:p>
          <a:p>
            <a:pPr>
              <a:buFont typeface="Wingdings" panose="05000000000000000000" pitchFamily="2" charset="2"/>
              <a:buChar char="q"/>
            </a:pPr>
            <a:r>
              <a:rPr lang="en-IN" dirty="0"/>
              <a:t> Data Analysis</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367895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marL="0" indent="0">
              <a:buNone/>
            </a:pPr>
            <a:r>
              <a:rPr lang="en-IN" sz="2400" b="1" dirty="0"/>
              <a:t>Analyse marketing data for call campaign by Bank</a:t>
            </a:r>
          </a:p>
          <a:p>
            <a:pPr marL="0" indent="0">
              <a:buNone/>
            </a:pPr>
            <a:endParaRPr lang="en-IN" sz="2400" b="1" dirty="0"/>
          </a:p>
          <a:p>
            <a:pPr marL="0" indent="0">
              <a:buNone/>
            </a:pPr>
            <a:r>
              <a:rPr lang="en-IN" dirty="0"/>
              <a:t>Description :</a:t>
            </a:r>
          </a:p>
          <a:p>
            <a:pPr marL="0" indent="0">
              <a:buNone/>
            </a:pPr>
            <a:r>
              <a:rPr lang="en-IN" dirty="0"/>
              <a:t>Your client―a Portuguese banking institution—ran a marketing campaign to convince potential customers to invest in bank term deposit. Information related to direct marketing campaigns of the bank are as follows.  The marketing campaigns were based on phone calls. Often, the same customer was contacted more than once through phone, in order to assess if they would want to subscribe to the bank term deposit or not. </a:t>
            </a:r>
          </a:p>
          <a:p>
            <a:pPr marL="0" indent="0">
              <a:buNone/>
            </a:pPr>
            <a:r>
              <a:rPr lang="en-IN" dirty="0"/>
              <a:t>Source of data : </a:t>
            </a:r>
          </a:p>
          <a:p>
            <a:pPr marL="0" indent="0">
              <a:buNone/>
            </a:pPr>
            <a:r>
              <a:rPr lang="en-IN" dirty="0"/>
              <a:t>Kaggle.com</a:t>
            </a:r>
          </a:p>
          <a:p>
            <a:pPr marL="0" indent="0">
              <a:buNone/>
            </a:pPr>
            <a:r>
              <a:rPr lang="en-IN" dirty="0"/>
              <a:t> </a:t>
            </a:r>
          </a:p>
          <a:p>
            <a:endParaRPr lang="en-IN" dirty="0"/>
          </a:p>
        </p:txBody>
      </p:sp>
    </p:spTree>
    <p:extLst>
      <p:ext uri="{BB962C8B-B14F-4D97-AF65-F5344CB8AC3E}">
        <p14:creationId xmlns:p14="http://schemas.microsoft.com/office/powerpoint/2010/main" val="59228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8408"/>
            <a:ext cx="2947482" cy="4601183"/>
          </a:xfrm>
        </p:spPr>
        <p:txBody>
          <a:bodyPr/>
          <a:lstStyle/>
          <a:p>
            <a:r>
              <a:rPr lang="en-IN" dirty="0"/>
              <a:t>Data Understanding</a:t>
            </a:r>
          </a:p>
        </p:txBody>
      </p:sp>
      <p:sp>
        <p:nvSpPr>
          <p:cNvPr id="3" name="Content Placeholder 2"/>
          <p:cNvSpPr>
            <a:spLocks noGrp="1"/>
          </p:cNvSpPr>
          <p:nvPr>
            <p:ph idx="1"/>
          </p:nvPr>
        </p:nvSpPr>
        <p:spPr>
          <a:xfrm>
            <a:off x="3646631" y="1261764"/>
            <a:ext cx="6665650" cy="4334470"/>
          </a:xfrm>
        </p:spPr>
        <p:txBody>
          <a:bodyPr numCol="2">
            <a:normAutofit/>
          </a:bodyPr>
          <a:lstStyle/>
          <a:p>
            <a:r>
              <a:rPr lang="en-IN" dirty="0"/>
              <a:t>1 - age</a:t>
            </a:r>
          </a:p>
          <a:p>
            <a:r>
              <a:rPr lang="en-IN" dirty="0"/>
              <a:t>2 - job  </a:t>
            </a:r>
          </a:p>
          <a:p>
            <a:r>
              <a:rPr lang="en-IN" dirty="0"/>
              <a:t>3 - marital</a:t>
            </a:r>
          </a:p>
          <a:p>
            <a:r>
              <a:rPr lang="en-IN" dirty="0"/>
              <a:t>4 - education </a:t>
            </a:r>
          </a:p>
          <a:p>
            <a:r>
              <a:rPr lang="en-IN" dirty="0"/>
              <a:t>5 – default (credit in default)</a:t>
            </a:r>
          </a:p>
          <a:p>
            <a:r>
              <a:rPr lang="en-IN" dirty="0"/>
              <a:t>6 – balance</a:t>
            </a:r>
          </a:p>
          <a:p>
            <a:r>
              <a:rPr lang="en-IN" dirty="0"/>
              <a:t>7 – housing (housing loan)</a:t>
            </a:r>
          </a:p>
          <a:p>
            <a:r>
              <a:rPr lang="en-IN" dirty="0"/>
              <a:t>8 – loan (personal loan)</a:t>
            </a:r>
          </a:p>
          <a:p>
            <a:r>
              <a:rPr lang="en-IN" dirty="0"/>
              <a:t>9 - contact</a:t>
            </a:r>
          </a:p>
          <a:p>
            <a:r>
              <a:rPr lang="en-IN" dirty="0"/>
              <a:t>10 -day</a:t>
            </a:r>
          </a:p>
          <a:p>
            <a:r>
              <a:rPr lang="en-IN" dirty="0"/>
              <a:t>11 - month</a:t>
            </a:r>
          </a:p>
          <a:p>
            <a:r>
              <a:rPr lang="en-IN" dirty="0"/>
              <a:t>12 - duration</a:t>
            </a:r>
          </a:p>
          <a:p>
            <a:r>
              <a:rPr lang="en-IN" dirty="0"/>
              <a:t>13 - campaign </a:t>
            </a:r>
          </a:p>
          <a:p>
            <a:r>
              <a:rPr lang="en-IN" dirty="0"/>
              <a:t>14 - </a:t>
            </a:r>
            <a:r>
              <a:rPr lang="en-IN" dirty="0" err="1"/>
              <a:t>pdays</a:t>
            </a:r>
            <a:r>
              <a:rPr lang="en-IN" dirty="0"/>
              <a:t> </a:t>
            </a:r>
          </a:p>
          <a:p>
            <a:r>
              <a:rPr lang="en-IN" dirty="0"/>
              <a:t>15 - previous</a:t>
            </a:r>
          </a:p>
          <a:p>
            <a:r>
              <a:rPr lang="en-IN" dirty="0"/>
              <a:t>16 - </a:t>
            </a:r>
            <a:r>
              <a:rPr lang="en-IN" dirty="0" err="1"/>
              <a:t>poutcome</a:t>
            </a:r>
            <a:endParaRPr lang="en-IN" dirty="0"/>
          </a:p>
          <a:p>
            <a:r>
              <a:rPr lang="en-IN" dirty="0"/>
              <a:t>17 - y (subscription  for deposit)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983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Cases</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1. Load data and create Spark data frame </a:t>
            </a:r>
          </a:p>
          <a:p>
            <a:pPr marL="0" lvl="0" indent="0">
              <a:buNone/>
            </a:pPr>
            <a:r>
              <a:rPr lang="en-IN" dirty="0"/>
              <a:t>2.  A. Give marketing success rate. (No. of people subscribed / total no. of entries) </a:t>
            </a:r>
          </a:p>
          <a:p>
            <a:pPr marL="0" indent="0">
              <a:buNone/>
            </a:pPr>
            <a:r>
              <a:rPr lang="en-IN" dirty="0"/>
              <a:t>B. Give marketing failure rate </a:t>
            </a:r>
          </a:p>
          <a:p>
            <a:pPr marL="0" indent="0">
              <a:buNone/>
            </a:pPr>
            <a:r>
              <a:rPr lang="en-IN" dirty="0"/>
              <a:t>3. Maximum, Mean, and Minimum age of targeted customer</a:t>
            </a:r>
          </a:p>
          <a:p>
            <a:pPr marL="0" indent="0">
              <a:buNone/>
            </a:pPr>
            <a:r>
              <a:rPr lang="en-IN" dirty="0"/>
              <a:t>4. Check quality of customers by checking average balance, median balance of customers </a:t>
            </a:r>
          </a:p>
          <a:p>
            <a:pPr marL="0" indent="0">
              <a:buNone/>
            </a:pPr>
            <a:r>
              <a:rPr lang="en-IN" dirty="0"/>
              <a:t>5. Check if age matters in marketing subscription for deposit </a:t>
            </a:r>
          </a:p>
          <a:p>
            <a:pPr marL="0" indent="0">
              <a:buNone/>
            </a:pPr>
            <a:r>
              <a:rPr lang="en-IN" dirty="0"/>
              <a:t>6. Check if marital status mattered for subscription to deposit. </a:t>
            </a:r>
          </a:p>
          <a:p>
            <a:pPr marL="0" indent="0">
              <a:buNone/>
            </a:pPr>
            <a:r>
              <a:rPr lang="en-IN" dirty="0"/>
              <a:t> 7. Check if age and marital status together mattered for subscription to deposit scheme</a:t>
            </a:r>
          </a:p>
          <a:p>
            <a:pPr marL="0" indent="0">
              <a:buNone/>
            </a:pPr>
            <a:r>
              <a:rPr lang="en-IN" dirty="0"/>
              <a:t>8. Check how many customers have taken the subscription when called once.</a:t>
            </a:r>
          </a:p>
          <a:p>
            <a:pPr marL="0" indent="0">
              <a:buNone/>
            </a:pPr>
            <a:r>
              <a:rPr lang="en-IN" dirty="0"/>
              <a:t>9. Check how many unemployed customers have not taken the subscription.</a:t>
            </a:r>
          </a:p>
          <a:p>
            <a:endParaRPr lang="en-IN" dirty="0"/>
          </a:p>
        </p:txBody>
      </p:sp>
    </p:spTree>
    <p:extLst>
      <p:ext uri="{BB962C8B-B14F-4D97-AF65-F5344CB8AC3E}">
        <p14:creationId xmlns:p14="http://schemas.microsoft.com/office/powerpoint/2010/main" val="80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pPr marL="0" indent="0">
              <a:buNone/>
            </a:pPr>
            <a:r>
              <a:rPr lang="en-IN" dirty="0"/>
              <a:t>The data size is huge(45211 records), so we have used Spark (particularly </a:t>
            </a:r>
            <a:r>
              <a:rPr lang="en-IN" dirty="0" err="1"/>
              <a:t>PySpark</a:t>
            </a:r>
            <a:r>
              <a:rPr lang="en-IN" dirty="0"/>
              <a:t>) to help the Marketing Team get answers for the previously mentioned problems. </a:t>
            </a:r>
          </a:p>
          <a:p>
            <a:pPr marL="0" indent="0">
              <a:buNone/>
            </a:pPr>
            <a:endParaRPr lang="en-IN" dirty="0"/>
          </a:p>
        </p:txBody>
      </p:sp>
    </p:spTree>
    <p:extLst>
      <p:ext uri="{BB962C8B-B14F-4D97-AF65-F5344CB8AC3E}">
        <p14:creationId xmlns:p14="http://schemas.microsoft.com/office/powerpoint/2010/main" val="3565291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52919" y="2507797"/>
            <a:ext cx="2895600" cy="1581150"/>
          </a:xfrm>
          <a:prstGeom prst="rect">
            <a:avLst/>
          </a:prstGeom>
        </p:spPr>
      </p:pic>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err="1"/>
              <a:t>PySpark</a:t>
            </a:r>
            <a:r>
              <a:rPr lang="en-IN" dirty="0"/>
              <a:t> is a Spark library written in Python to run Python application using Apache Spark capabilities, using </a:t>
            </a:r>
            <a:r>
              <a:rPr lang="en-IN" dirty="0" err="1"/>
              <a:t>PySpark</a:t>
            </a:r>
            <a:r>
              <a:rPr lang="en-IN" dirty="0"/>
              <a:t> we can run applications </a:t>
            </a:r>
            <a:r>
              <a:rPr lang="en-IN" dirty="0" err="1"/>
              <a:t>parallelly</a:t>
            </a:r>
            <a:r>
              <a:rPr lang="en-IN" dirty="0"/>
              <a:t> on the distributed cluster (multiple nodes).</a:t>
            </a:r>
          </a:p>
          <a:p>
            <a:pPr marL="285750" indent="-285750">
              <a:buFont typeface="Arial" panose="020B0604020202020204" pitchFamily="34" charset="0"/>
              <a:buChar char="•"/>
            </a:pPr>
            <a:r>
              <a:rPr lang="en-IN" dirty="0"/>
              <a:t>In other words, </a:t>
            </a:r>
            <a:r>
              <a:rPr lang="en-IN" dirty="0" err="1"/>
              <a:t>PySpark</a:t>
            </a:r>
            <a:r>
              <a:rPr lang="en-IN" dirty="0"/>
              <a:t> is a Python API for Apache Spark. Apache Spark is an analytical processing engine for large scale powerful distributed data processing and machine learning applications.</a:t>
            </a:r>
            <a:endParaRPr lang="en-US" dirty="0"/>
          </a:p>
        </p:txBody>
      </p:sp>
    </p:spTree>
    <p:extLst>
      <p:ext uri="{BB962C8B-B14F-4D97-AF65-F5344CB8AC3E}">
        <p14:creationId xmlns:p14="http://schemas.microsoft.com/office/powerpoint/2010/main" val="161483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t>
            </a:r>
            <a:r>
              <a:rPr lang="en-IN" dirty="0" err="1"/>
              <a:t>PySpark</a:t>
            </a:r>
            <a:r>
              <a:rPr lang="en-IN" dirty="0"/>
              <a:t>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Performance</a:t>
            </a:r>
          </a:p>
          <a:p>
            <a:pPr>
              <a:buFont typeface="Wingdings" panose="05000000000000000000" pitchFamily="2" charset="2"/>
              <a:buChar char="q"/>
            </a:pPr>
            <a:r>
              <a:rPr lang="en-IN" dirty="0"/>
              <a:t> Processing</a:t>
            </a:r>
          </a:p>
          <a:p>
            <a:pPr>
              <a:buFont typeface="Wingdings" panose="05000000000000000000" pitchFamily="2" charset="2"/>
              <a:buChar char="q"/>
            </a:pPr>
            <a:r>
              <a:rPr lang="en-IN" dirty="0"/>
              <a:t> Scalability</a:t>
            </a:r>
          </a:p>
          <a:p>
            <a:pPr>
              <a:buFont typeface="Wingdings" panose="05000000000000000000" pitchFamily="2" charset="2"/>
              <a:buChar char="q"/>
            </a:pPr>
            <a:r>
              <a:rPr lang="en-IN" dirty="0"/>
              <a:t> Security</a:t>
            </a:r>
          </a:p>
          <a:p>
            <a:pPr>
              <a:buFont typeface="Wingdings" panose="05000000000000000000" pitchFamily="2" charset="2"/>
              <a:buChar char="q"/>
            </a:pPr>
            <a:r>
              <a:rPr lang="en-IN" dirty="0"/>
              <a:t> Machine Learning</a:t>
            </a:r>
          </a:p>
          <a:p>
            <a:pPr marL="0" indent="0">
              <a:buNone/>
            </a:pPr>
            <a:endParaRPr lang="en-IN" dirty="0"/>
          </a:p>
        </p:txBody>
      </p:sp>
      <p:pic>
        <p:nvPicPr>
          <p:cNvPr id="4" name="Picture 3"/>
          <p:cNvPicPr>
            <a:picLocks noChangeAspect="1"/>
          </p:cNvPicPr>
          <p:nvPr/>
        </p:nvPicPr>
        <p:blipFill>
          <a:blip r:embed="rId2"/>
          <a:stretch>
            <a:fillRect/>
          </a:stretch>
        </p:blipFill>
        <p:spPr>
          <a:xfrm>
            <a:off x="6181860" y="645168"/>
            <a:ext cx="5550794" cy="4601183"/>
          </a:xfrm>
          <a:prstGeom prst="rect">
            <a:avLst/>
          </a:prstGeom>
        </p:spPr>
      </p:pic>
    </p:spTree>
    <p:extLst>
      <p:ext uri="{BB962C8B-B14F-4D97-AF65-F5344CB8AC3E}">
        <p14:creationId xmlns:p14="http://schemas.microsoft.com/office/powerpoint/2010/main" val="1826201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Spark SQL is a Spark module for structured data processing. It provides a programming abstraction called </a:t>
            </a:r>
            <a:r>
              <a:rPr lang="en-IN" dirty="0" err="1"/>
              <a:t>DataFrames</a:t>
            </a:r>
            <a:r>
              <a:rPr lang="en-IN" dirty="0"/>
              <a:t> and can also act as a distributed SQL query engine.</a:t>
            </a:r>
          </a:p>
          <a:p>
            <a:endParaRPr lang="en-IN" dirty="0"/>
          </a:p>
          <a:p>
            <a:endParaRPr lang="en-IN" dirty="0"/>
          </a:p>
        </p:txBody>
      </p:sp>
      <p:pic>
        <p:nvPicPr>
          <p:cNvPr id="5" name="Picture 4"/>
          <p:cNvPicPr>
            <a:picLocks noChangeAspect="1"/>
          </p:cNvPicPr>
          <p:nvPr/>
        </p:nvPicPr>
        <p:blipFill rotWithShape="1">
          <a:blip r:embed="rId2"/>
          <a:srcRect l="701" t="815" r="-1971" b="35281"/>
          <a:stretch/>
        </p:blipFill>
        <p:spPr>
          <a:xfrm>
            <a:off x="252920" y="2299571"/>
            <a:ext cx="2635424" cy="2249714"/>
          </a:xfrm>
          <a:prstGeom prst="rect">
            <a:avLst/>
          </a:prstGeom>
        </p:spPr>
      </p:pic>
    </p:spTree>
    <p:extLst>
      <p:ext uri="{BB962C8B-B14F-4D97-AF65-F5344CB8AC3E}">
        <p14:creationId xmlns:p14="http://schemas.microsoft.com/office/powerpoint/2010/main" val="392046247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1069</TotalTime>
  <Words>563</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Wingdings</vt:lpstr>
      <vt:lpstr>Wingdings 2</vt:lpstr>
      <vt:lpstr>Frame</vt:lpstr>
      <vt:lpstr>BANK DATA ANALYSIS</vt:lpstr>
      <vt:lpstr>Project Understanding</vt:lpstr>
      <vt:lpstr>Problem Statement</vt:lpstr>
      <vt:lpstr>Data Understanding</vt:lpstr>
      <vt:lpstr>Use Cases</vt:lpstr>
      <vt:lpstr>Solution</vt:lpstr>
      <vt:lpstr>PowerPoint Presentation</vt:lpstr>
      <vt:lpstr>Why PySpark ?</vt:lpstr>
      <vt:lpstr>PowerPoint Presentation</vt:lpstr>
      <vt:lpstr>Flowchart</vt:lpstr>
      <vt:lpstr>Packages Import</vt:lpstr>
      <vt:lpstr>Data Analysis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Tripti</dc:creator>
  <cp:lastModifiedBy>Deepali Jain</cp:lastModifiedBy>
  <cp:revision>37</cp:revision>
  <dcterms:created xsi:type="dcterms:W3CDTF">2022-02-01T15:06:46Z</dcterms:created>
  <dcterms:modified xsi:type="dcterms:W3CDTF">2022-02-05T04:22:45Z</dcterms:modified>
</cp:coreProperties>
</file>