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1.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2.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8" r:id="rId2"/>
    <p:sldId id="256" r:id="rId3"/>
    <p:sldId id="257" r:id="rId4"/>
    <p:sldId id="258" r:id="rId5"/>
    <p:sldId id="275" r:id="rId6"/>
    <p:sldId id="261" r:id="rId7"/>
    <p:sldId id="262" r:id="rId8"/>
    <p:sldId id="277" r:id="rId9"/>
    <p:sldId id="270" r:id="rId10"/>
    <p:sldId id="272" r:id="rId11"/>
    <p:sldId id="273" r:id="rId12"/>
    <p:sldId id="276" r:id="rId13"/>
    <p:sldId id="263"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22FB53-688C-42CE-AD8A-8955B919EBF7}">
          <p14:sldIdLst>
            <p14:sldId id="278"/>
            <p14:sldId id="256"/>
            <p14:sldId id="257"/>
            <p14:sldId id="258"/>
            <p14:sldId id="275"/>
          </p14:sldIdLst>
        </p14:section>
        <p14:section name="Untitled Section" id="{6EBE61E6-5370-4113-846B-D7B6B6607045}">
          <p14:sldIdLst>
            <p14:sldId id="261"/>
            <p14:sldId id="262"/>
            <p14:sldId id="277"/>
            <p14:sldId id="270"/>
            <p14:sldId id="272"/>
            <p14:sldId id="273"/>
            <p14:sldId id="27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369D"/>
    <a:srgbClr val="F56A00"/>
    <a:srgbClr val="A680FF"/>
    <a:srgbClr val="461E5C"/>
    <a:srgbClr val="FFB703"/>
    <a:srgbClr val="CEA7EE"/>
    <a:srgbClr val="FFAD03"/>
    <a:srgbClr val="5D5477"/>
    <a:srgbClr val="FA8C02"/>
    <a:srgbClr val="9D4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8" autoAdjust="0"/>
    <p:restoredTop sz="94610"/>
  </p:normalViewPr>
  <p:slideViewPr>
    <p:cSldViewPr snapToGrid="0" snapToObjects="1">
      <p:cViewPr varScale="1">
        <p:scale>
          <a:sx n="69" d="100"/>
          <a:sy n="69" d="100"/>
        </p:scale>
        <p:origin x="70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li Yadav" userId="77fdfb022cc8f201" providerId="LiveId" clId="{1CEA268F-5E40-43F5-B59A-F013D617E647}"/>
    <pc:docChg chg="undo custSel modSld">
      <pc:chgData name="Deepali Yadav" userId="77fdfb022cc8f201" providerId="LiveId" clId="{1CEA268F-5E40-43F5-B59A-F013D617E647}" dt="2024-05-29T06:49:49.947" v="239" actId="20577"/>
      <pc:docMkLst>
        <pc:docMk/>
      </pc:docMkLst>
      <pc:sldChg chg="modSp mod">
        <pc:chgData name="Deepali Yadav" userId="77fdfb022cc8f201" providerId="LiveId" clId="{1CEA268F-5E40-43F5-B59A-F013D617E647}" dt="2024-05-28T15:39:18.870" v="28" actId="2710"/>
        <pc:sldMkLst>
          <pc:docMk/>
          <pc:sldMk cId="0" sldId="256"/>
        </pc:sldMkLst>
        <pc:spChg chg="mod">
          <ac:chgData name="Deepali Yadav" userId="77fdfb022cc8f201" providerId="LiveId" clId="{1CEA268F-5E40-43F5-B59A-F013D617E647}" dt="2024-05-28T15:39:18.870" v="28" actId="2710"/>
          <ac:spMkLst>
            <pc:docMk/>
            <pc:sldMk cId="0" sldId="256"/>
            <ac:spMk id="6" creationId="{00000000-0000-0000-0000-000000000000}"/>
          </ac:spMkLst>
        </pc:spChg>
      </pc:sldChg>
      <pc:sldChg chg="modSp mod">
        <pc:chgData name="Deepali Yadav" userId="77fdfb022cc8f201" providerId="LiveId" clId="{1CEA268F-5E40-43F5-B59A-F013D617E647}" dt="2024-05-28T08:26:11.369" v="14" actId="20577"/>
        <pc:sldMkLst>
          <pc:docMk/>
          <pc:sldMk cId="0" sldId="258"/>
        </pc:sldMkLst>
        <pc:spChg chg="mod">
          <ac:chgData name="Deepali Yadav" userId="77fdfb022cc8f201" providerId="LiveId" clId="{1CEA268F-5E40-43F5-B59A-F013D617E647}" dt="2024-05-28T08:26:11.369" v="14" actId="20577"/>
          <ac:spMkLst>
            <pc:docMk/>
            <pc:sldMk cId="0" sldId="258"/>
            <ac:spMk id="11" creationId="{00000000-0000-0000-0000-000000000000}"/>
          </ac:spMkLst>
        </pc:spChg>
      </pc:sldChg>
      <pc:sldChg chg="modSp mod">
        <pc:chgData name="Deepali Yadav" userId="77fdfb022cc8f201" providerId="LiveId" clId="{1CEA268F-5E40-43F5-B59A-F013D617E647}" dt="2024-05-28T15:47:06.041" v="118" actId="12"/>
        <pc:sldMkLst>
          <pc:docMk/>
          <pc:sldMk cId="0" sldId="261"/>
        </pc:sldMkLst>
        <pc:spChg chg="mod">
          <ac:chgData name="Deepali Yadav" userId="77fdfb022cc8f201" providerId="LiveId" clId="{1CEA268F-5E40-43F5-B59A-F013D617E647}" dt="2024-05-28T15:46:45.825" v="115" actId="12"/>
          <ac:spMkLst>
            <pc:docMk/>
            <pc:sldMk cId="0" sldId="261"/>
            <ac:spMk id="24" creationId="{93C6BF68-6B11-4A3E-90DB-546CA5F619FC}"/>
          </ac:spMkLst>
        </pc:spChg>
        <pc:spChg chg="mod">
          <ac:chgData name="Deepali Yadav" userId="77fdfb022cc8f201" providerId="LiveId" clId="{1CEA268F-5E40-43F5-B59A-F013D617E647}" dt="2024-05-28T15:47:06.041" v="118" actId="12"/>
          <ac:spMkLst>
            <pc:docMk/>
            <pc:sldMk cId="0" sldId="261"/>
            <ac:spMk id="25" creationId="{5791C9DD-8722-4EE7-A22C-F5FA078DE2E1}"/>
          </ac:spMkLst>
        </pc:spChg>
      </pc:sldChg>
      <pc:sldChg chg="modSp mod">
        <pc:chgData name="Deepali Yadav" userId="77fdfb022cc8f201" providerId="LiveId" clId="{1CEA268F-5E40-43F5-B59A-F013D617E647}" dt="2024-05-28T15:51:35.481" v="167" actId="12"/>
        <pc:sldMkLst>
          <pc:docMk/>
          <pc:sldMk cId="0" sldId="262"/>
        </pc:sldMkLst>
        <pc:spChg chg="mod">
          <ac:chgData name="Deepali Yadav" userId="77fdfb022cc8f201" providerId="LiveId" clId="{1CEA268F-5E40-43F5-B59A-F013D617E647}" dt="2024-05-28T15:51:35.481" v="167" actId="12"/>
          <ac:spMkLst>
            <pc:docMk/>
            <pc:sldMk cId="0" sldId="262"/>
            <ac:spMk id="19" creationId="{52B8D4F3-EB76-473C-82FE-7E81E68F73EA}"/>
          </ac:spMkLst>
        </pc:spChg>
      </pc:sldChg>
      <pc:sldChg chg="modSp mod">
        <pc:chgData name="Deepali Yadav" userId="77fdfb022cc8f201" providerId="LiveId" clId="{1CEA268F-5E40-43F5-B59A-F013D617E647}" dt="2024-05-28T15:54:08.845" v="205" actId="20577"/>
        <pc:sldMkLst>
          <pc:docMk/>
          <pc:sldMk cId="1728074717" sldId="272"/>
        </pc:sldMkLst>
        <pc:spChg chg="mod">
          <ac:chgData name="Deepali Yadav" userId="77fdfb022cc8f201" providerId="LiveId" clId="{1CEA268F-5E40-43F5-B59A-F013D617E647}" dt="2024-05-28T15:54:08.845" v="205" actId="20577"/>
          <ac:spMkLst>
            <pc:docMk/>
            <pc:sldMk cId="1728074717" sldId="272"/>
            <ac:spMk id="6" creationId="{39FEB6B0-399E-449B-900F-116FEE563849}"/>
          </ac:spMkLst>
        </pc:spChg>
        <pc:spChg chg="mod">
          <ac:chgData name="Deepali Yadav" userId="77fdfb022cc8f201" providerId="LiveId" clId="{1CEA268F-5E40-43F5-B59A-F013D617E647}" dt="2024-05-28T15:53:56.642" v="183" actId="20577"/>
          <ac:spMkLst>
            <pc:docMk/>
            <pc:sldMk cId="1728074717" sldId="272"/>
            <ac:spMk id="7" creationId="{50FE9611-3D81-467F-B7B1-FD8CA14D04E2}"/>
          </ac:spMkLst>
        </pc:spChg>
      </pc:sldChg>
      <pc:sldChg chg="modSp mod">
        <pc:chgData name="Deepali Yadav" userId="77fdfb022cc8f201" providerId="LiveId" clId="{1CEA268F-5E40-43F5-B59A-F013D617E647}" dt="2024-05-29T06:49:49.947" v="239" actId="20577"/>
        <pc:sldMkLst>
          <pc:docMk/>
          <pc:sldMk cId="1176633326" sldId="273"/>
        </pc:sldMkLst>
        <pc:spChg chg="mod">
          <ac:chgData name="Deepali Yadav" userId="77fdfb022cc8f201" providerId="LiveId" clId="{1CEA268F-5E40-43F5-B59A-F013D617E647}" dt="2024-05-29T06:49:49.947" v="239" actId="20577"/>
          <ac:spMkLst>
            <pc:docMk/>
            <pc:sldMk cId="1176633326" sldId="273"/>
            <ac:spMk id="4" creationId="{CBBF8AE4-AFA5-4551-97F5-552E6C8038AA}"/>
          </ac:spMkLst>
        </pc:spChg>
      </pc:sldChg>
      <pc:sldChg chg="modSp mod">
        <pc:chgData name="Deepali Yadav" userId="77fdfb022cc8f201" providerId="LiveId" clId="{1CEA268F-5E40-43F5-B59A-F013D617E647}" dt="2024-05-28T15:45:21.700" v="92" actId="20577"/>
        <pc:sldMkLst>
          <pc:docMk/>
          <pc:sldMk cId="816508696" sldId="275"/>
        </pc:sldMkLst>
        <pc:spChg chg="mod">
          <ac:chgData name="Deepali Yadav" userId="77fdfb022cc8f201" providerId="LiveId" clId="{1CEA268F-5E40-43F5-B59A-F013D617E647}" dt="2024-05-28T15:45:21.700" v="92" actId="20577"/>
          <ac:spMkLst>
            <pc:docMk/>
            <pc:sldMk cId="816508696" sldId="275"/>
            <ac:spMk id="19" creationId="{52B8D4F3-EB76-473C-82FE-7E81E68F73EA}"/>
          </ac:spMkLst>
        </pc:spChg>
      </pc:sldChg>
      <pc:sldChg chg="modSp mod">
        <pc:chgData name="Deepali Yadav" userId="77fdfb022cc8f201" providerId="LiveId" clId="{1CEA268F-5E40-43F5-B59A-F013D617E647}" dt="2024-05-29T06:49:40.799" v="224" actId="20577"/>
        <pc:sldMkLst>
          <pc:docMk/>
          <pc:sldMk cId="1057138672" sldId="276"/>
        </pc:sldMkLst>
        <pc:spChg chg="mod">
          <ac:chgData name="Deepali Yadav" userId="77fdfb022cc8f201" providerId="LiveId" clId="{1CEA268F-5E40-43F5-B59A-F013D617E647}" dt="2024-05-29T06:49:40.799" v="224" actId="20577"/>
          <ac:spMkLst>
            <pc:docMk/>
            <pc:sldMk cId="1057138672" sldId="276"/>
            <ac:spMk id="19" creationId="{52B8D4F3-EB76-473C-82FE-7E81E68F73E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deepa\Downloads\CARS24.xlsx" TargetMode="External"/><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epa\Downloads\CARS2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hrey\Downloads\CARS24.xlsx%20-%20CAR%20DATASET.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[CARS24.xlsx - CAR DATASET.csv]manufacturing year!PivotTable8</c:name>
    <c:fmtId val="-1"/>
  </c:pivotSource>
  <c:chart>
    <c:title>
      <c:tx>
        <c:rich>
          <a:bodyPr rot="0" spcFirstLastPara="1" vertOverflow="ellipsis" vert="horz" wrap="square" anchor="ctr" anchorCtr="1"/>
          <a:lstStyle/>
          <a:p>
            <a:pPr>
              <a:defRPr sz="1862" b="0" i="0" u="none" strike="noStrike" kern="1200" cap="none" spc="20" baseline="0">
                <a:solidFill>
                  <a:schemeClr val="bg1"/>
                </a:solidFill>
                <a:latin typeface="+mn-lt"/>
                <a:ea typeface="+mn-ea"/>
                <a:cs typeface="+mn-cs"/>
              </a:defRPr>
            </a:pPr>
            <a:r>
              <a:rPr lang="en-US">
                <a:solidFill>
                  <a:schemeClr val="bg1"/>
                </a:solidFill>
              </a:rPr>
              <a:t>Number of cars by Manufacturing year</a:t>
            </a:r>
          </a:p>
        </c:rich>
      </c:tx>
      <c:layout>
        <c:manualLayout>
          <c:xMode val="edge"/>
          <c:yMode val="edge"/>
          <c:x val="0.17180554016953534"/>
          <c:y val="2.4012716745831202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bg1"/>
              </a:solidFill>
              <a:latin typeface="+mn-lt"/>
              <a:ea typeface="+mn-ea"/>
              <a:cs typeface="+mn-cs"/>
            </a:defRPr>
          </a:pPr>
          <a:endParaRPr lang="en-US"/>
        </a:p>
      </c:txPr>
    </c:title>
    <c:autoTitleDeleted val="0"/>
    <c:pivotFmts>
      <c:pivotFmt>
        <c:idx val="0"/>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9.1314298178495582E-2"/>
          <c:y val="0.24443243958667876"/>
          <c:w val="0.87509877824980653"/>
          <c:h val="0.65709219235563676"/>
        </c:manualLayout>
      </c:layout>
      <c:barChart>
        <c:barDir val="col"/>
        <c:grouping val="clustered"/>
        <c:varyColors val="0"/>
        <c:dLbls>
          <c:showLegendKey val="0"/>
          <c:showVal val="0"/>
          <c:showCatName val="0"/>
          <c:showSerName val="0"/>
          <c:showPercent val="0"/>
          <c:showBubbleSize val="0"/>
        </c:dLbls>
        <c:gapWidth val="150"/>
        <c:axId val="667697448"/>
        <c:axId val="667701712"/>
      </c:barChart>
      <c:catAx>
        <c:axId val="66769744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bg1"/>
                </a:solidFill>
                <a:latin typeface="+mn-lt"/>
                <a:ea typeface="+mn-ea"/>
                <a:cs typeface="+mn-cs"/>
              </a:defRPr>
            </a:pPr>
            <a:endParaRPr lang="en-US"/>
          </a:p>
        </c:txPr>
        <c:crossAx val="667701712"/>
        <c:crosses val="autoZero"/>
        <c:auto val="1"/>
        <c:lblAlgn val="ctr"/>
        <c:lblOffset val="100"/>
        <c:noMultiLvlLbl val="0"/>
      </c:catAx>
      <c:valAx>
        <c:axId val="6677017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bg1"/>
                </a:solidFill>
                <a:latin typeface="+mn-lt"/>
                <a:ea typeface="+mn-ea"/>
                <a:cs typeface="+mn-cs"/>
              </a:defRPr>
            </a:pPr>
            <a:endParaRPr lang="en-US"/>
          </a:p>
        </c:txPr>
        <c:crossAx val="667697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DATASET.csv]seller type!PivotTable9</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Cars by seller type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pieChart>
        <c:varyColors val="1"/>
        <c:dLbls>
          <c:dLblPos val="bestFit"/>
          <c:showLegendKey val="0"/>
          <c:showVal val="1"/>
          <c:showCatName val="0"/>
          <c:showSerName val="0"/>
          <c:showPercent val="0"/>
          <c:showBubbleSize val="0"/>
          <c:showLeaderLines val="0"/>
        </c:dLbls>
        <c:firstSliceAng val="54"/>
      </c:pieChart>
      <c:spPr>
        <a:noFill/>
        <a:ln>
          <a:noFill/>
        </a:ln>
        <a:effectLst/>
      </c:spPr>
    </c:plotArea>
    <c:legend>
      <c:legendPos val="r"/>
      <c:layout>
        <c:manualLayout>
          <c:xMode val="edge"/>
          <c:yMode val="edge"/>
          <c:x val="0.76394921505165048"/>
          <c:y val="0.43684311076756444"/>
          <c:w val="0.21955119825000446"/>
          <c:h val="0.2911119025616607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DATASET.csv]count by fuel type!PivotTable4</c:name>
    <c:fmtId val="-1"/>
  </c:pivotSource>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t>Cars</a:t>
            </a:r>
            <a:r>
              <a:rPr lang="en-US" sz="1800" baseline="0" dirty="0"/>
              <a:t> by fuel type</a:t>
            </a:r>
          </a:p>
        </c:rich>
      </c:tx>
      <c:layout>
        <c:manualLayout>
          <c:xMode val="edge"/>
          <c:yMode val="edge"/>
          <c:x val="0.45161132006442606"/>
          <c:y val="2.9044113256287238E-2"/>
        </c:manualLayout>
      </c:layout>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dLbl>
          <c:idx val="0"/>
          <c:dLblPos val="ctr"/>
          <c:showLegendKey val="0"/>
          <c:showVal val="1"/>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0.16144248086508278"/>
          <c:y val="0.2804192140293485"/>
          <c:w val="0.58383807646197461"/>
          <c:h val="0.71693379909136368"/>
        </c:manualLayout>
      </c:layout>
      <c:pieChart>
        <c:varyColors val="1"/>
        <c:ser>
          <c:idx val="0"/>
          <c:order val="0"/>
          <c:tx>
            <c:strRef>
              <c:f>'count by fuel type'!$B$3</c:f>
              <c:strCache>
                <c:ptCount val="1"/>
                <c:pt idx="0">
                  <c:v>Total</c:v>
                </c:pt>
              </c:strCache>
            </c:strRef>
          </c:tx>
          <c:dPt>
            <c:idx val="0"/>
            <c:bubble3D val="0"/>
            <c:spPr>
              <a:solidFill>
                <a:srgbClr val="7030A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D148-4F11-90EA-DDDE8998967F}"/>
              </c:ext>
            </c:extLst>
          </c:dPt>
          <c:dPt>
            <c:idx val="1"/>
            <c:bubble3D val="0"/>
            <c:spPr>
              <a:solidFill>
                <a:srgbClr val="FFB703"/>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D148-4F11-90EA-DDDE8998967F}"/>
              </c:ext>
            </c:extLst>
          </c:dPt>
          <c:dPt>
            <c:idx val="2"/>
            <c:bubble3D val="0"/>
            <c:explosion val="13"/>
            <c:spPr>
              <a:solidFill>
                <a:srgbClr val="461E5C"/>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D148-4F11-90EA-DDDE8998967F}"/>
              </c:ext>
            </c:extLst>
          </c:dPt>
          <c:dPt>
            <c:idx val="3"/>
            <c:bubble3D val="0"/>
            <c:explosion val="18"/>
            <c:spPr>
              <a:solidFill>
                <a:srgbClr val="FA8C02"/>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D148-4F11-90EA-DDDE8998967F}"/>
              </c:ext>
            </c:extLst>
          </c:dPt>
          <c:dLbls>
            <c:dLbl>
              <c:idx val="2"/>
              <c:layout>
                <c:manualLayout>
                  <c:x val="-0.2836948074984279"/>
                  <c:y val="3.1990530379524346E-2"/>
                </c:manualLayout>
              </c:layout>
              <c:spPr>
                <a:noFill/>
                <a:ln>
                  <a:noFill/>
                </a:ln>
                <a:effectLst/>
              </c:spPr>
              <c:txPr>
                <a:bodyPr rot="0" spcFirstLastPara="1" vertOverflow="ellipsis" vert="horz" wrap="square" lIns="38100" tIns="19050" rIns="38100" bIns="19050" anchor="ctr" anchorCtr="1">
                  <a:noAutofit/>
                </a:bodyPr>
                <a:lstStyle/>
                <a:p>
                  <a:pPr>
                    <a:defRPr sz="1500" b="1"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4431447561776425"/>
                      <c:h val="5.2542318705096951E-2"/>
                    </c:manualLayout>
                  </c15:layout>
                </c:ext>
                <c:ext xmlns:c16="http://schemas.microsoft.com/office/drawing/2014/chart" uri="{C3380CC4-5D6E-409C-BE32-E72D297353CC}">
                  <c16:uniqueId val="{00000005-D148-4F11-90EA-DDDE8998967F}"/>
                </c:ext>
              </c:extLst>
            </c:dLbl>
            <c:dLbl>
              <c:idx val="3"/>
              <c:layout>
                <c:manualLayout>
                  <c:x val="-0.14629187803291005"/>
                  <c:y val="-5.208486301112856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148-4F11-90EA-DDDE8998967F}"/>
                </c:ext>
              </c:extLst>
            </c:dLbl>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'count by fuel type'!$A$4:$A$8</c:f>
              <c:strCache>
                <c:ptCount val="4"/>
                <c:pt idx="0">
                  <c:v>Diesel</c:v>
                </c:pt>
                <c:pt idx="1">
                  <c:v>Petrol</c:v>
                </c:pt>
                <c:pt idx="2">
                  <c:v>CNG</c:v>
                </c:pt>
                <c:pt idx="3">
                  <c:v>LPG</c:v>
                </c:pt>
              </c:strCache>
            </c:strRef>
          </c:cat>
          <c:val>
            <c:numRef>
              <c:f>'count by fuel type'!$B$4:$B$8</c:f>
              <c:numCache>
                <c:formatCode>0.00%</c:formatCode>
                <c:ptCount val="4"/>
                <c:pt idx="0">
                  <c:v>0.54158464566929132</c:v>
                </c:pt>
                <c:pt idx="1">
                  <c:v>0.44672736220472442</c:v>
                </c:pt>
                <c:pt idx="2">
                  <c:v>7.0127952755905509E-3</c:v>
                </c:pt>
                <c:pt idx="3">
                  <c:v>4.6751968503937012E-3</c:v>
                </c:pt>
              </c:numCache>
            </c:numRef>
          </c:val>
          <c:extLst>
            <c:ext xmlns:c16="http://schemas.microsoft.com/office/drawing/2014/chart" uri="{C3380CC4-5D6E-409C-BE32-E72D297353CC}">
              <c16:uniqueId val="{00000008-D148-4F11-90EA-DDDE8998967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DATASET.csv]Count by transmission!PivotTable6</c:name>
    <c:fmtId val="-1"/>
  </c:pivotSource>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a:t>Automatic vs Manual </a:t>
            </a:r>
          </a:p>
        </c:rich>
      </c:tx>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ctr"/>
          <c:showLegendKey val="0"/>
          <c:showVal val="1"/>
          <c:showCatName val="0"/>
          <c:showSerName val="0"/>
          <c:showPercent val="1"/>
          <c:showBubbleSize val="0"/>
          <c:extLst>
            <c:ext xmlns:c15="http://schemas.microsoft.com/office/drawing/2012/chart" uri="{CE6537A1-D6FC-4f65-9D91-7224C49458BB}"/>
          </c:extLst>
        </c:dLbl>
      </c:pivotFmt>
      <c:pivotFmt>
        <c:idx val="2"/>
        <c:dLbl>
          <c:idx val="0"/>
          <c:tx>
            <c:rich>
              <a:bodyPr/>
              <a:lstStyle/>
              <a:p>
                <a:fld id="{0503744E-A0DC-4F9D-8689-ABC83A363134}" type="VALUE">
                  <a:rPr lang="en-US"/>
                  <a:pPr/>
                  <a:t>[VALUE]</a:t>
                </a:fld>
                <a:endParaRPr lang="en-US"/>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14520934522687218"/>
          <c:y val="0.21573852146938419"/>
          <c:w val="0.55680386371824453"/>
          <c:h val="0.69316406874170067"/>
        </c:manualLayout>
      </c:layout>
      <c:pieChart>
        <c:varyColors val="1"/>
        <c:ser>
          <c:idx val="0"/>
          <c:order val="0"/>
          <c:tx>
            <c:strRef>
              <c:f>'Count by transmission'!$B$3</c:f>
              <c:strCache>
                <c:ptCount val="1"/>
                <c:pt idx="0">
                  <c:v>Total</c:v>
                </c:pt>
              </c:strCache>
            </c:strRef>
          </c:tx>
          <c:dPt>
            <c:idx val="0"/>
            <c:bubble3D val="0"/>
            <c:spPr>
              <a:solidFill>
                <a:srgbClr val="9D4ED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DA83-4BD8-B1A3-A04B55401F86}"/>
              </c:ext>
            </c:extLst>
          </c:dPt>
          <c:dPt>
            <c:idx val="1"/>
            <c:bubble3D val="0"/>
            <c:spPr>
              <a:solidFill>
                <a:srgbClr val="461E5C"/>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DA83-4BD8-B1A3-A04B55401F86}"/>
              </c:ext>
            </c:extLst>
          </c:dPt>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'Count by transmission'!$A$4:$A$6</c:f>
              <c:strCache>
                <c:ptCount val="2"/>
                <c:pt idx="0">
                  <c:v>Automatic</c:v>
                </c:pt>
                <c:pt idx="1">
                  <c:v>Manual</c:v>
                </c:pt>
              </c:strCache>
            </c:strRef>
          </c:cat>
          <c:val>
            <c:numRef>
              <c:f>'Count by transmission'!$B$4:$B$6</c:f>
              <c:numCache>
                <c:formatCode>0.00%</c:formatCode>
                <c:ptCount val="2"/>
                <c:pt idx="0">
                  <c:v>0.12918307086614172</c:v>
                </c:pt>
                <c:pt idx="1">
                  <c:v>0.87081692913385822</c:v>
                </c:pt>
              </c:numCache>
            </c:numRef>
          </c:val>
          <c:extLst>
            <c:ext xmlns:c16="http://schemas.microsoft.com/office/drawing/2014/chart" uri="{C3380CC4-5D6E-409C-BE32-E72D297353CC}">
              <c16:uniqueId val="{00000004-DA83-4BD8-B1A3-A04B55401F86}"/>
            </c:ext>
          </c:extLst>
        </c:ser>
        <c:dLbls>
          <c:dLblPos val="bestFit"/>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DATASET.csv]Owner!PivotTable7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Owner</a:t>
            </a:r>
            <a:r>
              <a:rPr lang="en-US" baseline="0"/>
              <a:t> type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8.1201169071099366E-2"/>
          <c:y val="0.16298001115319102"/>
          <c:w val="0.56010102643544857"/>
          <c:h val="0.71591379815086509"/>
        </c:manualLayout>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69879274531714819"/>
          <c:y val="0.39723928258967628"/>
          <c:w val="0.28863340393611031"/>
          <c:h val="0.2847714348206474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DATASET.csv]seller type!PivotTable9</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Cars by seller type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pieChart>
        <c:varyColors val="1"/>
        <c:dLbls>
          <c:dLblPos val="bestFit"/>
          <c:showLegendKey val="0"/>
          <c:showVal val="1"/>
          <c:showCatName val="0"/>
          <c:showSerName val="0"/>
          <c:showPercent val="0"/>
          <c:showBubbleSize val="0"/>
          <c:showLeaderLines val="0"/>
        </c:dLbls>
        <c:firstSliceAng val="54"/>
      </c:pieChart>
      <c:spPr>
        <a:noFill/>
        <a:ln>
          <a:noFill/>
        </a:ln>
        <a:effectLst/>
      </c:spPr>
    </c:plotArea>
    <c:legend>
      <c:legendPos val="r"/>
      <c:layout>
        <c:manualLayout>
          <c:xMode val="edge"/>
          <c:yMode val="edge"/>
          <c:x val="0.76394921505165048"/>
          <c:y val="0.43684311076756444"/>
          <c:w val="0.21955119825000446"/>
          <c:h val="0.2911119025616607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DATASET.csv]count by fuel type!PivotTable4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Cars</a:t>
            </a:r>
            <a:r>
              <a:rPr lang="en-US" baseline="0" dirty="0"/>
              <a:t> by fuel type</a:t>
            </a:r>
          </a:p>
        </c:rich>
      </c:tx>
      <c:layout>
        <c:manualLayout>
          <c:xMode val="edge"/>
          <c:yMode val="edge"/>
          <c:x val="0.45161132006442606"/>
          <c:y val="2.904411325628723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dLbl>
          <c:idx val="0"/>
          <c:dLblPos val="ctr"/>
          <c:showLegendKey val="0"/>
          <c:showVal val="1"/>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0.16144248086508278"/>
          <c:y val="0.2804192140293485"/>
          <c:w val="0.58383807646197461"/>
          <c:h val="0.71693379909136368"/>
        </c:manualLayout>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DATASET.csv]Count by transmission!PivotTable6</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Automatic vs Manual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ctr"/>
          <c:showLegendKey val="0"/>
          <c:showVal val="1"/>
          <c:showCatName val="0"/>
          <c:showSerName val="0"/>
          <c:showPercent val="1"/>
          <c:showBubbleSize val="0"/>
          <c:extLst>
            <c:ext xmlns:c15="http://schemas.microsoft.com/office/drawing/2012/chart" uri="{CE6537A1-D6FC-4f65-9D91-7224C49458BB}"/>
          </c:extLst>
        </c:dLbl>
      </c:pivotFmt>
      <c:pivotFmt>
        <c:idx val="2"/>
        <c:dLbl>
          <c:idx val="0"/>
          <c:tx>
            <c:rich>
              <a:bodyPr/>
              <a:lstStyle/>
              <a:p>
                <a:fld id="{0503744E-A0DC-4F9D-8689-ABC83A363134}" type="VALUE">
                  <a:rPr lang="en-US"/>
                  <a:pPr/>
                  <a:t>[VALUE]</a:t>
                </a:fld>
                <a:endParaRPr lang="en-US"/>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dLbls>
          <c:dLblPos val="bestFit"/>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kumimoji="0" lang="en-US" sz="1600" b="1" i="0" u="none" strike="noStrike" kern="1200" cap="none" spc="100" normalizeH="0" baseline="0" noProof="0">
                <a:ln>
                  <a:noFill/>
                </a:ln>
                <a:solidFill>
                  <a:prstClr val="white">
                    <a:lumMod val="95000"/>
                  </a:prstClr>
                </a:solidFill>
                <a:effectLst>
                  <a:outerShdw blurRad="50800" dist="38100" dir="5400000" algn="t" rotWithShape="0">
                    <a:prstClr val="black">
                      <a:alpha val="40000"/>
                    </a:prstClr>
                  </a:outerShdw>
                </a:effectLst>
                <a:uLnTx/>
                <a:uFillTx/>
                <a:latin typeface="Century Gothic" panose="020B0502020202020204"/>
              </a:rPr>
              <a:t>Least km Driven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spPr>
            <a:gradFill flip="none" rotWithShape="1">
              <a:gsLst>
                <a:gs pos="27000">
                  <a:srgbClr val="5C2A7D"/>
                </a:gs>
                <a:gs pos="96000">
                  <a:srgbClr val="9D4EDD"/>
                </a:gs>
              </a:gsLst>
              <a:lin ang="10800000" scaled="1"/>
              <a:tileRect/>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'CARS24.xlsx - CAR DATASET (2)'!$A$2:$A$6</c:f>
              <c:strCache>
                <c:ptCount val="5"/>
                <c:pt idx="0">
                  <c:v>Maruti Eeco 5 STR With AC Plus HTR CNG</c:v>
                </c:pt>
                <c:pt idx="1">
                  <c:v>Maruti Swift LXI</c:v>
                </c:pt>
                <c:pt idx="2">
                  <c:v>Maruti Swift LXI</c:v>
                </c:pt>
                <c:pt idx="3">
                  <c:v>Hyundai Santro Magna</c:v>
                </c:pt>
                <c:pt idx="4">
                  <c:v>Maruti Swift AMT VXI</c:v>
                </c:pt>
              </c:strCache>
            </c:strRef>
          </c:cat>
          <c:val>
            <c:numRef>
              <c:f>'CARS24.xlsx - CAR DATASET (2)'!$D$2:$D$6</c:f>
              <c:numCache>
                <c:formatCode>General</c:formatCode>
                <c:ptCount val="5"/>
                <c:pt idx="0">
                  <c:v>1</c:v>
                </c:pt>
                <c:pt idx="1">
                  <c:v>1000</c:v>
                </c:pt>
                <c:pt idx="2">
                  <c:v>1000</c:v>
                </c:pt>
                <c:pt idx="3">
                  <c:v>1000</c:v>
                </c:pt>
                <c:pt idx="4">
                  <c:v>1000</c:v>
                </c:pt>
              </c:numCache>
            </c:numRef>
          </c:val>
          <c:extLst>
            <c:ext xmlns:c16="http://schemas.microsoft.com/office/drawing/2014/chart" uri="{C3380CC4-5D6E-409C-BE32-E72D297353CC}">
              <c16:uniqueId val="{00000000-F0D7-4F56-8A48-E0197DDDD23A}"/>
            </c:ext>
          </c:extLst>
        </c:ser>
        <c:dLbls>
          <c:showLegendKey val="0"/>
          <c:showVal val="0"/>
          <c:showCatName val="0"/>
          <c:showSerName val="0"/>
          <c:showPercent val="0"/>
          <c:showBubbleSize val="0"/>
        </c:dLbls>
        <c:gapWidth val="115"/>
        <c:axId val="1978488272"/>
        <c:axId val="1978493264"/>
      </c:barChart>
      <c:catAx>
        <c:axId val="197848827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1978493264"/>
        <c:crosses val="autoZero"/>
        <c:auto val="1"/>
        <c:lblAlgn val="ctr"/>
        <c:lblOffset val="100"/>
        <c:noMultiLvlLbl val="0"/>
      </c:catAx>
      <c:valAx>
        <c:axId val="1978493264"/>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1978488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DATASET.csv]fuel efficient!PivotTable15</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Best</a:t>
            </a:r>
            <a:r>
              <a:rPr lang="en-US" baseline="0"/>
              <a:t> fuel efficiency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'fuel efficient'!$B$3</c:f>
              <c:strCache>
                <c:ptCount val="1"/>
                <c:pt idx="0">
                  <c:v>Total</c:v>
                </c:pt>
              </c:strCache>
            </c:strRef>
          </c:tx>
          <c:spPr>
            <a:gradFill flip="none" rotWithShape="1">
              <a:gsLst>
                <a:gs pos="10000">
                  <a:srgbClr val="461E5C"/>
                </a:gs>
                <a:gs pos="51000">
                  <a:srgbClr val="72369D"/>
                </a:gs>
                <a:gs pos="76000">
                  <a:srgbClr val="72369D"/>
                </a:gs>
              </a:gsLst>
              <a:lin ang="10800000" scaled="1"/>
              <a:tileRect/>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'fuel efficient'!$A$4:$A$9</c:f>
              <c:strCache>
                <c:ptCount val="5"/>
                <c:pt idx="0">
                  <c:v>Volvo XC90 T8 Excellence BSIV</c:v>
                </c:pt>
                <c:pt idx="1">
                  <c:v>Maruti Alto 800 CNG LXI</c:v>
                </c:pt>
                <c:pt idx="2">
                  <c:v>Maruti Alto 800 CNG LXI Optional</c:v>
                </c:pt>
                <c:pt idx="3">
                  <c:v>Maruti Alto 800 LXI CNG</c:v>
                </c:pt>
                <c:pt idx="4">
                  <c:v>Maruti Wagon R CNG LXI</c:v>
                </c:pt>
              </c:strCache>
            </c:strRef>
          </c:cat>
          <c:val>
            <c:numRef>
              <c:f>'fuel efficient'!$B$4:$B$9</c:f>
              <c:numCache>
                <c:formatCode>General</c:formatCode>
                <c:ptCount val="5"/>
                <c:pt idx="0">
                  <c:v>42</c:v>
                </c:pt>
                <c:pt idx="1">
                  <c:v>33.44</c:v>
                </c:pt>
                <c:pt idx="2">
                  <c:v>33.44</c:v>
                </c:pt>
                <c:pt idx="3">
                  <c:v>33</c:v>
                </c:pt>
                <c:pt idx="4">
                  <c:v>32.520000000000003</c:v>
                </c:pt>
              </c:numCache>
            </c:numRef>
          </c:val>
          <c:extLst>
            <c:ext xmlns:c16="http://schemas.microsoft.com/office/drawing/2014/chart" uri="{C3380CC4-5D6E-409C-BE32-E72D297353CC}">
              <c16:uniqueId val="{00000000-07B2-42CA-916E-4CE2D1C039D1}"/>
            </c:ext>
          </c:extLst>
        </c:ser>
        <c:dLbls>
          <c:dLblPos val="outEnd"/>
          <c:showLegendKey val="0"/>
          <c:showVal val="1"/>
          <c:showCatName val="0"/>
          <c:showSerName val="0"/>
          <c:showPercent val="0"/>
          <c:showBubbleSize val="0"/>
        </c:dLbls>
        <c:gapWidth val="115"/>
        <c:overlap val="-20"/>
        <c:axId val="739581608"/>
        <c:axId val="739583904"/>
      </c:barChart>
      <c:catAx>
        <c:axId val="73958160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739583904"/>
        <c:crosses val="autoZero"/>
        <c:auto val="1"/>
        <c:lblAlgn val="ctr"/>
        <c:lblOffset val="100"/>
        <c:noMultiLvlLbl val="0"/>
      </c:catAx>
      <c:valAx>
        <c:axId val="739583904"/>
        <c:scaling>
          <c:orientation val="minMax"/>
        </c:scaling>
        <c:delete val="1"/>
        <c:axPos val="b"/>
        <c:majorGridlines>
          <c:spPr>
            <a:ln w="9525" cap="flat" cmpd="sng" algn="ctr">
              <a:noFill/>
              <a:round/>
            </a:ln>
            <a:effectLst/>
          </c:spPr>
        </c:majorGridlines>
        <c:numFmt formatCode="General" sourceLinked="1"/>
        <c:majorTickMark val="none"/>
        <c:minorTickMark val="none"/>
        <c:tickLblPos val="nextTo"/>
        <c:crossAx val="739581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[CARS24.xlsx - CAR DATASET.csv]manufacturing year!PivotTable8</c:name>
    <c:fmtId val="-1"/>
  </c:pivotSource>
  <c:chart>
    <c:title>
      <c:tx>
        <c:rich>
          <a:bodyPr rot="0" spcFirstLastPara="1" vertOverflow="ellipsis" vert="horz" wrap="square" anchor="ctr" anchorCtr="1"/>
          <a:lstStyle/>
          <a:p>
            <a:pPr>
              <a:defRPr sz="1862" b="0" i="0" u="none" strike="noStrike" kern="1200" cap="none" spc="20" baseline="0">
                <a:solidFill>
                  <a:schemeClr val="bg1"/>
                </a:solidFill>
                <a:latin typeface="+mn-lt"/>
                <a:ea typeface="+mn-ea"/>
                <a:cs typeface="+mn-cs"/>
              </a:defRPr>
            </a:pPr>
            <a:r>
              <a:rPr lang="en-US">
                <a:solidFill>
                  <a:schemeClr val="bg1"/>
                </a:solidFill>
              </a:rPr>
              <a:t>Number of cars by Manufacturing year</a:t>
            </a:r>
          </a:p>
        </c:rich>
      </c:tx>
      <c:layout>
        <c:manualLayout>
          <c:xMode val="edge"/>
          <c:yMode val="edge"/>
          <c:x val="0.17180554016953534"/>
          <c:y val="2.4012716745831202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bg1"/>
              </a:solidFill>
              <a:latin typeface="+mn-lt"/>
              <a:ea typeface="+mn-ea"/>
              <a:cs typeface="+mn-cs"/>
            </a:defRPr>
          </a:pPr>
          <a:endParaRPr lang="en-US"/>
        </a:p>
      </c:txPr>
    </c:title>
    <c:autoTitleDeleted val="0"/>
    <c:pivotFmts>
      <c:pivotFmt>
        <c:idx val="0"/>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9.1314298178495582E-2"/>
          <c:y val="0.24443243958667876"/>
          <c:w val="0.87509877824980653"/>
          <c:h val="0.65709219235563676"/>
        </c:manualLayout>
      </c:layout>
      <c:barChart>
        <c:barDir val="col"/>
        <c:grouping val="clustered"/>
        <c:varyColors val="0"/>
        <c:dLbls>
          <c:showLegendKey val="0"/>
          <c:showVal val="0"/>
          <c:showCatName val="0"/>
          <c:showSerName val="0"/>
          <c:showPercent val="0"/>
          <c:showBubbleSize val="0"/>
        </c:dLbls>
        <c:gapWidth val="150"/>
        <c:axId val="667697448"/>
        <c:axId val="667701712"/>
      </c:barChart>
      <c:catAx>
        <c:axId val="66769744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bg1"/>
                </a:solidFill>
                <a:latin typeface="+mn-lt"/>
                <a:ea typeface="+mn-ea"/>
                <a:cs typeface="+mn-cs"/>
              </a:defRPr>
            </a:pPr>
            <a:endParaRPr lang="en-US"/>
          </a:p>
        </c:txPr>
        <c:crossAx val="667701712"/>
        <c:crosses val="autoZero"/>
        <c:auto val="1"/>
        <c:lblAlgn val="ctr"/>
        <c:lblOffset val="100"/>
        <c:noMultiLvlLbl val="0"/>
      </c:catAx>
      <c:valAx>
        <c:axId val="6677017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bg1"/>
                </a:solidFill>
                <a:latin typeface="+mn-lt"/>
                <a:ea typeface="+mn-ea"/>
                <a:cs typeface="+mn-cs"/>
              </a:defRPr>
            </a:pPr>
            <a:endParaRPr lang="en-US"/>
          </a:p>
        </c:txPr>
        <c:crossAx val="667697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DATASET.csv]cars by brand!PivotTable2</c:name>
    <c:fmtId val="-1"/>
  </c:pivotSource>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dirty="0"/>
              <a:t>Total number</a:t>
            </a:r>
            <a:r>
              <a:rPr lang="en-US" sz="2400" baseline="0" dirty="0"/>
              <a:t> of cars from each brand</a:t>
            </a:r>
          </a:p>
        </c:rich>
      </c:tx>
      <c:layout>
        <c:manualLayout>
          <c:xMode val="edge"/>
          <c:yMode val="edge"/>
          <c:x val="0.16611613363144423"/>
          <c:y val="6.0729925890362878E-2"/>
        </c:manualLayout>
      </c:layout>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96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'cars by brand'!$B$3</c:f>
              <c:strCache>
                <c:ptCount val="1"/>
                <c:pt idx="0">
                  <c:v>Total</c:v>
                </c:pt>
              </c:strCache>
            </c:strRef>
          </c:tx>
          <c:spPr>
            <a:solidFill>
              <a:srgbClr val="FFB703"/>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'cars by brand'!$A$4:$A$36</c:f>
              <c:strCache>
                <c:ptCount val="32"/>
                <c:pt idx="0">
                  <c:v>Maruti</c:v>
                </c:pt>
                <c:pt idx="1">
                  <c:v>Hyundai</c:v>
                </c:pt>
                <c:pt idx="2">
                  <c:v>Mahindra</c:v>
                </c:pt>
                <c:pt idx="3">
                  <c:v>Tata</c:v>
                </c:pt>
                <c:pt idx="4">
                  <c:v>Toyota</c:v>
                </c:pt>
                <c:pt idx="5">
                  <c:v>Honda</c:v>
                </c:pt>
                <c:pt idx="6">
                  <c:v>Ford</c:v>
                </c:pt>
                <c:pt idx="7">
                  <c:v>Chevrolet</c:v>
                </c:pt>
                <c:pt idx="8">
                  <c:v>Renault</c:v>
                </c:pt>
                <c:pt idx="9">
                  <c:v>Volkswagen</c:v>
                </c:pt>
                <c:pt idx="10">
                  <c:v>BMW</c:v>
                </c:pt>
                <c:pt idx="11">
                  <c:v>Skoda</c:v>
                </c:pt>
                <c:pt idx="12">
                  <c:v>Nissan</c:v>
                </c:pt>
                <c:pt idx="13">
                  <c:v>Jaguar</c:v>
                </c:pt>
                <c:pt idx="14">
                  <c:v>Volvo</c:v>
                </c:pt>
                <c:pt idx="15">
                  <c:v>Datsun</c:v>
                </c:pt>
                <c:pt idx="16">
                  <c:v>Mercedes-Benz</c:v>
                </c:pt>
                <c:pt idx="17">
                  <c:v>Fiat</c:v>
                </c:pt>
                <c:pt idx="18">
                  <c:v>Audi</c:v>
                </c:pt>
                <c:pt idx="19">
                  <c:v>Lexus</c:v>
                </c:pt>
                <c:pt idx="20">
                  <c:v>Jeep</c:v>
                </c:pt>
                <c:pt idx="21">
                  <c:v>Mitsubishi</c:v>
                </c:pt>
                <c:pt idx="22">
                  <c:v>Force</c:v>
                </c:pt>
                <c:pt idx="23">
                  <c:v>Land</c:v>
                </c:pt>
                <c:pt idx="24">
                  <c:v>Isuzu</c:v>
                </c:pt>
                <c:pt idx="25">
                  <c:v>Ambassador</c:v>
                </c:pt>
                <c:pt idx="26">
                  <c:v>Kia</c:v>
                </c:pt>
                <c:pt idx="27">
                  <c:v>Daewoo</c:v>
                </c:pt>
                <c:pt idx="28">
                  <c:v>MG</c:v>
                </c:pt>
                <c:pt idx="29">
                  <c:v>Peugeot</c:v>
                </c:pt>
                <c:pt idx="30">
                  <c:v>Ashok</c:v>
                </c:pt>
                <c:pt idx="31">
                  <c:v>Opel</c:v>
                </c:pt>
              </c:strCache>
            </c:strRef>
          </c:cat>
          <c:val>
            <c:numRef>
              <c:f>'cars by brand'!$B$4:$B$36</c:f>
              <c:numCache>
                <c:formatCode>General</c:formatCode>
                <c:ptCount val="32"/>
                <c:pt idx="0">
                  <c:v>2448</c:v>
                </c:pt>
                <c:pt idx="1">
                  <c:v>1415</c:v>
                </c:pt>
                <c:pt idx="2">
                  <c:v>772</c:v>
                </c:pt>
                <c:pt idx="3">
                  <c:v>734</c:v>
                </c:pt>
                <c:pt idx="4">
                  <c:v>488</c:v>
                </c:pt>
                <c:pt idx="5">
                  <c:v>467</c:v>
                </c:pt>
                <c:pt idx="6">
                  <c:v>397</c:v>
                </c:pt>
                <c:pt idx="7">
                  <c:v>230</c:v>
                </c:pt>
                <c:pt idx="8">
                  <c:v>228</c:v>
                </c:pt>
                <c:pt idx="9">
                  <c:v>186</c:v>
                </c:pt>
                <c:pt idx="10">
                  <c:v>120</c:v>
                </c:pt>
                <c:pt idx="11">
                  <c:v>105</c:v>
                </c:pt>
                <c:pt idx="12">
                  <c:v>81</c:v>
                </c:pt>
                <c:pt idx="13">
                  <c:v>71</c:v>
                </c:pt>
                <c:pt idx="14">
                  <c:v>67</c:v>
                </c:pt>
                <c:pt idx="15">
                  <c:v>65</c:v>
                </c:pt>
                <c:pt idx="16">
                  <c:v>54</c:v>
                </c:pt>
                <c:pt idx="17">
                  <c:v>47</c:v>
                </c:pt>
                <c:pt idx="18">
                  <c:v>40</c:v>
                </c:pt>
                <c:pt idx="19">
                  <c:v>34</c:v>
                </c:pt>
                <c:pt idx="20">
                  <c:v>31</c:v>
                </c:pt>
                <c:pt idx="21">
                  <c:v>14</c:v>
                </c:pt>
                <c:pt idx="22">
                  <c:v>6</c:v>
                </c:pt>
                <c:pt idx="23">
                  <c:v>6</c:v>
                </c:pt>
                <c:pt idx="24">
                  <c:v>5</c:v>
                </c:pt>
                <c:pt idx="25">
                  <c:v>4</c:v>
                </c:pt>
                <c:pt idx="26">
                  <c:v>4</c:v>
                </c:pt>
                <c:pt idx="27">
                  <c:v>3</c:v>
                </c:pt>
                <c:pt idx="28">
                  <c:v>3</c:v>
                </c:pt>
                <c:pt idx="29">
                  <c:v>1</c:v>
                </c:pt>
                <c:pt idx="30">
                  <c:v>1</c:v>
                </c:pt>
                <c:pt idx="31">
                  <c:v>1</c:v>
                </c:pt>
              </c:numCache>
            </c:numRef>
          </c:val>
          <c:extLst>
            <c:ext xmlns:c16="http://schemas.microsoft.com/office/drawing/2014/chart" uri="{C3380CC4-5D6E-409C-BE32-E72D297353CC}">
              <c16:uniqueId val="{00000000-908D-4844-83FF-D7B94F991154}"/>
            </c:ext>
          </c:extLst>
        </c:ser>
        <c:dLbls>
          <c:dLblPos val="outEnd"/>
          <c:showLegendKey val="0"/>
          <c:showVal val="1"/>
          <c:showCatName val="0"/>
          <c:showSerName val="0"/>
          <c:showPercent val="0"/>
          <c:showBubbleSize val="0"/>
        </c:dLbls>
        <c:gapWidth val="110"/>
        <c:axId val="514507888"/>
        <c:axId val="514504280"/>
      </c:barChart>
      <c:catAx>
        <c:axId val="514507888"/>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crossAx val="514504280"/>
        <c:crosses val="autoZero"/>
        <c:auto val="1"/>
        <c:lblAlgn val="ctr"/>
        <c:lblOffset val="100"/>
        <c:noMultiLvlLbl val="0"/>
      </c:catAx>
      <c:valAx>
        <c:axId val="514504280"/>
        <c:scaling>
          <c:orientation val="minMax"/>
        </c:scaling>
        <c:delete val="1"/>
        <c:axPos val="l"/>
        <c:numFmt formatCode="General" sourceLinked="1"/>
        <c:majorTickMark val="out"/>
        <c:minorTickMark val="none"/>
        <c:tickLblPos val="nextTo"/>
        <c:crossAx val="514507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DATASET.csv]Sheet14!PivotTable12</c:name>
    <c:fmtId val="-1"/>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lineChart>
        <c:grouping val="standard"/>
        <c:varyColors val="0"/>
        <c:ser>
          <c:idx val="0"/>
          <c:order val="0"/>
          <c:tx>
            <c:strRef>
              <c:f>Sheet14!$B$3</c:f>
              <c:strCache>
                <c:ptCount val="1"/>
                <c:pt idx="0">
                  <c:v>Total</c:v>
                </c:pt>
              </c:strCache>
            </c:strRef>
          </c:tx>
          <c:spPr>
            <a:ln w="34925" cap="rnd">
              <a:solidFill>
                <a:srgbClr val="FFB703"/>
              </a:solidFill>
              <a:round/>
            </a:ln>
            <a:effectLst>
              <a:outerShdw blurRad="57150" dist="19050" dir="5400000" algn="ctr" rotWithShape="0">
                <a:srgbClr val="000000">
                  <a:alpha val="63000"/>
                </a:srgbClr>
              </a:outerShdw>
            </a:effectLst>
          </c:spPr>
          <c:marker>
            <c:symbol val="none"/>
          </c:marker>
          <c:trendline>
            <c:spPr>
              <a:ln w="19050" cap="rnd">
                <a:solidFill>
                  <a:srgbClr val="00B0F0"/>
                </a:solidFill>
              </a:ln>
              <a:effectLst/>
            </c:spPr>
            <c:trendlineType val="linear"/>
            <c:dispRSqr val="0"/>
            <c:dispEq val="0"/>
          </c:trendline>
          <c:cat>
            <c:strRef>
              <c:f>Sheet14!$A$4:$A$32</c:f>
              <c:strCach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strCache>
            </c:strRef>
          </c:cat>
          <c:val>
            <c:numRef>
              <c:f>Sheet14!$B$4:$B$32</c:f>
              <c:numCache>
                <c:formatCode>0</c:formatCode>
                <c:ptCount val="29"/>
                <c:pt idx="0">
                  <c:v>300000</c:v>
                </c:pt>
                <c:pt idx="1">
                  <c:v>55000</c:v>
                </c:pt>
                <c:pt idx="2">
                  <c:v>88000</c:v>
                </c:pt>
                <c:pt idx="3">
                  <c:v>107500</c:v>
                </c:pt>
                <c:pt idx="4">
                  <c:v>81666.666666666672</c:v>
                </c:pt>
                <c:pt idx="5">
                  <c:v>90181.727272727279</c:v>
                </c:pt>
                <c:pt idx="6">
                  <c:v>73100</c:v>
                </c:pt>
                <c:pt idx="7">
                  <c:v>75833.333333333328</c:v>
                </c:pt>
                <c:pt idx="8">
                  <c:v>93041.545454545456</c:v>
                </c:pt>
                <c:pt idx="9">
                  <c:v>48498.3</c:v>
                </c:pt>
                <c:pt idx="10">
                  <c:v>98999.962962962964</c:v>
                </c:pt>
                <c:pt idx="11">
                  <c:v>95636.693877551021</c:v>
                </c:pt>
                <c:pt idx="12">
                  <c:v>110965.40322580645</c:v>
                </c:pt>
                <c:pt idx="13">
                  <c:v>141159.78350515463</c:v>
                </c:pt>
                <c:pt idx="14">
                  <c:v>163904.41129032258</c:v>
                </c:pt>
                <c:pt idx="15">
                  <c:v>177718.21311475409</c:v>
                </c:pt>
                <c:pt idx="16">
                  <c:v>207488.38785046729</c:v>
                </c:pt>
                <c:pt idx="17">
                  <c:v>226434.91463414635</c:v>
                </c:pt>
                <c:pt idx="18">
                  <c:v>272621.7918781726</c:v>
                </c:pt>
                <c:pt idx="19">
                  <c:v>323775.29391891893</c:v>
                </c:pt>
                <c:pt idx="20">
                  <c:v>351164.32411674346</c:v>
                </c:pt>
                <c:pt idx="21">
                  <c:v>460005.9208955224</c:v>
                </c:pt>
                <c:pt idx="22">
                  <c:v>516193.17230273754</c:v>
                </c:pt>
                <c:pt idx="23">
                  <c:v>596613.3492268041</c:v>
                </c:pt>
                <c:pt idx="24">
                  <c:v>699880.06053550635</c:v>
                </c:pt>
                <c:pt idx="25">
                  <c:v>889246.53045186645</c:v>
                </c:pt>
                <c:pt idx="26">
                  <c:v>957769.49194547709</c:v>
                </c:pt>
                <c:pt idx="27">
                  <c:v>1776986.2504288165</c:v>
                </c:pt>
                <c:pt idx="28">
                  <c:v>885270.2297297297</c:v>
                </c:pt>
              </c:numCache>
            </c:numRef>
          </c:val>
          <c:smooth val="0"/>
          <c:extLst>
            <c:ext xmlns:c16="http://schemas.microsoft.com/office/drawing/2014/chart" uri="{C3380CC4-5D6E-409C-BE32-E72D297353CC}">
              <c16:uniqueId val="{00000001-9677-4B65-BF8F-11FDBCDE5CC3}"/>
            </c:ext>
          </c:extLst>
        </c:ser>
        <c:dLbls>
          <c:showLegendKey val="0"/>
          <c:showVal val="0"/>
          <c:showCatName val="0"/>
          <c:showSerName val="0"/>
          <c:showPercent val="0"/>
          <c:showBubbleSize val="0"/>
        </c:dLbls>
        <c:smooth val="0"/>
        <c:axId val="616688776"/>
        <c:axId val="616691728"/>
      </c:lineChart>
      <c:catAx>
        <c:axId val="6166887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616691728"/>
        <c:crosses val="autoZero"/>
        <c:auto val="0"/>
        <c:lblAlgn val="ctr"/>
        <c:lblOffset val="100"/>
        <c:noMultiLvlLbl val="0"/>
      </c:catAx>
      <c:valAx>
        <c:axId val="616691728"/>
        <c:scaling>
          <c:orientation val="minMax"/>
        </c:scaling>
        <c:delete val="0"/>
        <c:axPos val="l"/>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616688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[CARS24.xlsx - CAR DATASET.csv]manufacturing year!PivotTable8</c:name>
    <c:fmtId val="-1"/>
  </c:pivotSource>
  <c:chart>
    <c:title>
      <c:tx>
        <c:rich>
          <a:bodyPr rot="0" spcFirstLastPara="1" vertOverflow="ellipsis" vert="horz" wrap="square" anchor="ctr" anchorCtr="1"/>
          <a:lstStyle/>
          <a:p>
            <a:pPr>
              <a:defRPr sz="1862" b="0" i="0" u="none" strike="noStrike" kern="1200" cap="none" spc="20" baseline="0">
                <a:solidFill>
                  <a:schemeClr val="bg1"/>
                </a:solidFill>
                <a:latin typeface="+mn-lt"/>
                <a:ea typeface="+mn-ea"/>
                <a:cs typeface="+mn-cs"/>
              </a:defRPr>
            </a:pPr>
            <a:r>
              <a:rPr lang="en-US">
                <a:solidFill>
                  <a:schemeClr val="bg1"/>
                </a:solidFill>
              </a:rPr>
              <a:t>Number of cars by Manufacturing year</a:t>
            </a:r>
          </a:p>
        </c:rich>
      </c:tx>
      <c:layout>
        <c:manualLayout>
          <c:xMode val="edge"/>
          <c:yMode val="edge"/>
          <c:x val="0.17180554016953534"/>
          <c:y val="2.4012716745831202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bg1"/>
              </a:solidFill>
              <a:latin typeface="+mn-lt"/>
              <a:ea typeface="+mn-ea"/>
              <a:cs typeface="+mn-cs"/>
            </a:defRPr>
          </a:pPr>
          <a:endParaRPr lang="en-US"/>
        </a:p>
      </c:txPr>
    </c:title>
    <c:autoTitleDeleted val="0"/>
    <c:pivotFmts>
      <c:pivotFmt>
        <c:idx val="0"/>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9.1314298178495582E-2"/>
          <c:y val="0.24443243958667876"/>
          <c:w val="0.87509877824980653"/>
          <c:h val="0.65709219235563676"/>
        </c:manualLayout>
      </c:layout>
      <c:barChart>
        <c:barDir val="col"/>
        <c:grouping val="clustered"/>
        <c:varyColors val="0"/>
        <c:dLbls>
          <c:showLegendKey val="0"/>
          <c:showVal val="0"/>
          <c:showCatName val="0"/>
          <c:showSerName val="0"/>
          <c:showPercent val="0"/>
          <c:showBubbleSize val="0"/>
        </c:dLbls>
        <c:gapWidth val="150"/>
        <c:axId val="667697448"/>
        <c:axId val="667701712"/>
      </c:barChart>
      <c:catAx>
        <c:axId val="66769744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bg1"/>
                </a:solidFill>
                <a:latin typeface="+mn-lt"/>
                <a:ea typeface="+mn-ea"/>
                <a:cs typeface="+mn-cs"/>
              </a:defRPr>
            </a:pPr>
            <a:endParaRPr lang="en-US"/>
          </a:p>
        </c:txPr>
        <c:crossAx val="667701712"/>
        <c:crosses val="autoZero"/>
        <c:auto val="1"/>
        <c:lblAlgn val="ctr"/>
        <c:lblOffset val="100"/>
        <c:noMultiLvlLbl val="0"/>
      </c:catAx>
      <c:valAx>
        <c:axId val="6677017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bg1"/>
                </a:solidFill>
                <a:latin typeface="+mn-lt"/>
                <a:ea typeface="+mn-ea"/>
                <a:cs typeface="+mn-cs"/>
              </a:defRPr>
            </a:pPr>
            <a:endParaRPr lang="en-US"/>
          </a:p>
        </c:txPr>
        <c:crossAx val="667697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[CARS24.xlsx]Sheet2!PivotTable2</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a:effectLst/>
          </c:spPr>
          <c:invertIfNegative val="0"/>
          <c:cat>
            <c:strRef>
              <c:f>Sheet2!$A$4:$A$8</c:f>
              <c:strCache>
                <c:ptCount val="4"/>
                <c:pt idx="0">
                  <c:v>CNG</c:v>
                </c:pt>
                <c:pt idx="1">
                  <c:v>Diesel</c:v>
                </c:pt>
                <c:pt idx="2">
                  <c:v>LPG</c:v>
                </c:pt>
                <c:pt idx="3">
                  <c:v>Petrol</c:v>
                </c:pt>
              </c:strCache>
            </c:strRef>
          </c:cat>
          <c:val>
            <c:numRef>
              <c:f>Sheet2!$B$4:$B$8</c:f>
              <c:numCache>
                <c:formatCode>General</c:formatCode>
                <c:ptCount val="4"/>
                <c:pt idx="0">
                  <c:v>1108.9298245614036</c:v>
                </c:pt>
                <c:pt idx="1">
                  <c:v>1687.3855065879145</c:v>
                </c:pt>
                <c:pt idx="2">
                  <c:v>1064.1842105263158</c:v>
                </c:pt>
                <c:pt idx="3">
                  <c:v>1190.8694574497383</c:v>
                </c:pt>
              </c:numCache>
            </c:numRef>
          </c:val>
          <c:extLst>
            <c:ext xmlns:c16="http://schemas.microsoft.com/office/drawing/2014/chart" uri="{C3380CC4-5D6E-409C-BE32-E72D297353CC}">
              <c16:uniqueId val="{00000000-CB48-4B16-80AF-C32A9ED33E38}"/>
            </c:ext>
          </c:extLst>
        </c:ser>
        <c:dLbls>
          <c:showLegendKey val="0"/>
          <c:showVal val="0"/>
          <c:showCatName val="0"/>
          <c:showSerName val="0"/>
          <c:showPercent val="0"/>
          <c:showBubbleSize val="0"/>
        </c:dLbls>
        <c:gapWidth val="219"/>
        <c:overlap val="-27"/>
        <c:axId val="803414575"/>
        <c:axId val="778970047"/>
      </c:barChart>
      <c:catAx>
        <c:axId val="803414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778970047"/>
        <c:crosses val="autoZero"/>
        <c:auto val="1"/>
        <c:lblAlgn val="ctr"/>
        <c:lblOffset val="100"/>
        <c:noMultiLvlLbl val="0"/>
      </c:catAx>
      <c:valAx>
        <c:axId val="778970047"/>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803414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DATASET.csv]Owner!PivotTable7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Owner</a:t>
            </a:r>
            <a:r>
              <a:rPr lang="en-US" baseline="0"/>
              <a:t> type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8.9583736235593722E-2"/>
          <c:y val="0.18976623012863292"/>
          <c:w val="0.43242255288835213"/>
          <c:h val="0.75097871990072373"/>
        </c:manualLayout>
      </c:layout>
      <c:pieChart>
        <c:varyColors val="1"/>
        <c:ser>
          <c:idx val="0"/>
          <c:order val="0"/>
          <c:tx>
            <c:strRef>
              <c:f>Owner!$B$3</c:f>
              <c:strCache>
                <c:ptCount val="1"/>
                <c:pt idx="0">
                  <c:v>Total</c:v>
                </c:pt>
              </c:strCache>
            </c:strRef>
          </c:tx>
          <c:spPr>
            <a:solidFill>
              <a:srgbClr val="8B0B8B"/>
            </a:solidFill>
          </c:spPr>
          <c:explosion val="2"/>
          <c:dPt>
            <c:idx val="0"/>
            <c:bubble3D val="0"/>
            <c:spPr>
              <a:solidFill>
                <a:srgbClr val="FFB70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2C5-4AFE-A3BB-96DEF6E5553C}"/>
              </c:ext>
            </c:extLst>
          </c:dPt>
          <c:dPt>
            <c:idx val="1"/>
            <c:bubble3D val="0"/>
            <c:spPr>
              <a:solidFill>
                <a:srgbClr val="F56A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2C5-4AFE-A3BB-96DEF6E5553C}"/>
              </c:ext>
            </c:extLst>
          </c:dPt>
          <c:dPt>
            <c:idx val="2"/>
            <c:bubble3D val="0"/>
            <c:spPr>
              <a:solidFill>
                <a:srgbClr val="461E5C"/>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2C5-4AFE-A3BB-96DEF6E5553C}"/>
              </c:ext>
            </c:extLst>
          </c:dPt>
          <c:dPt>
            <c:idx val="3"/>
            <c:bubble3D val="0"/>
            <c:spPr>
              <a:solidFill>
                <a:srgbClr val="8B0B8B"/>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2C5-4AFE-A3BB-96DEF6E5553C}"/>
              </c:ext>
            </c:extLst>
          </c:dPt>
          <c:dPt>
            <c:idx val="4"/>
            <c:bubble3D val="0"/>
            <c:spPr>
              <a:solidFill>
                <a:srgbClr val="B67BE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2C5-4AFE-A3BB-96DEF6E5553C}"/>
              </c:ext>
            </c:extLst>
          </c:dPt>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cap="none" spc="0" baseline="0">
                    <a:ln w="0"/>
                    <a:solidFill>
                      <a:schemeClr val="bg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Owner!$A$4:$A$9</c:f>
              <c:strCache>
                <c:ptCount val="5"/>
                <c:pt idx="0">
                  <c:v>First Owner</c:v>
                </c:pt>
                <c:pt idx="1">
                  <c:v>Fourth &amp; Above Owner</c:v>
                </c:pt>
                <c:pt idx="2">
                  <c:v>Second Owner</c:v>
                </c:pt>
                <c:pt idx="3">
                  <c:v>Test Drive Car</c:v>
                </c:pt>
                <c:pt idx="4">
                  <c:v>Third Owner</c:v>
                </c:pt>
              </c:strCache>
            </c:strRef>
          </c:cat>
          <c:val>
            <c:numRef>
              <c:f>Owner!$B$4:$B$9</c:f>
              <c:numCache>
                <c:formatCode>0.00%</c:formatCode>
                <c:ptCount val="5"/>
                <c:pt idx="0">
                  <c:v>0.65071358267716539</c:v>
                </c:pt>
                <c:pt idx="1">
                  <c:v>2.140748031496063E-2</c:v>
                </c:pt>
                <c:pt idx="2">
                  <c:v>0.25898129921259844</c:v>
                </c:pt>
                <c:pt idx="3">
                  <c:v>6.1515748031496062E-4</c:v>
                </c:pt>
                <c:pt idx="4">
                  <c:v>6.8282480314960634E-2</c:v>
                </c:pt>
              </c:numCache>
            </c:numRef>
          </c:val>
          <c:extLst>
            <c:ext xmlns:c16="http://schemas.microsoft.com/office/drawing/2014/chart" uri="{C3380CC4-5D6E-409C-BE32-E72D297353CC}">
              <c16:uniqueId val="{0000000A-A2C5-4AFE-A3BB-96DEF6E5553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9879274531714819"/>
          <c:y val="0.39723928258967628"/>
          <c:w val="0.28863340393611031"/>
          <c:h val="0.2847714348206474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DATASET.csv]seller type!PivotTable9</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Cars by seller type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0.1177818251026134"/>
          <c:y val="0.14378754484114498"/>
          <c:w val="0.44346038797626802"/>
          <c:h val="0.75220503911571768"/>
        </c:manualLayout>
      </c:layout>
      <c:pieChart>
        <c:varyColors val="1"/>
        <c:ser>
          <c:idx val="0"/>
          <c:order val="0"/>
          <c:tx>
            <c:strRef>
              <c:f>'seller type'!$B$3</c:f>
              <c:strCache>
                <c:ptCount val="1"/>
                <c:pt idx="0">
                  <c:v>Total</c:v>
                </c:pt>
              </c:strCache>
            </c:strRef>
          </c:tx>
          <c:spPr>
            <a:solidFill>
              <a:srgbClr val="FFAD03"/>
            </a:solidFill>
          </c:spPr>
          <c:dPt>
            <c:idx val="0"/>
            <c:bubble3D val="0"/>
            <c:explosion val="6"/>
            <c:spPr>
              <a:solidFill>
                <a:srgbClr val="FFAD03"/>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7C6C-432B-B8C7-D752CAC150E3}"/>
              </c:ext>
            </c:extLst>
          </c:dPt>
          <c:dPt>
            <c:idx val="1"/>
            <c:bubble3D val="0"/>
            <c:spPr>
              <a:solidFill>
                <a:srgbClr val="72369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7C6C-432B-B8C7-D752CAC150E3}"/>
              </c:ext>
            </c:extLst>
          </c:dPt>
          <c:dPt>
            <c:idx val="2"/>
            <c:bubble3D val="0"/>
            <c:explosion val="9"/>
            <c:spPr>
              <a:solidFill>
                <a:srgbClr val="461E5C"/>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7C6C-432B-B8C7-D752CAC150E3}"/>
              </c:ext>
            </c:extLst>
          </c:dPt>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'seller type'!$A$4:$A$7</c:f>
              <c:strCache>
                <c:ptCount val="3"/>
                <c:pt idx="0">
                  <c:v>Dealer</c:v>
                </c:pt>
                <c:pt idx="1">
                  <c:v>Individual</c:v>
                </c:pt>
                <c:pt idx="2">
                  <c:v>Trustmark Dealer</c:v>
                </c:pt>
              </c:strCache>
            </c:strRef>
          </c:cat>
          <c:val>
            <c:numRef>
              <c:f>'seller type'!$B$4:$B$7</c:f>
              <c:numCache>
                <c:formatCode>0.00%</c:formatCode>
                <c:ptCount val="3"/>
                <c:pt idx="0">
                  <c:v>0.13853346456692914</c:v>
                </c:pt>
                <c:pt idx="1">
                  <c:v>0.83243110236220474</c:v>
                </c:pt>
                <c:pt idx="2">
                  <c:v>2.9035433070866142E-2</c:v>
                </c:pt>
              </c:numCache>
            </c:numRef>
          </c:val>
          <c:extLst>
            <c:ext xmlns:c16="http://schemas.microsoft.com/office/drawing/2014/chart" uri="{C3380CC4-5D6E-409C-BE32-E72D297353CC}">
              <c16:uniqueId val="{00000006-7C6C-432B-B8C7-D752CAC150E3}"/>
            </c:ext>
          </c:extLst>
        </c:ser>
        <c:dLbls>
          <c:dLblPos val="bestFit"/>
          <c:showLegendKey val="0"/>
          <c:showVal val="1"/>
          <c:showCatName val="0"/>
          <c:showSerName val="0"/>
          <c:showPercent val="0"/>
          <c:showBubbleSize val="0"/>
          <c:showLeaderLines val="1"/>
        </c:dLbls>
        <c:firstSliceAng val="54"/>
      </c:pieChart>
      <c:spPr>
        <a:noFill/>
        <a:ln>
          <a:noFill/>
        </a:ln>
        <a:effectLst/>
      </c:spPr>
    </c:plotArea>
    <c:legend>
      <c:legendPos val="r"/>
      <c:layout>
        <c:manualLayout>
          <c:xMode val="edge"/>
          <c:yMode val="edge"/>
          <c:x val="0.76394921505165048"/>
          <c:y val="0.43684311076756444"/>
          <c:w val="0.21955119825000446"/>
          <c:h val="0.2911119025616607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[CARS24.xlsx - CAR DATASET.csv]manufacturing year!PivotTable8</c:name>
    <c:fmtId val="-1"/>
  </c:pivotSource>
  <c:chart>
    <c:title>
      <c:tx>
        <c:rich>
          <a:bodyPr rot="0" spcFirstLastPara="1" vertOverflow="ellipsis" vert="horz" wrap="square" anchor="ctr" anchorCtr="1"/>
          <a:lstStyle/>
          <a:p>
            <a:pPr>
              <a:defRPr sz="2400" b="0" i="0" u="none" strike="noStrike" kern="1200" cap="none" spc="20" baseline="0">
                <a:solidFill>
                  <a:schemeClr val="bg1"/>
                </a:solidFill>
                <a:latin typeface="+mn-lt"/>
                <a:ea typeface="+mn-ea"/>
                <a:cs typeface="+mn-cs"/>
              </a:defRPr>
            </a:pPr>
            <a:r>
              <a:rPr lang="en-US" sz="2400">
                <a:solidFill>
                  <a:schemeClr val="bg1"/>
                </a:solidFill>
              </a:rPr>
              <a:t>Number of cars by Manufacturing year</a:t>
            </a:r>
          </a:p>
        </c:rich>
      </c:tx>
      <c:layout>
        <c:manualLayout>
          <c:xMode val="edge"/>
          <c:yMode val="edge"/>
          <c:x val="0.17180554016953534"/>
          <c:y val="2.4012716745831202E-2"/>
        </c:manualLayout>
      </c:layout>
      <c:overlay val="0"/>
      <c:spPr>
        <a:noFill/>
        <a:ln>
          <a:noFill/>
        </a:ln>
        <a:effectLst/>
      </c:spPr>
      <c:txPr>
        <a:bodyPr rot="0" spcFirstLastPara="1" vertOverflow="ellipsis" vert="horz" wrap="square" anchor="ctr" anchorCtr="1"/>
        <a:lstStyle/>
        <a:p>
          <a:pPr>
            <a:defRPr sz="2400" b="0" i="0" u="none" strike="noStrike" kern="1200" cap="none" spc="20" baseline="0">
              <a:solidFill>
                <a:schemeClr val="bg1"/>
              </a:solidFill>
              <a:latin typeface="+mn-lt"/>
              <a:ea typeface="+mn-ea"/>
              <a:cs typeface="+mn-cs"/>
            </a:defRPr>
          </a:pPr>
          <a:endParaRPr lang="en-US"/>
        </a:p>
      </c:txPr>
    </c:title>
    <c:autoTitleDeleted val="0"/>
    <c:pivotFmts>
      <c:pivotFmt>
        <c:idx val="0"/>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9.1314298178495582E-2"/>
          <c:y val="0.24443243958667876"/>
          <c:w val="0.87509877824980653"/>
          <c:h val="0.65709219235563676"/>
        </c:manualLayout>
      </c:layout>
      <c:barChart>
        <c:barDir val="col"/>
        <c:grouping val="clustered"/>
        <c:varyColors val="0"/>
        <c:ser>
          <c:idx val="0"/>
          <c:order val="0"/>
          <c:tx>
            <c:strRef>
              <c:f>'manufacturing year'!$B$3</c:f>
              <c:strCache>
                <c:ptCount val="1"/>
                <c:pt idx="0">
                  <c:v>Total</c:v>
                </c:pt>
              </c:strCache>
            </c:strRef>
          </c:tx>
          <c:spPr>
            <a:solidFill>
              <a:srgbClr val="FFAD03"/>
            </a:solidFill>
            <a:ln w="9525" cap="flat" cmpd="sng" algn="ctr">
              <a:solidFill>
                <a:srgbClr val="FFAD03"/>
              </a:solidFill>
              <a:round/>
            </a:ln>
            <a:effectLst/>
          </c:spPr>
          <c:invertIfNegative val="0"/>
          <c:cat>
            <c:strRef>
              <c:f>'manufacturing year'!$A$4:$A$33</c:f>
              <c:strCach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strCache>
            </c:strRef>
          </c:cat>
          <c:val>
            <c:numRef>
              <c:f>'manufacturing year'!$B$4:$B$33</c:f>
              <c:numCache>
                <c:formatCode>General</c:formatCode>
                <c:ptCount val="29"/>
                <c:pt idx="0">
                  <c:v>1</c:v>
                </c:pt>
                <c:pt idx="1">
                  <c:v>1</c:v>
                </c:pt>
                <c:pt idx="2">
                  <c:v>3</c:v>
                </c:pt>
                <c:pt idx="3">
                  <c:v>2</c:v>
                </c:pt>
                <c:pt idx="4">
                  <c:v>3</c:v>
                </c:pt>
                <c:pt idx="5">
                  <c:v>11</c:v>
                </c:pt>
                <c:pt idx="6">
                  <c:v>10</c:v>
                </c:pt>
                <c:pt idx="7">
                  <c:v>18</c:v>
                </c:pt>
                <c:pt idx="8">
                  <c:v>22</c:v>
                </c:pt>
                <c:pt idx="9">
                  <c:v>10</c:v>
                </c:pt>
                <c:pt idx="10">
                  <c:v>27</c:v>
                </c:pt>
                <c:pt idx="11">
                  <c:v>49</c:v>
                </c:pt>
                <c:pt idx="12">
                  <c:v>62</c:v>
                </c:pt>
                <c:pt idx="13">
                  <c:v>97</c:v>
                </c:pt>
                <c:pt idx="14">
                  <c:v>124</c:v>
                </c:pt>
                <c:pt idx="15">
                  <c:v>183</c:v>
                </c:pt>
                <c:pt idx="16">
                  <c:v>214</c:v>
                </c:pt>
                <c:pt idx="17">
                  <c:v>246</c:v>
                </c:pt>
                <c:pt idx="18">
                  <c:v>394</c:v>
                </c:pt>
                <c:pt idx="19">
                  <c:v>592</c:v>
                </c:pt>
                <c:pt idx="20">
                  <c:v>651</c:v>
                </c:pt>
                <c:pt idx="21">
                  <c:v>670</c:v>
                </c:pt>
                <c:pt idx="22">
                  <c:v>621</c:v>
                </c:pt>
                <c:pt idx="23">
                  <c:v>776</c:v>
                </c:pt>
                <c:pt idx="24">
                  <c:v>859</c:v>
                </c:pt>
                <c:pt idx="25">
                  <c:v>1018</c:v>
                </c:pt>
                <c:pt idx="26">
                  <c:v>807</c:v>
                </c:pt>
                <c:pt idx="27">
                  <c:v>583</c:v>
                </c:pt>
                <c:pt idx="28">
                  <c:v>74</c:v>
                </c:pt>
              </c:numCache>
            </c:numRef>
          </c:val>
          <c:extLst>
            <c:ext xmlns:c16="http://schemas.microsoft.com/office/drawing/2014/chart" uri="{C3380CC4-5D6E-409C-BE32-E72D297353CC}">
              <c16:uniqueId val="{00000000-9FF3-48D3-8DAF-E47BA0C118BF}"/>
            </c:ext>
          </c:extLst>
        </c:ser>
        <c:dLbls>
          <c:showLegendKey val="0"/>
          <c:showVal val="0"/>
          <c:showCatName val="0"/>
          <c:showSerName val="0"/>
          <c:showPercent val="0"/>
          <c:showBubbleSize val="0"/>
        </c:dLbls>
        <c:gapWidth val="150"/>
        <c:axId val="667697448"/>
        <c:axId val="667701712"/>
      </c:barChart>
      <c:catAx>
        <c:axId val="66769744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bg1"/>
                </a:solidFill>
                <a:latin typeface="+mn-lt"/>
                <a:ea typeface="+mn-ea"/>
                <a:cs typeface="+mn-cs"/>
              </a:defRPr>
            </a:pPr>
            <a:endParaRPr lang="en-US"/>
          </a:p>
        </c:txPr>
        <c:crossAx val="667701712"/>
        <c:crosses val="autoZero"/>
        <c:auto val="1"/>
        <c:lblAlgn val="ctr"/>
        <c:lblOffset val="100"/>
        <c:noMultiLvlLbl val="0"/>
      </c:catAx>
      <c:valAx>
        <c:axId val="6677017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bg1"/>
                </a:solidFill>
                <a:latin typeface="+mn-lt"/>
                <a:ea typeface="+mn-ea"/>
                <a:cs typeface="+mn-cs"/>
              </a:defRPr>
            </a:pPr>
            <a:endParaRPr lang="en-US"/>
          </a:p>
        </c:txPr>
        <c:crossAx val="667697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DATASET.csv]Owner!PivotTable7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Owner</a:t>
            </a:r>
            <a:r>
              <a:rPr lang="en-US" baseline="0"/>
              <a:t> type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8.9583736235593722E-2"/>
          <c:y val="0.18976623012863292"/>
          <c:w val="0.43242255288835213"/>
          <c:h val="0.75097871990072373"/>
        </c:manualLayout>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69879274531714819"/>
          <c:y val="0.39723928258967628"/>
          <c:w val="0.28863340393611031"/>
          <c:h val="0.2847714348206474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[CARS24.xlsx]Sheet1!PivotTable1</c:name>
    <c:fmtId val="18"/>
  </c:pivotSource>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a:t>Top 10 Highest selling  models </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c:f>
              <c:strCache>
                <c:ptCount val="1"/>
                <c:pt idx="0">
                  <c:v>Total</c:v>
                </c:pt>
              </c:strCache>
            </c:strRef>
          </c:tx>
          <c:spPr>
            <a:solidFill>
              <a:srgbClr val="461E5C"/>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FF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Sheet1!$A$4:$A$9</c:f>
              <c:strCache>
                <c:ptCount val="5"/>
                <c:pt idx="0">
                  <c:v>BMW X4 M Sport X xDrive20d</c:v>
                </c:pt>
                <c:pt idx="1">
                  <c:v>Lexus ES 300h</c:v>
                </c:pt>
                <c:pt idx="2">
                  <c:v>Volvo XC40 D4 Inscription BSIV</c:v>
                </c:pt>
                <c:pt idx="3">
                  <c:v>Jaguar XF 2.0 Diesel Portfolio</c:v>
                </c:pt>
                <c:pt idx="4">
                  <c:v>Maruti Swift Dzire VDi</c:v>
                </c:pt>
              </c:strCache>
            </c:strRef>
          </c:cat>
          <c:val>
            <c:numRef>
              <c:f>Sheet1!$B$4:$B$9</c:f>
              <c:numCache>
                <c:formatCode>_(* #,##0_);_(* \(#,##0\);_(* "-"??_);_(@_)</c:formatCode>
                <c:ptCount val="5"/>
                <c:pt idx="0">
                  <c:v>338600000</c:v>
                </c:pt>
                <c:pt idx="1">
                  <c:v>175100000</c:v>
                </c:pt>
                <c:pt idx="2">
                  <c:v>114000000</c:v>
                </c:pt>
                <c:pt idx="3">
                  <c:v>108800000</c:v>
                </c:pt>
                <c:pt idx="4">
                  <c:v>84992991</c:v>
                </c:pt>
              </c:numCache>
            </c:numRef>
          </c:val>
          <c:extLst>
            <c:ext xmlns:c16="http://schemas.microsoft.com/office/drawing/2014/chart" uri="{C3380CC4-5D6E-409C-BE32-E72D297353CC}">
              <c16:uniqueId val="{00000000-2EBA-4FD2-923A-2B1AAC2F10E6}"/>
            </c:ext>
          </c:extLst>
        </c:ser>
        <c:dLbls>
          <c:dLblPos val="outEnd"/>
          <c:showLegendKey val="0"/>
          <c:showVal val="1"/>
          <c:showCatName val="0"/>
          <c:showSerName val="0"/>
          <c:showPercent val="0"/>
          <c:showBubbleSize val="0"/>
        </c:dLbls>
        <c:gapWidth val="115"/>
        <c:overlap val="-20"/>
        <c:axId val="710889471"/>
        <c:axId val="710894047"/>
      </c:barChart>
      <c:catAx>
        <c:axId val="71088947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710894047"/>
        <c:crosses val="autoZero"/>
        <c:auto val="1"/>
        <c:lblAlgn val="ctr"/>
        <c:lblOffset val="100"/>
        <c:noMultiLvlLbl val="0"/>
      </c:catAx>
      <c:valAx>
        <c:axId val="710894047"/>
        <c:scaling>
          <c:orientation val="minMax"/>
        </c:scaling>
        <c:delete val="1"/>
        <c:axPos val="b"/>
        <c:majorGridlines>
          <c:spPr>
            <a:ln w="9525" cap="flat" cmpd="sng" algn="ctr">
              <a:noFill/>
              <a:round/>
            </a:ln>
            <a:effectLst/>
          </c:spPr>
        </c:majorGridlines>
        <c:numFmt formatCode="_(* #,##0_);_(* \(#,##0\);_(* &quot;-&quot;??_);_(@_)" sourceLinked="1"/>
        <c:majorTickMark val="none"/>
        <c:minorTickMark val="none"/>
        <c:tickLblPos val="nextTo"/>
        <c:crossAx val="710889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sz="2000" b="1" i="0" baseline="0">
                <a:effectLst>
                  <a:outerShdw blurRad="50800" dist="38100" dir="5400000" algn="t" rotWithShape="0">
                    <a:srgbClr val="000000">
                      <a:alpha val="40000"/>
                    </a:srgbClr>
                  </a:outerShdw>
                </a:effectLst>
              </a:rPr>
              <a:t>Most affordable cars </a:t>
            </a:r>
            <a:endParaRPr lang="en-US" sz="20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spPr>
            <a:solidFill>
              <a:srgbClr val="72369D"/>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'CARS24.xlsx - CAR DATASET'!$A$2:$A$6</c:f>
              <c:strCache>
                <c:ptCount val="5"/>
                <c:pt idx="0">
                  <c:v>Maruti 800 AC</c:v>
                </c:pt>
                <c:pt idx="1">
                  <c:v>Hyundai Santro GLS I - Euro I</c:v>
                </c:pt>
                <c:pt idx="2">
                  <c:v>Maruti Zen LXI</c:v>
                </c:pt>
                <c:pt idx="3">
                  <c:v>Maruti 800 Std</c:v>
                </c:pt>
                <c:pt idx="4">
                  <c:v>Maruti 800 Std</c:v>
                </c:pt>
              </c:strCache>
            </c:strRef>
          </c:cat>
          <c:val>
            <c:numRef>
              <c:f>'CARS24.xlsx - CAR DATASET'!$C$2:$C$6</c:f>
              <c:numCache>
                <c:formatCode>General</c:formatCode>
                <c:ptCount val="5"/>
                <c:pt idx="0">
                  <c:v>29999</c:v>
                </c:pt>
                <c:pt idx="1">
                  <c:v>30000</c:v>
                </c:pt>
                <c:pt idx="2">
                  <c:v>30000</c:v>
                </c:pt>
                <c:pt idx="3">
                  <c:v>31000</c:v>
                </c:pt>
                <c:pt idx="4">
                  <c:v>31504</c:v>
                </c:pt>
              </c:numCache>
            </c:numRef>
          </c:val>
          <c:extLst>
            <c:ext xmlns:c16="http://schemas.microsoft.com/office/drawing/2014/chart" uri="{C3380CC4-5D6E-409C-BE32-E72D297353CC}">
              <c16:uniqueId val="{00000000-D7F6-4B50-BB40-012976C63C10}"/>
            </c:ext>
          </c:extLst>
        </c:ser>
        <c:dLbls>
          <c:dLblPos val="outEnd"/>
          <c:showLegendKey val="0"/>
          <c:showVal val="1"/>
          <c:showCatName val="0"/>
          <c:showSerName val="0"/>
          <c:showPercent val="0"/>
          <c:showBubbleSize val="0"/>
        </c:dLbls>
        <c:gapWidth val="115"/>
        <c:overlap val="-20"/>
        <c:axId val="744983736"/>
        <c:axId val="744980128"/>
      </c:barChart>
      <c:catAx>
        <c:axId val="74498373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744980128"/>
        <c:crosses val="autoZero"/>
        <c:auto val="1"/>
        <c:lblAlgn val="ctr"/>
        <c:lblOffset val="100"/>
        <c:noMultiLvlLbl val="0"/>
      </c:catAx>
      <c:valAx>
        <c:axId val="744980128"/>
        <c:scaling>
          <c:orientation val="minMax"/>
        </c:scaling>
        <c:delete val="1"/>
        <c:axPos val="b"/>
        <c:majorGridlines>
          <c:spPr>
            <a:ln w="9525" cap="flat" cmpd="sng" algn="ctr">
              <a:noFill/>
              <a:round/>
            </a:ln>
            <a:effectLst/>
          </c:spPr>
        </c:majorGridlines>
        <c:numFmt formatCode="General" sourceLinked="1"/>
        <c:majorTickMark val="none"/>
        <c:minorTickMark val="none"/>
        <c:tickLblPos val="nextTo"/>
        <c:crossAx val="744983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[CARS24.xlsx - CAR DATASET.csv]Owner!PivotTable7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Owner</a:t>
            </a:r>
            <a:r>
              <a:rPr lang="en-US" baseline="0"/>
              <a:t> type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8.1201169071099366E-2"/>
          <c:y val="0.16298001115319102"/>
          <c:w val="0.56010102643544857"/>
          <c:h val="0.71591379815086509"/>
        </c:manualLayout>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69879274531714819"/>
          <c:y val="0.39723928258967628"/>
          <c:w val="0.28863340393611031"/>
          <c:h val="0.2847714348206474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withinLinear" id="14">
  <a:schemeClr val="accent1"/>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469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2728885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20974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1012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44499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733542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62052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130528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image" Target="../media/image1.png"/><Relationship Id="rId7" Type="http://schemas.openxmlformats.org/officeDocument/2006/relationships/chart" Target="../charts/chart16.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 Id="rId9" Type="http://schemas.openxmlformats.org/officeDocument/2006/relationships/chart" Target="../charts/char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chart" Target="../charts/chart20.xml"/><Relationship Id="rId4" Type="http://schemas.openxmlformats.org/officeDocument/2006/relationships/chart" Target="../charts/char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hart" Target="../charts/chart22.xml"/><Relationship Id="rId4" Type="http://schemas.openxmlformats.org/officeDocument/2006/relationships/chart" Target="../charts/char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1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9" name="Picture 8">
            <a:extLst>
              <a:ext uri="{FF2B5EF4-FFF2-40B4-BE49-F238E27FC236}">
                <a16:creationId xmlns:a16="http://schemas.microsoft.com/office/drawing/2014/main" id="{A470969F-841D-437B-8A00-63C6A74CC7AA}"/>
              </a:ext>
            </a:extLst>
          </p:cNvPr>
          <p:cNvPicPr>
            <a:picLocks noChangeAspect="1"/>
          </p:cNvPicPr>
          <p:nvPr/>
        </p:nvPicPr>
        <p:blipFill rotWithShape="1">
          <a:blip r:embed="rId4"/>
          <a:srcRect l="18909"/>
          <a:stretch/>
        </p:blipFill>
        <p:spPr>
          <a:xfrm>
            <a:off x="0" y="0"/>
            <a:ext cx="14630399" cy="8229599"/>
          </a:xfrm>
          <a:prstGeom prst="rect">
            <a:avLst/>
          </a:prstGeom>
        </p:spPr>
      </p:pic>
      <p:sp>
        <p:nvSpPr>
          <p:cNvPr id="3" name="Shape 0"/>
          <p:cNvSpPr/>
          <p:nvPr/>
        </p:nvSpPr>
        <p:spPr>
          <a:xfrm>
            <a:off x="0" y="0"/>
            <a:ext cx="14630399" cy="8229599"/>
          </a:xfrm>
          <a:prstGeom prst="rect">
            <a:avLst/>
          </a:prstGeom>
          <a:solidFill>
            <a:srgbClr val="0C0524">
              <a:alpha val="75000"/>
            </a:srgbClr>
          </a:solidFill>
          <a:ln/>
        </p:spPr>
        <p:txBody>
          <a:bodyPr/>
          <a:lstStyle/>
          <a:p>
            <a:endParaRPr lang="en-US" dirty="0"/>
          </a:p>
        </p:txBody>
      </p:sp>
      <p:sp>
        <p:nvSpPr>
          <p:cNvPr id="10" name="AutoShape 6" descr="Cars24 Logo PNG vector in SVG, PDF, AI, CDR format">
            <a:extLst>
              <a:ext uri="{FF2B5EF4-FFF2-40B4-BE49-F238E27FC236}">
                <a16:creationId xmlns:a16="http://schemas.microsoft.com/office/drawing/2014/main" id="{CF6F7262-DFD7-443B-BEDF-D1202A13989C}"/>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4" name="Picture 12" descr="Trust, Transparency, and Convenience: CARS24 Emerges as Kerala's Favorite  Used Car Destination">
            <a:extLst>
              <a:ext uri="{FF2B5EF4-FFF2-40B4-BE49-F238E27FC236}">
                <a16:creationId xmlns:a16="http://schemas.microsoft.com/office/drawing/2014/main" id="{76F550F9-A790-483E-BC25-6CBB2B3C6D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97" y="77766"/>
            <a:ext cx="2558005" cy="1015245"/>
          </a:xfrm>
          <a:prstGeom prst="rect">
            <a:avLst/>
          </a:prstGeom>
          <a:noFill/>
        </p:spPr>
      </p:pic>
      <p:sp>
        <p:nvSpPr>
          <p:cNvPr id="20" name="TextBox 19">
            <a:extLst>
              <a:ext uri="{FF2B5EF4-FFF2-40B4-BE49-F238E27FC236}">
                <a16:creationId xmlns:a16="http://schemas.microsoft.com/office/drawing/2014/main" id="{3B1B7A68-0FAC-4972-B1F4-159F73E4BBA8}"/>
              </a:ext>
            </a:extLst>
          </p:cNvPr>
          <p:cNvSpPr txBox="1"/>
          <p:nvPr/>
        </p:nvSpPr>
        <p:spPr>
          <a:xfrm>
            <a:off x="208344" y="3588033"/>
            <a:ext cx="11875625" cy="3939540"/>
          </a:xfrm>
          <a:prstGeom prst="rect">
            <a:avLst/>
          </a:prstGeom>
          <a:noFill/>
        </p:spPr>
        <p:txBody>
          <a:bodyPr wrap="square">
            <a:spAutoFit/>
          </a:bodyPr>
          <a:lstStyle/>
          <a:p>
            <a:endParaRPr lang="en-US" sz="5400" b="1" i="0" dirty="0">
              <a:solidFill>
                <a:srgbClr val="ECECEC"/>
              </a:solidFill>
              <a:effectLst/>
              <a:latin typeface="p22-mackinac-pro"/>
            </a:endParaRPr>
          </a:p>
          <a:p>
            <a:r>
              <a:rPr lang="en-US" sz="3600" b="1" i="0" spc="50" dirty="0">
                <a:ln w="0"/>
                <a:solidFill>
                  <a:schemeClr val="bg2"/>
                </a:solidFill>
                <a:effectLst>
                  <a:innerShdw blurRad="63500" dist="50800" dir="13500000">
                    <a:srgbClr val="000000">
                      <a:alpha val="50000"/>
                    </a:srgbClr>
                  </a:innerShdw>
                </a:effectLst>
                <a:latin typeface="p22-mackinac-pro"/>
              </a:rPr>
              <a:t>Exploring Market Trends</a:t>
            </a:r>
            <a:r>
              <a:rPr lang="en-US" sz="3600" b="1" i="0" spc="50" dirty="0">
                <a:ln w="0"/>
                <a:solidFill>
                  <a:schemeClr val="bg2"/>
                </a:solidFill>
                <a:effectLst>
                  <a:innerShdw blurRad="63500" dist="50800" dir="13500000">
                    <a:srgbClr val="000000">
                      <a:alpha val="50000"/>
                    </a:srgbClr>
                  </a:innerShdw>
                </a:effectLst>
                <a:latin typeface="Viner Hand ITC" panose="03070502030502020203" pitchFamily="66" charset="0"/>
              </a:rPr>
              <a:t>:</a:t>
            </a:r>
            <a:endParaRPr lang="en-US" sz="3600" b="1" spc="50" dirty="0">
              <a:ln w="0"/>
              <a:solidFill>
                <a:schemeClr val="bg2"/>
              </a:solidFill>
              <a:effectLst>
                <a:innerShdw blurRad="63500" dist="50800" dir="13500000">
                  <a:srgbClr val="000000">
                    <a:alpha val="50000"/>
                  </a:srgbClr>
                </a:innerShdw>
              </a:effectLst>
              <a:latin typeface="Viner Hand ITC" panose="03070502030502020203" pitchFamily="66" charset="0"/>
            </a:endParaRPr>
          </a:p>
          <a:p>
            <a:r>
              <a:rPr lang="en-US" sz="4400" b="1" i="0" dirty="0">
                <a:ln w="22225">
                  <a:solidFill>
                    <a:schemeClr val="accent2"/>
                  </a:solidFill>
                  <a:prstDash val="solid"/>
                </a:ln>
                <a:solidFill>
                  <a:srgbClr val="FFC000"/>
                </a:solidFill>
                <a:latin typeface="Inter"/>
              </a:rPr>
              <a:t>Key Insights from CARS24 Data Analysis</a:t>
            </a:r>
          </a:p>
          <a:p>
            <a:endParaRPr lang="en-US" sz="4400" b="1" dirty="0">
              <a:ln w="22225">
                <a:solidFill>
                  <a:schemeClr val="accent2"/>
                </a:solidFill>
                <a:prstDash val="solid"/>
              </a:ln>
              <a:solidFill>
                <a:srgbClr val="FFC000"/>
              </a:solidFill>
              <a:latin typeface="Inter"/>
            </a:endParaRPr>
          </a:p>
          <a:p>
            <a:endParaRPr lang="en-US" sz="4400" b="1" dirty="0">
              <a:ln w="22225">
                <a:solidFill>
                  <a:schemeClr val="accent2"/>
                </a:solidFill>
                <a:prstDash val="solid"/>
              </a:ln>
              <a:solidFill>
                <a:srgbClr val="FFC000"/>
              </a:solidFill>
              <a:latin typeface="Inter"/>
            </a:endParaRPr>
          </a:p>
          <a:p>
            <a:r>
              <a:rPr lang="en-US" sz="2800" b="1" dirty="0">
                <a:ln w="12700">
                  <a:solidFill>
                    <a:srgbClr val="72369D"/>
                  </a:solidFill>
                  <a:prstDash val="solid"/>
                </a:ln>
                <a:solidFill>
                  <a:srgbClr val="72369D"/>
                </a:solidFill>
                <a:latin typeface="Inter"/>
              </a:rPr>
              <a:t>By- Deepali Yadav</a:t>
            </a:r>
          </a:p>
        </p:txBody>
      </p:sp>
    </p:spTree>
    <p:extLst>
      <p:ext uri="{BB962C8B-B14F-4D97-AF65-F5344CB8AC3E}">
        <p14:creationId xmlns:p14="http://schemas.microsoft.com/office/powerpoint/2010/main" val="85649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3992137" y="223025"/>
            <a:ext cx="7906638" cy="880948"/>
          </a:xfrm>
          <a:prstGeom prst="rect">
            <a:avLst/>
          </a:prstGeom>
          <a:noFill/>
          <a:ln/>
        </p:spPr>
        <p:txBody>
          <a:bodyPr wrap="none" rtlCol="0" anchor="t"/>
          <a:lstStyle/>
          <a:p>
            <a:pPr marL="0" indent="0">
              <a:lnSpc>
                <a:spcPts val="5468"/>
              </a:lnSpc>
              <a:buNone/>
            </a:pPr>
            <a:r>
              <a:rPr lang="en-US" sz="3200" b="1" i="0" dirty="0">
                <a:solidFill>
                  <a:srgbClr val="A680FF"/>
                </a:solidFill>
                <a:effectLst/>
                <a:latin typeface="p22-mackinac-pro"/>
                <a:ea typeface="Verdana" panose="020B0604030504040204" pitchFamily="34" charset="0"/>
              </a:rPr>
              <a:t>Mileage Insights: From Least to Most Driven</a:t>
            </a:r>
            <a:endParaRPr lang="en-US" sz="3200" b="1" dirty="0">
              <a:solidFill>
                <a:srgbClr val="A680FF"/>
              </a:solidFill>
              <a:latin typeface="p22-mackinac-pro"/>
              <a:ea typeface="Verdana" panose="020B0604030504040204" pitchFamily="34" charset="0"/>
            </a:endParaRPr>
          </a:p>
        </p:txBody>
      </p:sp>
      <p:sp>
        <p:nvSpPr>
          <p:cNvPr id="5" name="Shape 2"/>
          <p:cNvSpPr/>
          <p:nvPr/>
        </p:nvSpPr>
        <p:spPr>
          <a:xfrm>
            <a:off x="263617" y="5606386"/>
            <a:ext cx="6706127" cy="2400031"/>
          </a:xfrm>
          <a:prstGeom prst="roundRect">
            <a:avLst>
              <a:gd name="adj" fmla="val 3680"/>
            </a:avLst>
          </a:prstGeom>
          <a:solidFill>
            <a:srgbClr val="2E1A66"/>
          </a:solidFill>
          <a:ln w="7620">
            <a:solidFill>
              <a:srgbClr val="47337F"/>
            </a:solidFill>
            <a:prstDash val="solid"/>
          </a:ln>
        </p:spPr>
        <p:txBody>
          <a:bodyPr/>
          <a:lstStyle/>
          <a:p>
            <a:endParaRPr lang="en-US" sz="1800" dirty="0">
              <a:solidFill>
                <a:schemeClr val="bg1"/>
              </a:solidFill>
            </a:endParaRPr>
          </a:p>
        </p:txBody>
      </p:sp>
      <p:sp>
        <p:nvSpPr>
          <p:cNvPr id="11" name="Shape 8"/>
          <p:cNvSpPr/>
          <p:nvPr/>
        </p:nvSpPr>
        <p:spPr>
          <a:xfrm>
            <a:off x="7298687" y="5606386"/>
            <a:ext cx="6880301" cy="2400031"/>
          </a:xfrm>
          <a:prstGeom prst="roundRect">
            <a:avLst>
              <a:gd name="adj" fmla="val 3680"/>
            </a:avLst>
          </a:prstGeom>
          <a:solidFill>
            <a:srgbClr val="2E1A66"/>
          </a:solidFill>
          <a:ln w="7620">
            <a:solidFill>
              <a:srgbClr val="47337F"/>
            </a:solidFill>
            <a:prstDash val="solid"/>
          </a:ln>
        </p:spPr>
      </p:sp>
      <p:graphicFrame>
        <p:nvGraphicFramePr>
          <p:cNvPr id="18" name="Content Placeholder 8">
            <a:extLst>
              <a:ext uri="{FF2B5EF4-FFF2-40B4-BE49-F238E27FC236}">
                <a16:creationId xmlns:a16="http://schemas.microsoft.com/office/drawing/2014/main" id="{C4927762-5387-4B75-B0FF-DE334CAD6E97}"/>
              </a:ext>
            </a:extLst>
          </p:cNvPr>
          <p:cNvGraphicFramePr>
            <a:graphicFrameLocks/>
          </p:cNvGraphicFramePr>
          <p:nvPr/>
        </p:nvGraphicFramePr>
        <p:xfrm>
          <a:off x="787079" y="1103972"/>
          <a:ext cx="6060196" cy="47412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ontent Placeholder 10">
            <a:extLst>
              <a:ext uri="{FF2B5EF4-FFF2-40B4-BE49-F238E27FC236}">
                <a16:creationId xmlns:a16="http://schemas.microsoft.com/office/drawing/2014/main" id="{EF137CCB-32BC-41C9-BA24-1587EAF3FF75}"/>
              </a:ext>
            </a:extLst>
          </p:cNvPr>
          <p:cNvGraphicFramePr>
            <a:graphicFrameLocks/>
          </p:cNvGraphicFramePr>
          <p:nvPr/>
        </p:nvGraphicFramePr>
        <p:xfrm>
          <a:off x="7685591" y="1411725"/>
          <a:ext cx="6420702" cy="443349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ontent Placeholder 11">
            <a:extLst>
              <a:ext uri="{FF2B5EF4-FFF2-40B4-BE49-F238E27FC236}">
                <a16:creationId xmlns:a16="http://schemas.microsoft.com/office/drawing/2014/main" id="{695A3733-2F65-46E8-96CA-7FCF4FAA1B2A}"/>
              </a:ext>
            </a:extLst>
          </p:cNvPr>
          <p:cNvGraphicFramePr>
            <a:graphicFrameLocks/>
          </p:cNvGraphicFramePr>
          <p:nvPr>
            <p:extLst>
              <p:ext uri="{D42A27DB-BD31-4B8C-83A1-F6EECF244321}">
                <p14:modId xmlns:p14="http://schemas.microsoft.com/office/powerpoint/2010/main" val="3051972738"/>
              </p:ext>
            </p:extLst>
          </p:nvPr>
        </p:nvGraphicFramePr>
        <p:xfrm>
          <a:off x="914401" y="1527858"/>
          <a:ext cx="4930926" cy="393539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ontent Placeholder 12">
            <a:extLst>
              <a:ext uri="{FF2B5EF4-FFF2-40B4-BE49-F238E27FC236}">
                <a16:creationId xmlns:a16="http://schemas.microsoft.com/office/drawing/2014/main" id="{E98109AF-4066-484C-8831-B2A4A79D903E}"/>
              </a:ext>
            </a:extLst>
          </p:cNvPr>
          <p:cNvGraphicFramePr>
            <a:graphicFrameLocks/>
          </p:cNvGraphicFramePr>
          <p:nvPr/>
        </p:nvGraphicFramePr>
        <p:xfrm>
          <a:off x="8252638" y="1634749"/>
          <a:ext cx="5463361" cy="451821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ontent Placeholder 18">
            <a:extLst>
              <a:ext uri="{FF2B5EF4-FFF2-40B4-BE49-F238E27FC236}">
                <a16:creationId xmlns:a16="http://schemas.microsoft.com/office/drawing/2014/main" id="{5683FFD4-E657-4D46-9322-3FC5F7E0CA90}"/>
              </a:ext>
            </a:extLst>
          </p:cNvPr>
          <p:cNvGraphicFramePr>
            <a:graphicFrameLocks/>
          </p:cNvGraphicFramePr>
          <p:nvPr>
            <p:extLst>
              <p:ext uri="{D42A27DB-BD31-4B8C-83A1-F6EECF244321}">
                <p14:modId xmlns:p14="http://schemas.microsoft.com/office/powerpoint/2010/main" val="2459600529"/>
              </p:ext>
            </p:extLst>
          </p:nvPr>
        </p:nvGraphicFramePr>
        <p:xfrm>
          <a:off x="263617" y="1103972"/>
          <a:ext cx="6534847" cy="443084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ontent Placeholder 14">
            <a:extLst>
              <a:ext uri="{FF2B5EF4-FFF2-40B4-BE49-F238E27FC236}">
                <a16:creationId xmlns:a16="http://schemas.microsoft.com/office/drawing/2014/main" id="{5F8ACA93-4937-499F-AF59-34FC8097171E}"/>
              </a:ext>
            </a:extLst>
          </p:cNvPr>
          <p:cNvGraphicFramePr>
            <a:graphicFrameLocks/>
          </p:cNvGraphicFramePr>
          <p:nvPr>
            <p:extLst>
              <p:ext uri="{D42A27DB-BD31-4B8C-83A1-F6EECF244321}">
                <p14:modId xmlns:p14="http://schemas.microsoft.com/office/powerpoint/2010/main" val="1211116707"/>
              </p:ext>
            </p:extLst>
          </p:nvPr>
        </p:nvGraphicFramePr>
        <p:xfrm>
          <a:off x="7563122" y="1101328"/>
          <a:ext cx="5909809" cy="4433491"/>
        </p:xfrm>
        <a:graphic>
          <a:graphicData uri="http://schemas.openxmlformats.org/drawingml/2006/chart">
            <c:chart xmlns:c="http://schemas.openxmlformats.org/drawingml/2006/chart" xmlns:r="http://schemas.openxmlformats.org/officeDocument/2006/relationships" r:id="rId9"/>
          </a:graphicData>
        </a:graphic>
      </p:graphicFrame>
      <p:sp>
        <p:nvSpPr>
          <p:cNvPr id="6" name="TextBox 5">
            <a:extLst>
              <a:ext uri="{FF2B5EF4-FFF2-40B4-BE49-F238E27FC236}">
                <a16:creationId xmlns:a16="http://schemas.microsoft.com/office/drawing/2014/main" id="{39FEB6B0-399E-449B-900F-116FEE563849}"/>
              </a:ext>
            </a:extLst>
          </p:cNvPr>
          <p:cNvSpPr txBox="1"/>
          <p:nvPr/>
        </p:nvSpPr>
        <p:spPr>
          <a:xfrm>
            <a:off x="7422619" y="5606386"/>
            <a:ext cx="6513299" cy="2308324"/>
          </a:xfrm>
          <a:prstGeom prst="rect">
            <a:avLst/>
          </a:prstGeom>
          <a:noFill/>
        </p:spPr>
        <p:txBody>
          <a:bodyPr wrap="square" rtlCol="0">
            <a:spAutoFit/>
          </a:bodyPr>
          <a:lstStyle/>
          <a:p>
            <a:r>
              <a:rPr lang="en-US">
                <a:solidFill>
                  <a:srgbClr val="FFFF00"/>
                </a:solidFill>
                <a:latin typeface="Viner Hand ITC" panose="03070502030502020203" pitchFamily="66" charset="0"/>
              </a:rPr>
              <a:t>Insight</a:t>
            </a:r>
            <a:endParaRPr lang="en-US" dirty="0"/>
          </a:p>
          <a:p>
            <a:pPr marL="285750" indent="-285750" algn="l">
              <a:lnSpc>
                <a:spcPct val="150000"/>
              </a:lnSpc>
              <a:buFont typeface="Wingdings" panose="05000000000000000000" pitchFamily="2" charset="2"/>
              <a:buChar char="§"/>
            </a:pPr>
            <a:r>
              <a:rPr lang="en-US" b="0" i="0" dirty="0">
                <a:solidFill>
                  <a:srgbClr val="ECECEC"/>
                </a:solidFill>
                <a:effectLst/>
                <a:latin typeface="ui-sans-serif"/>
              </a:rPr>
              <a:t>Volvo XC90 T8: Top mileage, great efficiency.</a:t>
            </a:r>
          </a:p>
          <a:p>
            <a:pPr marL="285750" indent="-285750" algn="l">
              <a:lnSpc>
                <a:spcPct val="150000"/>
              </a:lnSpc>
              <a:buFont typeface="Wingdings" panose="05000000000000000000" pitchFamily="2" charset="2"/>
              <a:buChar char="§"/>
            </a:pPr>
            <a:r>
              <a:rPr lang="en-US" b="0" i="0" dirty="0">
                <a:solidFill>
                  <a:srgbClr val="ECECEC"/>
                </a:solidFill>
                <a:effectLst/>
                <a:latin typeface="ui-sans-serif"/>
              </a:rPr>
              <a:t>Maruti CNG models: Strong mileage, eco-friendly.</a:t>
            </a:r>
          </a:p>
          <a:p>
            <a:pPr marL="285750" indent="-285750" algn="l">
              <a:lnSpc>
                <a:spcPct val="150000"/>
              </a:lnSpc>
              <a:buFont typeface="Wingdings" panose="05000000000000000000" pitchFamily="2" charset="2"/>
              <a:buChar char="§"/>
            </a:pPr>
            <a:r>
              <a:rPr lang="en-US" b="0" i="0" dirty="0">
                <a:solidFill>
                  <a:srgbClr val="ECECEC"/>
                </a:solidFill>
                <a:effectLst/>
                <a:latin typeface="ui-sans-serif"/>
              </a:rPr>
              <a:t>Overall average: 34.44 units, balanced fuel, and mileage efficiency.</a:t>
            </a:r>
          </a:p>
          <a:p>
            <a:endParaRPr lang="en-US" dirty="0"/>
          </a:p>
        </p:txBody>
      </p:sp>
      <p:sp>
        <p:nvSpPr>
          <p:cNvPr id="7" name="TextBox 6">
            <a:extLst>
              <a:ext uri="{FF2B5EF4-FFF2-40B4-BE49-F238E27FC236}">
                <a16:creationId xmlns:a16="http://schemas.microsoft.com/office/drawing/2014/main" id="{50FE9611-3D81-467F-B7B1-FD8CA14D04E2}"/>
              </a:ext>
            </a:extLst>
          </p:cNvPr>
          <p:cNvSpPr txBox="1"/>
          <p:nvPr/>
        </p:nvSpPr>
        <p:spPr>
          <a:xfrm>
            <a:off x="524107" y="5887136"/>
            <a:ext cx="6060196" cy="1821603"/>
          </a:xfrm>
          <a:prstGeom prst="rect">
            <a:avLst/>
          </a:prstGeom>
          <a:noFill/>
        </p:spPr>
        <p:txBody>
          <a:bodyPr wrap="square" rtlCol="0">
            <a:spAutoFit/>
          </a:bodyPr>
          <a:lstStyle/>
          <a:p>
            <a:r>
              <a:rPr lang="en-US" dirty="0">
                <a:solidFill>
                  <a:srgbClr val="FFFF00"/>
                </a:solidFill>
                <a:latin typeface="Viner Hand ITC" panose="03070502030502020203" pitchFamily="66" charset="0"/>
              </a:rPr>
              <a:t>Insight</a:t>
            </a:r>
            <a:endParaRPr lang="en-US" sz="1800" dirty="0">
              <a:solidFill>
                <a:srgbClr val="FFFF00"/>
              </a:solidFill>
              <a:latin typeface="Viner Hand ITC" panose="03070502030502020203" pitchFamily="66" charset="0"/>
            </a:endParaRPr>
          </a:p>
          <a:p>
            <a:endParaRPr lang="en-US" dirty="0"/>
          </a:p>
          <a:p>
            <a:pPr marL="285750" indent="-285750">
              <a:lnSpc>
                <a:spcPct val="150000"/>
              </a:lnSpc>
              <a:buFont typeface="Wingdings" panose="05000000000000000000" pitchFamily="2" charset="2"/>
              <a:buChar char="§"/>
            </a:pPr>
            <a:r>
              <a:rPr lang="en-US" sz="1800" dirty="0">
                <a:solidFill>
                  <a:schemeClr val="bg1"/>
                </a:solidFill>
              </a:rPr>
              <a:t>Percentage of cars based on their fuel type</a:t>
            </a:r>
          </a:p>
          <a:p>
            <a:pPr marL="285750" indent="-285750">
              <a:lnSpc>
                <a:spcPct val="150000"/>
              </a:lnSpc>
              <a:buFont typeface="Wingdings" panose="05000000000000000000" pitchFamily="2" charset="2"/>
              <a:buChar char="§"/>
            </a:pPr>
            <a:r>
              <a:rPr lang="en-US" sz="1800" dirty="0">
                <a:solidFill>
                  <a:schemeClr val="bg1"/>
                </a:solidFill>
              </a:rPr>
              <a:t>Most of the cars are diesel and petrol type</a:t>
            </a:r>
          </a:p>
          <a:p>
            <a:endParaRPr lang="en-US" dirty="0"/>
          </a:p>
        </p:txBody>
      </p:sp>
    </p:spTree>
    <p:extLst>
      <p:ext uri="{BB962C8B-B14F-4D97-AF65-F5344CB8AC3E}">
        <p14:creationId xmlns:p14="http://schemas.microsoft.com/office/powerpoint/2010/main" val="172807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Graphic spid="23" grpId="0">
        <p:bldAsOne/>
      </p:bldGraphic>
      <p:bldGraphic spid="13" grpId="0">
        <p:bldAsOne/>
      </p:bldGraphic>
      <p:bldGraphic spid="14" grpId="0">
        <p:bldAsOne/>
      </p:bldGraphic>
      <p:bldGraphic spid="1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 y="5162308"/>
            <a:ext cx="14630399" cy="3153701"/>
          </a:xfrm>
          <a:prstGeom prst="rect">
            <a:avLst/>
          </a:prstGeom>
          <a:solidFill>
            <a:srgbClr val="0C0524">
              <a:alpha val="75000"/>
            </a:srgbClr>
          </a:solidFill>
          <a:ln/>
        </p:spPr>
      </p:sp>
      <p:sp>
        <p:nvSpPr>
          <p:cNvPr id="5" name="Text 1"/>
          <p:cNvSpPr/>
          <p:nvPr/>
        </p:nvSpPr>
        <p:spPr>
          <a:xfrm>
            <a:off x="2534856" y="231494"/>
            <a:ext cx="13183566" cy="700603"/>
          </a:xfrm>
          <a:prstGeom prst="rect">
            <a:avLst/>
          </a:prstGeom>
          <a:noFill/>
          <a:ln/>
        </p:spPr>
        <p:txBody>
          <a:bodyPr wrap="none" rtlCol="0" anchor="t"/>
          <a:lstStyle/>
          <a:p>
            <a:pPr>
              <a:lnSpc>
                <a:spcPts val="5468"/>
              </a:lnSpc>
            </a:pPr>
            <a:r>
              <a:rPr lang="en-US" sz="4000" b="1" dirty="0">
                <a:ln w="9525">
                  <a:solidFill>
                    <a:srgbClr val="72369D"/>
                  </a:solidFill>
                  <a:prstDash val="solid"/>
                </a:ln>
                <a:solidFill>
                  <a:srgbClr val="A680FF"/>
                </a:solidFill>
                <a:effectLst>
                  <a:outerShdw blurRad="12700" dist="38100" dir="2700000" algn="tl" rotWithShape="0">
                    <a:schemeClr val="accent5">
                      <a:lumMod val="60000"/>
                      <a:lumOff val="40000"/>
                    </a:schemeClr>
                  </a:outerShdw>
                </a:effectLst>
                <a:latin typeface="p22-mackinac-pro"/>
              </a:rPr>
              <a:t>Average selling price by manufacturing year</a:t>
            </a:r>
          </a:p>
          <a:p>
            <a:pPr marL="0" indent="0">
              <a:lnSpc>
                <a:spcPts val="5468"/>
              </a:lnSpc>
              <a:buNone/>
            </a:pPr>
            <a:endParaRPr lang="en-US" sz="4374" dirty="0"/>
          </a:p>
        </p:txBody>
      </p:sp>
      <p:sp>
        <p:nvSpPr>
          <p:cNvPr id="10" name="Text 4"/>
          <p:cNvSpPr/>
          <p:nvPr/>
        </p:nvSpPr>
        <p:spPr>
          <a:xfrm>
            <a:off x="7189261" y="3844544"/>
            <a:ext cx="4119205" cy="347186"/>
          </a:xfrm>
          <a:prstGeom prst="rect">
            <a:avLst/>
          </a:prstGeom>
          <a:noFill/>
          <a:ln/>
        </p:spPr>
        <p:txBody>
          <a:bodyPr wrap="none" rtlCol="0" anchor="t"/>
          <a:lstStyle/>
          <a:p>
            <a:pPr marL="0" indent="0" algn="l">
              <a:lnSpc>
                <a:spcPts val="2734"/>
              </a:lnSpc>
              <a:buNone/>
            </a:pPr>
            <a:endParaRPr lang="en-US" sz="2187" dirty="0"/>
          </a:p>
        </p:txBody>
      </p:sp>
      <p:sp>
        <p:nvSpPr>
          <p:cNvPr id="11" name="Text 5"/>
          <p:cNvSpPr/>
          <p:nvPr/>
        </p:nvSpPr>
        <p:spPr>
          <a:xfrm>
            <a:off x="7189261" y="4417102"/>
            <a:ext cx="6607940" cy="984764"/>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a:t>
            </a:r>
            <a:endParaRPr lang="en-US" sz="1750" dirty="0"/>
          </a:p>
        </p:txBody>
      </p:sp>
      <p:sp>
        <p:nvSpPr>
          <p:cNvPr id="13" name="Text 6"/>
          <p:cNvSpPr/>
          <p:nvPr/>
        </p:nvSpPr>
        <p:spPr>
          <a:xfrm>
            <a:off x="7052666" y="5761117"/>
            <a:ext cx="3646646" cy="347186"/>
          </a:xfrm>
          <a:prstGeom prst="rect">
            <a:avLst/>
          </a:prstGeom>
          <a:noFill/>
          <a:ln/>
        </p:spPr>
        <p:txBody>
          <a:bodyPr wrap="none" rtlCol="0" anchor="t"/>
          <a:lstStyle/>
          <a:p>
            <a:pPr marL="0" indent="0" algn="l">
              <a:lnSpc>
                <a:spcPts val="2734"/>
              </a:lnSpc>
              <a:buNone/>
            </a:pPr>
            <a:endParaRPr lang="en-US" sz="2187" dirty="0"/>
          </a:p>
        </p:txBody>
      </p:sp>
      <p:graphicFrame>
        <p:nvGraphicFramePr>
          <p:cNvPr id="17" name="Content Placeholder 4">
            <a:extLst>
              <a:ext uri="{FF2B5EF4-FFF2-40B4-BE49-F238E27FC236}">
                <a16:creationId xmlns:a16="http://schemas.microsoft.com/office/drawing/2014/main" id="{DF7F1DEF-AC24-4CCB-9C43-506BA4926903}"/>
              </a:ext>
            </a:extLst>
          </p:cNvPr>
          <p:cNvGraphicFramePr>
            <a:graphicFrameLocks/>
          </p:cNvGraphicFramePr>
          <p:nvPr/>
        </p:nvGraphicFramePr>
        <p:xfrm>
          <a:off x="381966" y="1481559"/>
          <a:ext cx="6108646" cy="63313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ontent Placeholder 7">
            <a:extLst>
              <a:ext uri="{FF2B5EF4-FFF2-40B4-BE49-F238E27FC236}">
                <a16:creationId xmlns:a16="http://schemas.microsoft.com/office/drawing/2014/main" id="{6E17CF97-969D-41B2-B6CA-9BED672D9394}"/>
              </a:ext>
            </a:extLst>
          </p:cNvPr>
          <p:cNvGraphicFramePr>
            <a:graphicFrameLocks/>
          </p:cNvGraphicFramePr>
          <p:nvPr>
            <p:extLst>
              <p:ext uri="{D42A27DB-BD31-4B8C-83A1-F6EECF244321}">
                <p14:modId xmlns:p14="http://schemas.microsoft.com/office/powerpoint/2010/main" val="712321764"/>
              </p:ext>
            </p:extLst>
          </p:nvPr>
        </p:nvGraphicFramePr>
        <p:xfrm>
          <a:off x="1203768" y="1157469"/>
          <a:ext cx="10486662" cy="3918430"/>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CBBF8AE4-AFA5-4551-97F5-552E6C8038AA}"/>
              </a:ext>
            </a:extLst>
          </p:cNvPr>
          <p:cNvSpPr txBox="1"/>
          <p:nvPr/>
        </p:nvSpPr>
        <p:spPr>
          <a:xfrm>
            <a:off x="381966" y="5399989"/>
            <a:ext cx="13114115" cy="2588529"/>
          </a:xfrm>
          <a:prstGeom prst="rect">
            <a:avLst/>
          </a:prstGeom>
          <a:noFill/>
        </p:spPr>
        <p:txBody>
          <a:bodyPr wrap="square" rtlCol="0">
            <a:spAutoFit/>
          </a:bodyPr>
          <a:lstStyle/>
          <a:p>
            <a:pPr algn="l">
              <a:lnSpc>
                <a:spcPct val="150000"/>
              </a:lnSpc>
            </a:pPr>
            <a:r>
              <a:rPr lang="en-US" sz="2000" b="1" dirty="0">
                <a:solidFill>
                  <a:srgbClr val="FFFF00"/>
                </a:solidFill>
                <a:latin typeface="Viner Hand ITC" panose="03070502030502020203" pitchFamily="66" charset="0"/>
              </a:rPr>
              <a:t>Insight</a:t>
            </a:r>
            <a:r>
              <a:rPr lang="en-US" sz="2000" b="0" i="0" dirty="0">
                <a:solidFill>
                  <a:srgbClr val="FFFF00"/>
                </a:solidFill>
                <a:effectLst/>
                <a:latin typeface="Viner Hand ITC" panose="03070502030502020203" pitchFamily="66" charset="0"/>
              </a:rPr>
              <a:t>:</a:t>
            </a:r>
          </a:p>
          <a:p>
            <a:pPr marL="285750" indent="-285750">
              <a:lnSpc>
                <a:spcPct val="150000"/>
              </a:lnSpc>
              <a:buFont typeface="Arial" panose="020B0604020202020204" pitchFamily="34" charset="0"/>
              <a:buChar char="•"/>
            </a:pPr>
            <a:r>
              <a:rPr lang="en-US" dirty="0">
                <a:solidFill>
                  <a:schemeClr val="bg1"/>
                </a:solidFill>
              </a:rPr>
              <a:t>The newer the car model, the Higher is the price</a:t>
            </a:r>
            <a:endParaRPr lang="en-US" b="0" i="0" dirty="0">
              <a:solidFill>
                <a:srgbClr val="ECECEC"/>
              </a:solidFill>
              <a:effectLst/>
              <a:latin typeface="ui-sans-serif"/>
            </a:endParaRPr>
          </a:p>
          <a:p>
            <a:pPr algn="l">
              <a:lnSpc>
                <a:spcPct val="150000"/>
              </a:lnSpc>
              <a:buFont typeface="Arial" panose="020B0604020202020204" pitchFamily="34" charset="0"/>
              <a:buChar char="•"/>
            </a:pPr>
            <a:r>
              <a:rPr lang="en-US" b="0" i="0" dirty="0">
                <a:solidFill>
                  <a:srgbClr val="ECECEC"/>
                </a:solidFill>
                <a:effectLst/>
                <a:latin typeface="ui-sans-serif"/>
              </a:rPr>
              <a:t>    Gradual rise (1995-2015): Steady price increase, signaling market growth.</a:t>
            </a:r>
          </a:p>
          <a:p>
            <a:pPr algn="l">
              <a:lnSpc>
                <a:spcPct val="150000"/>
              </a:lnSpc>
              <a:buFont typeface="Arial" panose="020B0604020202020204" pitchFamily="34" charset="0"/>
              <a:buChar char="•"/>
            </a:pPr>
            <a:r>
              <a:rPr lang="en-US" b="0" i="0" dirty="0">
                <a:solidFill>
                  <a:srgbClr val="ECECEC"/>
                </a:solidFill>
                <a:effectLst/>
                <a:latin typeface="ui-sans-serif"/>
              </a:rPr>
              <a:t>    Sharp spike (2019): Dramatic surge due to possible tech disruption or increased product value.</a:t>
            </a:r>
          </a:p>
          <a:p>
            <a:pPr algn="l">
              <a:lnSpc>
                <a:spcPct val="150000"/>
              </a:lnSpc>
              <a:buFont typeface="Arial" panose="020B0604020202020204" pitchFamily="34" charset="0"/>
              <a:buChar char="•"/>
            </a:pPr>
            <a:r>
              <a:rPr lang="en-US" b="0" i="0" dirty="0">
                <a:solidFill>
                  <a:srgbClr val="ECECEC"/>
                </a:solidFill>
                <a:effectLst/>
                <a:latin typeface="ui-sans-serif"/>
              </a:rPr>
              <a:t>    2020 downturn: Prices sharply fell amid economic recession, supply chain issues, or changing consumer behavior.</a:t>
            </a:r>
          </a:p>
          <a:p>
            <a:pPr marL="285750" indent="-285750" algn="l">
              <a:lnSpc>
                <a:spcPct val="150000"/>
              </a:lnSpc>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117663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Graphic spid="1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193666" y="91440"/>
            <a:ext cx="7436733" cy="8138160"/>
          </a:xfrm>
          <a:prstGeom prst="rect">
            <a:avLst/>
          </a:prstGeom>
          <a:solidFill>
            <a:srgbClr val="0C0524">
              <a:alpha val="75000"/>
            </a:srgbClr>
          </a:solidFill>
          <a:ln/>
        </p:spPr>
        <p:txBody>
          <a:bodyPr/>
          <a:lstStyle/>
          <a:p>
            <a:endParaRPr lang="en-US" dirty="0"/>
          </a:p>
        </p:txBody>
      </p:sp>
      <p:sp>
        <p:nvSpPr>
          <p:cNvPr id="5" name="Text 1"/>
          <p:cNvSpPr/>
          <p:nvPr/>
        </p:nvSpPr>
        <p:spPr>
          <a:xfrm>
            <a:off x="7303625" y="93157"/>
            <a:ext cx="8588416" cy="984764"/>
          </a:xfrm>
          <a:prstGeom prst="rect">
            <a:avLst/>
          </a:prstGeom>
          <a:noFill/>
          <a:ln/>
        </p:spPr>
        <p:txBody>
          <a:bodyPr wrap="none" rtlCol="0" anchor="t"/>
          <a:lstStyle/>
          <a:p>
            <a:pPr>
              <a:lnSpc>
                <a:spcPts val="5468"/>
              </a:lnSpc>
            </a:pPr>
            <a:r>
              <a:rPr lang="en-US" sz="3600" b="1" i="0" dirty="0">
                <a:solidFill>
                  <a:srgbClr val="A680FF"/>
                </a:solidFill>
                <a:effectLst/>
                <a:latin typeface="ui-monospace"/>
              </a:rPr>
              <a:t> </a:t>
            </a:r>
            <a:r>
              <a:rPr lang="en-US" sz="2800" b="1" i="0" dirty="0">
                <a:solidFill>
                  <a:srgbClr val="A680FF"/>
                </a:solidFill>
                <a:effectLst/>
                <a:latin typeface="ui-sans-serif"/>
              </a:rPr>
              <a:t>Average Engine Displacement by Fuel Type</a:t>
            </a:r>
          </a:p>
          <a:p>
            <a:pPr marL="0" indent="0">
              <a:lnSpc>
                <a:spcPts val="5468"/>
              </a:lnSpc>
              <a:buNone/>
            </a:pPr>
            <a:r>
              <a:rPr lang="en-US" sz="2800" b="1" i="0" dirty="0">
                <a:solidFill>
                  <a:srgbClr val="A680FF"/>
                </a:solidFill>
                <a:effectLst/>
                <a:latin typeface="ui-monospace"/>
              </a:rPr>
              <a:t> </a:t>
            </a:r>
            <a:endParaRPr lang="en-US" sz="2800" b="1" dirty="0">
              <a:solidFill>
                <a:srgbClr val="A680FF"/>
              </a:solidFill>
            </a:endParaRPr>
          </a:p>
        </p:txBody>
      </p:sp>
      <p:graphicFrame>
        <p:nvGraphicFramePr>
          <p:cNvPr id="17" name="Content Placeholder 4">
            <a:extLst>
              <a:ext uri="{FF2B5EF4-FFF2-40B4-BE49-F238E27FC236}">
                <a16:creationId xmlns:a16="http://schemas.microsoft.com/office/drawing/2014/main" id="{DF7F1DEF-AC24-4CCB-9C43-506BA4926903}"/>
              </a:ext>
            </a:extLst>
          </p:cNvPr>
          <p:cNvGraphicFramePr>
            <a:graphicFrameLocks/>
          </p:cNvGraphicFramePr>
          <p:nvPr/>
        </p:nvGraphicFramePr>
        <p:xfrm>
          <a:off x="272006" y="1077921"/>
          <a:ext cx="7306627" cy="6331351"/>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52B8D4F3-EB76-473C-82FE-7E81E68F73EA}"/>
              </a:ext>
            </a:extLst>
          </p:cNvPr>
          <p:cNvSpPr txBox="1"/>
          <p:nvPr/>
        </p:nvSpPr>
        <p:spPr>
          <a:xfrm>
            <a:off x="7665444" y="1169043"/>
            <a:ext cx="6692950" cy="6647974"/>
          </a:xfrm>
          <a:prstGeom prst="rect">
            <a:avLst/>
          </a:prstGeom>
          <a:noFill/>
        </p:spPr>
        <p:txBody>
          <a:bodyPr wrap="square" rtlCol="0">
            <a:spAutoFit/>
          </a:bodyPr>
          <a:lstStyle/>
          <a:p>
            <a:pPr algn="l">
              <a:lnSpc>
                <a:spcPct val="150000"/>
              </a:lnSpc>
            </a:pPr>
            <a:r>
              <a:rPr lang="en-US" sz="2000" b="1" i="0" dirty="0">
                <a:solidFill>
                  <a:srgbClr val="FFFF00"/>
                </a:solidFill>
                <a:effectLst/>
                <a:latin typeface="Viner Hand ITC" panose="03070502030502020203" pitchFamily="66" charset="0"/>
              </a:rPr>
              <a:t>Analysis</a:t>
            </a:r>
            <a:r>
              <a:rPr lang="en-US" sz="2000" b="0" i="0" dirty="0">
                <a:solidFill>
                  <a:srgbClr val="FFFF00"/>
                </a:solidFill>
                <a:effectLst/>
                <a:latin typeface="Viner Hand ITC" panose="03070502030502020203" pitchFamily="66" charset="0"/>
              </a:rPr>
              <a:t>:</a:t>
            </a:r>
            <a:endParaRPr lang="en-US" sz="2000" b="0" i="0" dirty="0">
              <a:solidFill>
                <a:srgbClr val="ECECEC"/>
              </a:solidFill>
              <a:effectLst/>
              <a:latin typeface="ui-sans-serif"/>
            </a:endParaRPr>
          </a:p>
          <a:p>
            <a:pPr marL="285750" indent="-285750" algn="l">
              <a:lnSpc>
                <a:spcPct val="150000"/>
              </a:lnSpc>
              <a:buFont typeface="Arial" panose="020B0604020202020204" pitchFamily="34" charset="0"/>
              <a:buChar char="•"/>
            </a:pPr>
            <a:r>
              <a:rPr lang="en-US" b="0" i="0" dirty="0">
                <a:solidFill>
                  <a:srgbClr val="ECECEC"/>
                </a:solidFill>
                <a:effectLst/>
                <a:latin typeface="ui-sans-serif"/>
              </a:rPr>
              <a:t> </a:t>
            </a:r>
            <a:r>
              <a:rPr lang="en-US" b="0" i="0" dirty="0">
                <a:solidFill>
                  <a:srgbClr val="ECECEC"/>
                </a:solidFill>
                <a:effectLst/>
                <a:latin typeface="Inter"/>
              </a:rPr>
              <a:t>Diesel engines: Highest average displacement, indicating strong performance.</a:t>
            </a:r>
          </a:p>
          <a:p>
            <a:pPr marL="285750" indent="-285750" algn="l">
              <a:lnSpc>
                <a:spcPct val="150000"/>
              </a:lnSpc>
              <a:buFont typeface="Arial" panose="020B0604020202020204" pitchFamily="34" charset="0"/>
              <a:buChar char="•"/>
            </a:pPr>
            <a:r>
              <a:rPr lang="en-US" b="0" i="0" dirty="0">
                <a:solidFill>
                  <a:srgbClr val="ECECEC"/>
                </a:solidFill>
                <a:effectLst/>
                <a:latin typeface="Inter"/>
              </a:rPr>
              <a:t>Petrol engines: Balanced performance and efficiency.</a:t>
            </a:r>
          </a:p>
          <a:p>
            <a:pPr marL="285750" indent="-285750" algn="l">
              <a:lnSpc>
                <a:spcPct val="150000"/>
              </a:lnSpc>
              <a:buFont typeface="Arial" panose="020B0604020202020204" pitchFamily="34" charset="0"/>
              <a:buChar char="•"/>
            </a:pPr>
            <a:r>
              <a:rPr lang="en-US" b="0" i="0" dirty="0">
                <a:solidFill>
                  <a:srgbClr val="ECECEC"/>
                </a:solidFill>
                <a:effectLst/>
                <a:latin typeface="Inter"/>
              </a:rPr>
              <a:t>CNG/LPG engines: Lower average displacement, emphasizing efficiency.</a:t>
            </a:r>
          </a:p>
          <a:p>
            <a:pPr marL="285750" indent="-285750" algn="l">
              <a:lnSpc>
                <a:spcPct val="150000"/>
              </a:lnSpc>
              <a:buFont typeface="Arial" panose="020B0604020202020204" pitchFamily="34" charset="0"/>
              <a:buChar char="•"/>
            </a:pPr>
            <a:endParaRPr lang="en-US" b="0" i="0" dirty="0">
              <a:solidFill>
                <a:srgbClr val="ECECEC"/>
              </a:solidFill>
              <a:effectLst/>
              <a:latin typeface="Inter"/>
            </a:endParaRPr>
          </a:p>
          <a:p>
            <a:pPr algn="l">
              <a:lnSpc>
                <a:spcPct val="150000"/>
              </a:lnSpc>
            </a:pPr>
            <a:r>
              <a:rPr lang="en-US" sz="2000" b="1" dirty="0">
                <a:solidFill>
                  <a:srgbClr val="FFFF00"/>
                </a:solidFill>
                <a:latin typeface="Viner Hand ITC" panose="03070502030502020203" pitchFamily="66" charset="0"/>
              </a:rPr>
              <a:t>Insight</a:t>
            </a:r>
            <a:r>
              <a:rPr lang="en-US" sz="2000" b="0" i="0" dirty="0">
                <a:solidFill>
                  <a:srgbClr val="FFFF00"/>
                </a:solidFill>
                <a:effectLst/>
                <a:latin typeface="Viner Hand ITC" panose="03070502030502020203" pitchFamily="66"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ECECEC"/>
                </a:solidFill>
                <a:effectLst/>
                <a:latin typeface="Inter"/>
              </a:rPr>
              <a:t>The column chart depicts the average engine displacement per fuel type.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ECECEC"/>
                </a:solidFill>
                <a:effectLst/>
                <a:latin typeface="Inter"/>
              </a:rPr>
              <a:t>Insights into typical engine sizes aid in understanding market trends and preferences.</a:t>
            </a:r>
          </a:p>
          <a:p>
            <a:pPr marL="342900" indent="-342900" algn="l">
              <a:lnSpc>
                <a:spcPct val="150000"/>
              </a:lnSpc>
              <a:buFont typeface="Arial" panose="020B0604020202020204" pitchFamily="34" charset="0"/>
              <a:buChar char="•"/>
            </a:pPr>
            <a:endParaRPr lang="en-US" sz="2000" b="0" i="0" dirty="0">
              <a:solidFill>
                <a:srgbClr val="FFFF00"/>
              </a:solidFill>
              <a:effectLst/>
              <a:latin typeface="Inter"/>
            </a:endParaRPr>
          </a:p>
          <a:p>
            <a:pPr marL="285750" indent="-285750" algn="l">
              <a:lnSpc>
                <a:spcPct val="150000"/>
              </a:lnSpc>
              <a:buFont typeface="Arial" panose="020B0604020202020204" pitchFamily="34" charset="0"/>
              <a:buChar char="•"/>
            </a:pPr>
            <a:endParaRPr lang="en-US" b="0" i="0" dirty="0">
              <a:solidFill>
                <a:srgbClr val="ECECEC"/>
              </a:solidFill>
              <a:effectLst/>
              <a:latin typeface="ui-sans-serif"/>
            </a:endParaRPr>
          </a:p>
          <a:p>
            <a:pPr algn="l">
              <a:lnSpc>
                <a:spcPct val="150000"/>
              </a:lnSpc>
            </a:pPr>
            <a:endParaRPr lang="en-US" b="0" i="0" dirty="0">
              <a:solidFill>
                <a:srgbClr val="FFFF00"/>
              </a:solidFill>
              <a:effectLst/>
              <a:latin typeface="Viner Hand ITC" panose="03070502030502020203" pitchFamily="66" charset="0"/>
            </a:endParaRPr>
          </a:p>
        </p:txBody>
      </p:sp>
      <p:graphicFrame>
        <p:nvGraphicFramePr>
          <p:cNvPr id="8" name="Chart 7">
            <a:extLst>
              <a:ext uri="{FF2B5EF4-FFF2-40B4-BE49-F238E27FC236}">
                <a16:creationId xmlns:a16="http://schemas.microsoft.com/office/drawing/2014/main" id="{903333E9-E6C6-4F41-8EBE-4325D5270CF9}"/>
              </a:ext>
            </a:extLst>
          </p:cNvPr>
          <p:cNvGraphicFramePr>
            <a:graphicFrameLocks/>
          </p:cNvGraphicFramePr>
          <p:nvPr>
            <p:extLst>
              <p:ext uri="{D42A27DB-BD31-4B8C-83A1-F6EECF244321}">
                <p14:modId xmlns:p14="http://schemas.microsoft.com/office/powerpoint/2010/main" val="1624069625"/>
              </p:ext>
            </p:extLst>
          </p:nvPr>
        </p:nvGraphicFramePr>
        <p:xfrm>
          <a:off x="185195" y="474562"/>
          <a:ext cx="6921660" cy="743478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5713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C0524">
              <a:alpha val="80000"/>
            </a:srgbClr>
          </a:solidFill>
          <a:ln/>
        </p:spPr>
      </p:sp>
      <p:sp>
        <p:nvSpPr>
          <p:cNvPr id="6" name="Text 2"/>
          <p:cNvSpPr/>
          <p:nvPr/>
        </p:nvSpPr>
        <p:spPr>
          <a:xfrm>
            <a:off x="2037993" y="2534722"/>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Conclusion</a:t>
            </a:r>
            <a:endParaRPr lang="en-US" sz="4374" dirty="0"/>
          </a:p>
        </p:txBody>
      </p:sp>
      <p:sp>
        <p:nvSpPr>
          <p:cNvPr id="7" name="Text 3"/>
          <p:cNvSpPr/>
          <p:nvPr/>
        </p:nvSpPr>
        <p:spPr>
          <a:xfrm>
            <a:off x="2037993" y="3562350"/>
            <a:ext cx="10554414" cy="2132409"/>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analysis of the car sales dataset has provided valuable insights that can drive meaningful business decisions and enhance the overall sales performance. By identifying top-selling models, understanding customer segmentation, and addressing data-related challenges, the business can adapt its strategies to better meet customer demands, optimize its product portfolio, and stay ahead of the competition. </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155473" y="624468"/>
            <a:ext cx="7641727" cy="975375"/>
          </a:xfrm>
          <a:prstGeom prst="rect">
            <a:avLst/>
          </a:prstGeom>
          <a:noFill/>
          <a:ln/>
        </p:spPr>
        <p:txBody>
          <a:bodyPr wrap="square" rtlCol="0" anchor="t"/>
          <a:lstStyle/>
          <a:p>
            <a:pPr marL="0" indent="0">
              <a:lnSpc>
                <a:spcPts val="7545"/>
              </a:lnSpc>
              <a:buNone/>
            </a:pPr>
            <a:r>
              <a:rPr lang="en-US" sz="5400" b="1" kern="0" spc="-181" dirty="0">
                <a:solidFill>
                  <a:srgbClr val="A680FF"/>
                </a:solidFill>
                <a:latin typeface="p22-mackinac-pro" pitchFamily="34" charset="0"/>
                <a:ea typeface="p22-mackinac-pro" pitchFamily="34" charset="-122"/>
              </a:rPr>
              <a:t>INTRODUCTION</a:t>
            </a:r>
            <a:r>
              <a:rPr lang="en-US" sz="6036" b="1" kern="0" spc="-181" dirty="0">
                <a:solidFill>
                  <a:srgbClr val="A680FF"/>
                </a:solidFill>
                <a:latin typeface="p22-mackinac-pro" pitchFamily="34" charset="0"/>
                <a:ea typeface="p22-mackinac-pro" pitchFamily="34" charset="-122"/>
              </a:rPr>
              <a:t> </a:t>
            </a:r>
            <a:endParaRPr lang="en-US" sz="6036" dirty="0"/>
          </a:p>
        </p:txBody>
      </p:sp>
      <p:sp>
        <p:nvSpPr>
          <p:cNvPr id="6" name="Text 2"/>
          <p:cNvSpPr/>
          <p:nvPr/>
        </p:nvSpPr>
        <p:spPr>
          <a:xfrm>
            <a:off x="5903089" y="1851949"/>
            <a:ext cx="8310622" cy="5920451"/>
          </a:xfrm>
          <a:prstGeom prst="rect">
            <a:avLst/>
          </a:prstGeom>
          <a:noFill/>
          <a:ln/>
        </p:spPr>
        <p:txBody>
          <a:bodyPr wrap="square" rtlCol="0" anchor="t"/>
          <a:lstStyle/>
          <a:p>
            <a:pPr algn="l">
              <a:lnSpc>
                <a:spcPct val="150000"/>
              </a:lnSpc>
            </a:pPr>
            <a:r>
              <a:rPr lang="en-US" sz="2400" dirty="0">
                <a:solidFill>
                  <a:srgbClr val="FFFF00"/>
                </a:solidFill>
                <a:latin typeface="Cambria" panose="02040503050406030204" pitchFamily="18" charset="0"/>
                <a:ea typeface="Cambria" panose="02040503050406030204" pitchFamily="18" charset="0"/>
              </a:rPr>
              <a:t>CARS24 Overview</a:t>
            </a:r>
          </a:p>
          <a:p>
            <a:pPr marL="342900" indent="-342900" algn="l">
              <a:lnSpc>
                <a:spcPct val="150000"/>
              </a:lnSpc>
              <a:buFont typeface="Wingdings" panose="05000000000000000000" pitchFamily="2" charset="2"/>
              <a:buChar char="q"/>
            </a:pPr>
            <a:r>
              <a:rPr lang="en-US" sz="2000" b="0" i="0" dirty="0">
                <a:solidFill>
                  <a:srgbClr val="ECECEC"/>
                </a:solidFill>
                <a:effectLst/>
              </a:rPr>
              <a:t>Leading Online Platform for Pre-Owned Cars</a:t>
            </a:r>
          </a:p>
          <a:p>
            <a:pPr marL="342900" indent="-342900" algn="l">
              <a:lnSpc>
                <a:spcPct val="150000"/>
              </a:lnSpc>
              <a:buFont typeface="Wingdings" panose="05000000000000000000" pitchFamily="2" charset="2"/>
              <a:buChar char="q"/>
            </a:pPr>
            <a:r>
              <a:rPr lang="en-US" sz="2000" b="0" i="0" dirty="0">
                <a:solidFill>
                  <a:srgbClr val="ECECEC"/>
                </a:solidFill>
                <a:effectLst/>
              </a:rPr>
              <a:t>Hassle-free Buying and Selling Experience</a:t>
            </a:r>
          </a:p>
          <a:p>
            <a:pPr marL="342900" indent="-342900" algn="l">
              <a:lnSpc>
                <a:spcPct val="150000"/>
              </a:lnSpc>
              <a:buFont typeface="Wingdings" panose="05000000000000000000" pitchFamily="2" charset="2"/>
              <a:buChar char="q"/>
            </a:pPr>
            <a:r>
              <a:rPr lang="en-US" sz="2000" b="0" i="0" dirty="0">
                <a:solidFill>
                  <a:srgbClr val="ECECEC"/>
                </a:solidFill>
                <a:effectLst/>
              </a:rPr>
              <a:t>Services: Inspection, Documentation, Financing</a:t>
            </a:r>
          </a:p>
          <a:p>
            <a:pPr marL="342900" indent="-342900" algn="l">
              <a:lnSpc>
                <a:spcPct val="150000"/>
              </a:lnSpc>
              <a:buFont typeface="Wingdings" panose="05000000000000000000" pitchFamily="2" charset="2"/>
              <a:buChar char="q"/>
            </a:pPr>
            <a:endParaRPr lang="en-US" sz="2000" dirty="0">
              <a:solidFill>
                <a:srgbClr val="FFFF00"/>
              </a:solidFill>
              <a:ea typeface="Cambria" panose="02040503050406030204" pitchFamily="18" charset="0"/>
            </a:endParaRPr>
          </a:p>
          <a:p>
            <a:pPr algn="l">
              <a:lnSpc>
                <a:spcPct val="150000"/>
              </a:lnSpc>
            </a:pPr>
            <a:r>
              <a:rPr lang="en-US" sz="2400" dirty="0">
                <a:solidFill>
                  <a:srgbClr val="FFFF00"/>
                </a:solidFill>
                <a:latin typeface="Cambria" panose="02040503050406030204" pitchFamily="18" charset="0"/>
                <a:ea typeface="Cambria" panose="02040503050406030204" pitchFamily="18" charset="0"/>
              </a:rPr>
              <a:t>Dataset Description</a:t>
            </a:r>
          </a:p>
          <a:p>
            <a:pPr marL="342900" indent="-342900" algn="l">
              <a:lnSpc>
                <a:spcPct val="150000"/>
              </a:lnSpc>
              <a:buFont typeface="Wingdings" panose="05000000000000000000" pitchFamily="2" charset="2"/>
              <a:buChar char="q"/>
            </a:pPr>
            <a:r>
              <a:rPr lang="en-US" sz="2000" dirty="0">
                <a:solidFill>
                  <a:schemeClr val="bg1"/>
                </a:solidFill>
              </a:rPr>
              <a:t>The dataset includes detailed information about cars sold through CARS24.</a:t>
            </a:r>
          </a:p>
          <a:p>
            <a:pPr marL="342900" indent="-342900" algn="l">
              <a:lnSpc>
                <a:spcPct val="150000"/>
              </a:lnSpc>
              <a:buFont typeface="Wingdings" panose="05000000000000000000" pitchFamily="2" charset="2"/>
              <a:buChar char="q"/>
            </a:pPr>
            <a:r>
              <a:rPr lang="en-US" sz="2000" dirty="0">
                <a:solidFill>
                  <a:schemeClr val="bg1"/>
                </a:solidFill>
              </a:rPr>
              <a:t>Key attributes: car model, manufacturing year, selling price, kilometers driven, fuel type, seller type, transmission type, number of previous owners, mileage, engine displacement, maximum power, and number of seats.</a:t>
            </a:r>
          </a:p>
          <a:p>
            <a:pPr algn="just">
              <a:lnSpc>
                <a:spcPct val="150000"/>
              </a:lnSpc>
              <a:buFont typeface="Arial" panose="020B0604020202020204" pitchFamily="34" charset="0"/>
              <a:buChar char="•"/>
            </a:pPr>
            <a:endParaRPr lang="en-US" sz="2000" kern="0" spc="-35" dirty="0">
              <a:solidFill>
                <a:srgbClr val="E0D6DE"/>
              </a:solidFill>
              <a:latin typeface="Inter" pitchFamily="34" charset="0"/>
              <a:ea typeface="Inter" pitchFamily="34" charset="-122"/>
              <a:cs typeface="Inter"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r>
              <a:rPr lang="en-US" dirty="0"/>
              <a:t> </a:t>
            </a:r>
          </a:p>
        </p:txBody>
      </p:sp>
      <p:sp>
        <p:nvSpPr>
          <p:cNvPr id="4" name="Text 1"/>
          <p:cNvSpPr/>
          <p:nvPr/>
        </p:nvSpPr>
        <p:spPr>
          <a:xfrm>
            <a:off x="568712" y="568713"/>
            <a:ext cx="11723539" cy="1052682"/>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Uncover Meaningful Business Insights Through SQL Queries</a:t>
            </a:r>
            <a:endParaRPr lang="en-US" sz="4374" dirty="0"/>
          </a:p>
        </p:txBody>
      </p:sp>
      <p:sp>
        <p:nvSpPr>
          <p:cNvPr id="5" name="Shape 2"/>
          <p:cNvSpPr/>
          <p:nvPr/>
        </p:nvSpPr>
        <p:spPr>
          <a:xfrm>
            <a:off x="2037993" y="2239328"/>
            <a:ext cx="499943" cy="499943"/>
          </a:xfrm>
          <a:prstGeom prst="roundRect">
            <a:avLst>
              <a:gd name="adj" fmla="val 20000"/>
            </a:avLst>
          </a:prstGeom>
          <a:solidFill>
            <a:srgbClr val="2E1A66"/>
          </a:solidFill>
          <a:ln w="7620">
            <a:solidFill>
              <a:srgbClr val="47337F"/>
            </a:solidFill>
            <a:prstDash val="solid"/>
          </a:ln>
        </p:spPr>
      </p:sp>
      <p:sp>
        <p:nvSpPr>
          <p:cNvPr id="6" name="Text 3"/>
          <p:cNvSpPr/>
          <p:nvPr/>
        </p:nvSpPr>
        <p:spPr>
          <a:xfrm>
            <a:off x="2225278" y="2280999"/>
            <a:ext cx="125373"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2315647"/>
            <a:ext cx="3492341" cy="347186"/>
          </a:xfrm>
          <a:prstGeom prst="rect">
            <a:avLst/>
          </a:prstGeom>
          <a:noFill/>
          <a:ln/>
        </p:spPr>
        <p:txBody>
          <a:bodyPr wrap="none" rtlCol="0" anchor="t"/>
          <a:lstStyle/>
          <a:p>
            <a:pPr marL="0" indent="0">
              <a:lnSpc>
                <a:spcPts val="2734"/>
              </a:lnSpc>
              <a:buNone/>
            </a:pPr>
            <a:r>
              <a:rPr lang="en-US" sz="2400" b="1" kern="0" spc="-66" dirty="0">
                <a:solidFill>
                  <a:srgbClr val="FFFF00"/>
                </a:solidFill>
                <a:latin typeface="Cambria" panose="02040503050406030204" pitchFamily="18" charset="0"/>
                <a:ea typeface="Cambria" panose="02040503050406030204" pitchFamily="18" charset="0"/>
                <a:cs typeface="p22-mackinac-pro" pitchFamily="34" charset="-120"/>
              </a:rPr>
              <a:t>Identify Trends</a:t>
            </a:r>
            <a:endParaRPr lang="en-US" sz="2400" dirty="0">
              <a:solidFill>
                <a:srgbClr val="FFFF00"/>
              </a:solidFill>
              <a:latin typeface="Cambria" panose="02040503050406030204" pitchFamily="18" charset="0"/>
              <a:ea typeface="Cambria" panose="02040503050406030204" pitchFamily="18" charset="0"/>
            </a:endParaRPr>
          </a:p>
        </p:txBody>
      </p:sp>
      <p:sp>
        <p:nvSpPr>
          <p:cNvPr id="8" name="Text 5"/>
          <p:cNvSpPr/>
          <p:nvPr/>
        </p:nvSpPr>
        <p:spPr>
          <a:xfrm>
            <a:off x="2760107" y="2796064"/>
            <a:ext cx="4444008" cy="1421606"/>
          </a:xfrm>
          <a:prstGeom prst="rect">
            <a:avLst/>
          </a:prstGeom>
          <a:noFill/>
          <a:ln/>
        </p:spPr>
        <p:txBody>
          <a:bodyPr wrap="square" rtlCol="0" anchor="t"/>
          <a:lstStyle/>
          <a:p>
            <a:pPr>
              <a:lnSpc>
                <a:spcPts val="2799"/>
              </a:lnSpc>
            </a:pPr>
            <a:r>
              <a:rPr lang="en-US" sz="1750" b="0" i="0" dirty="0">
                <a:solidFill>
                  <a:srgbClr val="ECECEC"/>
                </a:solidFill>
                <a:effectLst/>
                <a:latin typeface="Inter"/>
              </a:rPr>
              <a:t>Analyze trends in car sales, such as popular models, manufacturing years, and price ranges.</a:t>
            </a:r>
          </a:p>
          <a:p>
            <a:pPr marL="0" indent="0">
              <a:lnSpc>
                <a:spcPts val="2799"/>
              </a:lnSpc>
              <a:buNone/>
            </a:pPr>
            <a:endParaRPr lang="en-US" sz="1750" dirty="0"/>
          </a:p>
        </p:txBody>
      </p:sp>
      <p:sp>
        <p:nvSpPr>
          <p:cNvPr id="9" name="Shape 6"/>
          <p:cNvSpPr/>
          <p:nvPr/>
        </p:nvSpPr>
        <p:spPr>
          <a:xfrm>
            <a:off x="7426285" y="2239328"/>
            <a:ext cx="499943" cy="499943"/>
          </a:xfrm>
          <a:prstGeom prst="roundRect">
            <a:avLst>
              <a:gd name="adj" fmla="val 20000"/>
            </a:avLst>
          </a:prstGeom>
          <a:solidFill>
            <a:srgbClr val="2E1A66"/>
          </a:solidFill>
          <a:ln w="7620">
            <a:solidFill>
              <a:srgbClr val="47337F"/>
            </a:solidFill>
            <a:prstDash val="solid"/>
          </a:ln>
        </p:spPr>
      </p:sp>
      <p:sp>
        <p:nvSpPr>
          <p:cNvPr id="10" name="Text 7"/>
          <p:cNvSpPr/>
          <p:nvPr/>
        </p:nvSpPr>
        <p:spPr>
          <a:xfrm>
            <a:off x="7584162" y="2280999"/>
            <a:ext cx="184071"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2315647"/>
            <a:ext cx="3676412" cy="347186"/>
          </a:xfrm>
          <a:prstGeom prst="rect">
            <a:avLst/>
          </a:prstGeom>
          <a:noFill/>
          <a:ln/>
        </p:spPr>
        <p:txBody>
          <a:bodyPr wrap="none" rtlCol="0" anchor="t"/>
          <a:lstStyle/>
          <a:p>
            <a:pPr marL="0" indent="0">
              <a:lnSpc>
                <a:spcPts val="2734"/>
              </a:lnSpc>
              <a:buNone/>
            </a:pPr>
            <a:r>
              <a:rPr lang="en-US" sz="2400" b="1" i="0" dirty="0">
                <a:solidFill>
                  <a:srgbClr val="FFFF00"/>
                </a:solidFill>
                <a:effectLst/>
                <a:latin typeface="Cambria" panose="02040503050406030204" pitchFamily="18" charset="0"/>
                <a:ea typeface="Cambria" panose="02040503050406030204" pitchFamily="18" charset="0"/>
              </a:rPr>
              <a:t>Understand Buyer Preferences</a:t>
            </a:r>
            <a:endParaRPr lang="en-US" sz="2187" b="1" dirty="0">
              <a:solidFill>
                <a:srgbClr val="FFFF00"/>
              </a:solidFill>
              <a:latin typeface="Cambria" panose="02040503050406030204" pitchFamily="18" charset="0"/>
              <a:ea typeface="Cambria" panose="02040503050406030204" pitchFamily="18" charset="0"/>
            </a:endParaRPr>
          </a:p>
        </p:txBody>
      </p:sp>
      <p:sp>
        <p:nvSpPr>
          <p:cNvPr id="12" name="Text 9"/>
          <p:cNvSpPr/>
          <p:nvPr/>
        </p:nvSpPr>
        <p:spPr>
          <a:xfrm>
            <a:off x="8148399" y="2796064"/>
            <a:ext cx="4444008" cy="1777008"/>
          </a:xfrm>
          <a:prstGeom prst="rect">
            <a:avLst/>
          </a:prstGeom>
          <a:noFill/>
          <a:ln/>
        </p:spPr>
        <p:txBody>
          <a:bodyPr wrap="square" rtlCol="0" anchor="t"/>
          <a:lstStyle/>
          <a:p>
            <a:pPr marL="0" indent="0">
              <a:lnSpc>
                <a:spcPts val="2799"/>
              </a:lnSpc>
              <a:buNone/>
            </a:pPr>
            <a:r>
              <a:rPr lang="en-US" sz="1750" b="0" i="0" dirty="0">
                <a:solidFill>
                  <a:srgbClr val="FFFFFF"/>
                </a:solidFill>
                <a:effectLst/>
                <a:latin typeface="Inter"/>
              </a:rPr>
              <a:t>Determine preferences for fuel type, transmission type, and other car attributes among buyers. </a:t>
            </a:r>
            <a:endParaRPr lang="en-US" sz="1750" dirty="0">
              <a:latin typeface="Inter"/>
            </a:endParaRPr>
          </a:p>
        </p:txBody>
      </p:sp>
      <p:sp>
        <p:nvSpPr>
          <p:cNvPr id="13" name="Shape 10"/>
          <p:cNvSpPr/>
          <p:nvPr/>
        </p:nvSpPr>
        <p:spPr>
          <a:xfrm>
            <a:off x="2037993" y="4968835"/>
            <a:ext cx="499943" cy="499943"/>
          </a:xfrm>
          <a:prstGeom prst="roundRect">
            <a:avLst>
              <a:gd name="adj" fmla="val 20000"/>
            </a:avLst>
          </a:prstGeom>
          <a:solidFill>
            <a:srgbClr val="2E1A66"/>
          </a:solidFill>
          <a:ln w="7620">
            <a:solidFill>
              <a:srgbClr val="47337F"/>
            </a:solidFill>
            <a:prstDash val="solid"/>
          </a:ln>
        </p:spPr>
      </p:sp>
      <p:sp>
        <p:nvSpPr>
          <p:cNvPr id="14" name="Text 11"/>
          <p:cNvSpPr/>
          <p:nvPr/>
        </p:nvSpPr>
        <p:spPr>
          <a:xfrm>
            <a:off x="2193131" y="5010507"/>
            <a:ext cx="189667"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5045154"/>
            <a:ext cx="3486983" cy="347186"/>
          </a:xfrm>
          <a:prstGeom prst="rect">
            <a:avLst/>
          </a:prstGeom>
          <a:noFill/>
          <a:ln/>
        </p:spPr>
        <p:txBody>
          <a:bodyPr wrap="none" rtlCol="0" anchor="t"/>
          <a:lstStyle/>
          <a:p>
            <a:pPr marL="0" indent="0">
              <a:lnSpc>
                <a:spcPts val="2734"/>
              </a:lnSpc>
              <a:buNone/>
            </a:pPr>
            <a:r>
              <a:rPr lang="en-US" sz="2400" b="1" i="0" dirty="0">
                <a:solidFill>
                  <a:srgbClr val="FFFF00"/>
                </a:solidFill>
                <a:effectLst/>
                <a:latin typeface="Cambria" panose="02040503050406030204" pitchFamily="18" charset="0"/>
                <a:ea typeface="Cambria" panose="02040503050406030204" pitchFamily="18" charset="0"/>
              </a:rPr>
              <a:t>Evaluate Seller Performance</a:t>
            </a:r>
            <a:endParaRPr lang="en-US" sz="2187" b="1" dirty="0">
              <a:solidFill>
                <a:srgbClr val="FFFF00"/>
              </a:solidFill>
              <a:latin typeface="Cambria" panose="02040503050406030204" pitchFamily="18" charset="0"/>
              <a:ea typeface="Cambria" panose="02040503050406030204" pitchFamily="18" charset="0"/>
            </a:endParaRPr>
          </a:p>
        </p:txBody>
      </p:sp>
      <p:sp>
        <p:nvSpPr>
          <p:cNvPr id="16" name="Text 13"/>
          <p:cNvSpPr/>
          <p:nvPr/>
        </p:nvSpPr>
        <p:spPr>
          <a:xfrm>
            <a:off x="2760107" y="5525572"/>
            <a:ext cx="4444008" cy="1421606"/>
          </a:xfrm>
          <a:prstGeom prst="rect">
            <a:avLst/>
          </a:prstGeom>
          <a:noFill/>
          <a:ln/>
        </p:spPr>
        <p:txBody>
          <a:bodyPr wrap="square" rtlCol="0" anchor="t"/>
          <a:lstStyle/>
          <a:p>
            <a:pPr marL="0" indent="0">
              <a:lnSpc>
                <a:spcPts val="2799"/>
              </a:lnSpc>
              <a:buNone/>
            </a:pPr>
            <a:r>
              <a:rPr lang="en-US" sz="1750" b="0" i="0" dirty="0">
                <a:solidFill>
                  <a:srgbClr val="FFFFFF"/>
                </a:solidFill>
                <a:effectLst/>
                <a:latin typeface="Inter"/>
              </a:rPr>
              <a:t>Compare the performance and characteristics of cars sold by different seller types. </a:t>
            </a:r>
            <a:endParaRPr lang="en-US" sz="1750" dirty="0">
              <a:latin typeface="Inter"/>
            </a:endParaRPr>
          </a:p>
        </p:txBody>
      </p:sp>
      <p:sp>
        <p:nvSpPr>
          <p:cNvPr id="17" name="Shape 14"/>
          <p:cNvSpPr/>
          <p:nvPr/>
        </p:nvSpPr>
        <p:spPr>
          <a:xfrm>
            <a:off x="7426285" y="4968835"/>
            <a:ext cx="499943" cy="499943"/>
          </a:xfrm>
          <a:prstGeom prst="roundRect">
            <a:avLst>
              <a:gd name="adj" fmla="val 20000"/>
            </a:avLst>
          </a:prstGeom>
          <a:solidFill>
            <a:srgbClr val="2E1A66"/>
          </a:solidFill>
          <a:ln w="7620">
            <a:solidFill>
              <a:srgbClr val="47337F"/>
            </a:solidFill>
            <a:prstDash val="solid"/>
          </a:ln>
        </p:spPr>
      </p:sp>
      <p:sp>
        <p:nvSpPr>
          <p:cNvPr id="18" name="Text 15"/>
          <p:cNvSpPr/>
          <p:nvPr/>
        </p:nvSpPr>
        <p:spPr>
          <a:xfrm>
            <a:off x="7576185" y="5010507"/>
            <a:ext cx="200025"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5045154"/>
            <a:ext cx="3991213" cy="347186"/>
          </a:xfrm>
          <a:prstGeom prst="rect">
            <a:avLst/>
          </a:prstGeom>
          <a:noFill/>
          <a:ln/>
        </p:spPr>
        <p:txBody>
          <a:bodyPr wrap="none" rtlCol="0" anchor="t"/>
          <a:lstStyle/>
          <a:p>
            <a:pPr marL="0" indent="0">
              <a:lnSpc>
                <a:spcPts val="2734"/>
              </a:lnSpc>
              <a:buNone/>
            </a:pPr>
            <a:r>
              <a:rPr lang="en-US" sz="2400" b="1" kern="0" spc="-66" dirty="0">
                <a:solidFill>
                  <a:srgbClr val="FFFF00"/>
                </a:solidFill>
                <a:latin typeface="Cambria" panose="02040503050406030204" pitchFamily="18" charset="0"/>
                <a:ea typeface="Cambria" panose="02040503050406030204" pitchFamily="18" charset="0"/>
                <a:cs typeface="p22-mackinac-pro" pitchFamily="34" charset="-120"/>
              </a:rPr>
              <a:t>Enhance Marketing Campaigns</a:t>
            </a:r>
            <a:endParaRPr lang="en-US" sz="2400" dirty="0">
              <a:solidFill>
                <a:srgbClr val="FFFF00"/>
              </a:solidFill>
              <a:latin typeface="Cambria" panose="02040503050406030204" pitchFamily="18" charset="0"/>
              <a:ea typeface="Cambria" panose="02040503050406030204" pitchFamily="18" charset="0"/>
            </a:endParaRPr>
          </a:p>
        </p:txBody>
      </p:sp>
      <p:sp>
        <p:nvSpPr>
          <p:cNvPr id="20" name="Text 17"/>
          <p:cNvSpPr/>
          <p:nvPr/>
        </p:nvSpPr>
        <p:spPr>
          <a:xfrm>
            <a:off x="8148399" y="5525572"/>
            <a:ext cx="4444008"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Identify the most effective marketing channels and initiatives, enabling the business to allocate resources more efficiently and reach potential customers more effectively.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79" y="3468"/>
            <a:ext cx="14630400" cy="8229600"/>
          </a:xfrm>
          <a:prstGeom prst="rect">
            <a:avLst/>
          </a:prstGeom>
          <a:solidFill>
            <a:srgbClr val="0C0524">
              <a:alpha val="75000"/>
            </a:srgbClr>
          </a:solidFill>
          <a:ln/>
        </p:spPr>
        <p:txBody>
          <a:bodyPr/>
          <a:lstStyle/>
          <a:p>
            <a:endParaRPr lang="en-US" dirty="0"/>
          </a:p>
        </p:txBody>
      </p:sp>
      <p:sp>
        <p:nvSpPr>
          <p:cNvPr id="5" name="Text 1"/>
          <p:cNvSpPr/>
          <p:nvPr/>
        </p:nvSpPr>
        <p:spPr>
          <a:xfrm>
            <a:off x="520861" y="593883"/>
            <a:ext cx="6992221" cy="1436608"/>
          </a:xfrm>
          <a:prstGeom prst="rect">
            <a:avLst/>
          </a:prstGeom>
          <a:noFill/>
          <a:ln/>
        </p:spPr>
        <p:txBody>
          <a:bodyPr wrap="none" rtlCol="0" anchor="t"/>
          <a:lstStyle/>
          <a:p>
            <a:pPr marL="0" indent="0">
              <a:lnSpc>
                <a:spcPts val="3898"/>
              </a:lnSpc>
              <a:buNone/>
            </a:pPr>
            <a:r>
              <a:rPr lang="en-US" sz="3118" b="1" kern="0" spc="-94" dirty="0">
                <a:solidFill>
                  <a:srgbClr val="A680FF"/>
                </a:solidFill>
                <a:latin typeface="p22-mackinac-pro" pitchFamily="34" charset="0"/>
                <a:ea typeface="p22-mackinac-pro" pitchFamily="34" charset="-122"/>
                <a:cs typeface="p22-mackinac-pro" pitchFamily="34" charset="-120"/>
              </a:rPr>
              <a:t>Process: SQL Queries</a:t>
            </a:r>
            <a:endParaRPr lang="en-US" sz="3118" dirty="0"/>
          </a:p>
        </p:txBody>
      </p:sp>
      <p:sp>
        <p:nvSpPr>
          <p:cNvPr id="6" name="Shape 2"/>
          <p:cNvSpPr/>
          <p:nvPr/>
        </p:nvSpPr>
        <p:spPr>
          <a:xfrm>
            <a:off x="3568958" y="4752141"/>
            <a:ext cx="7523917" cy="31671"/>
          </a:xfrm>
          <a:prstGeom prst="roundRect">
            <a:avLst>
              <a:gd name="adj" fmla="val 225063"/>
            </a:avLst>
          </a:prstGeom>
          <a:solidFill>
            <a:srgbClr val="47337F"/>
          </a:solidFill>
          <a:ln/>
        </p:spPr>
      </p:sp>
      <p:sp>
        <p:nvSpPr>
          <p:cNvPr id="7" name="Shape 3"/>
          <p:cNvSpPr/>
          <p:nvPr/>
        </p:nvSpPr>
        <p:spPr>
          <a:xfrm>
            <a:off x="5286028" y="4256125"/>
            <a:ext cx="31671" cy="554355"/>
          </a:xfrm>
          <a:prstGeom prst="roundRect">
            <a:avLst>
              <a:gd name="adj" fmla="val 225063"/>
            </a:avLst>
          </a:prstGeom>
          <a:solidFill>
            <a:srgbClr val="47337F"/>
          </a:solidFill>
          <a:ln/>
        </p:spPr>
      </p:sp>
      <p:sp>
        <p:nvSpPr>
          <p:cNvPr id="8" name="Shape 4"/>
          <p:cNvSpPr/>
          <p:nvPr/>
        </p:nvSpPr>
        <p:spPr>
          <a:xfrm>
            <a:off x="5143102" y="4632303"/>
            <a:ext cx="356354" cy="356354"/>
          </a:xfrm>
          <a:prstGeom prst="roundRect">
            <a:avLst>
              <a:gd name="adj" fmla="val 20003"/>
            </a:avLst>
          </a:prstGeom>
          <a:solidFill>
            <a:srgbClr val="2E1A66"/>
          </a:solidFill>
          <a:ln w="7620">
            <a:solidFill>
              <a:srgbClr val="47337F"/>
            </a:solidFill>
            <a:prstDash val="solid"/>
          </a:ln>
        </p:spPr>
      </p:sp>
      <p:sp>
        <p:nvSpPr>
          <p:cNvPr id="9" name="Text 5"/>
          <p:cNvSpPr/>
          <p:nvPr/>
        </p:nvSpPr>
        <p:spPr>
          <a:xfrm>
            <a:off x="5257155" y="4632303"/>
            <a:ext cx="89416" cy="331209"/>
          </a:xfrm>
          <a:prstGeom prst="rect">
            <a:avLst/>
          </a:prstGeom>
          <a:noFill/>
          <a:ln/>
        </p:spPr>
        <p:txBody>
          <a:bodyPr wrap="none" rtlCol="0" anchor="t"/>
          <a:lstStyle/>
          <a:p>
            <a:pPr marL="0" indent="0" algn="ctr">
              <a:lnSpc>
                <a:spcPts val="2339"/>
              </a:lnSpc>
              <a:buNone/>
            </a:pPr>
            <a:r>
              <a:rPr lang="en-US" sz="1871" b="1" kern="0" spc="-56" dirty="0">
                <a:solidFill>
                  <a:srgbClr val="E0D6DE"/>
                </a:solidFill>
                <a:latin typeface="p22-mackinac-pro" pitchFamily="34" charset="0"/>
                <a:ea typeface="p22-mackinac-pro" pitchFamily="34" charset="-122"/>
                <a:cs typeface="p22-mackinac-pro" pitchFamily="34" charset="-120"/>
              </a:rPr>
              <a:t>1</a:t>
            </a:r>
            <a:endParaRPr lang="en-US" sz="1871" dirty="0"/>
          </a:p>
        </p:txBody>
      </p:sp>
      <p:sp>
        <p:nvSpPr>
          <p:cNvPr id="10" name="Text 6"/>
          <p:cNvSpPr/>
          <p:nvPr/>
        </p:nvSpPr>
        <p:spPr>
          <a:xfrm>
            <a:off x="2092020" y="1835706"/>
            <a:ext cx="2953876" cy="474227"/>
          </a:xfrm>
          <a:prstGeom prst="rect">
            <a:avLst/>
          </a:prstGeom>
          <a:noFill/>
          <a:ln/>
        </p:spPr>
        <p:txBody>
          <a:bodyPr wrap="none" rtlCol="0" anchor="t"/>
          <a:lstStyle/>
          <a:p>
            <a:pPr marL="0" indent="0" algn="ctr">
              <a:lnSpc>
                <a:spcPts val="1949"/>
              </a:lnSpc>
              <a:buNone/>
            </a:pPr>
            <a:r>
              <a:rPr lang="en-US" sz="2400" b="1" kern="0" spc="-47" dirty="0">
                <a:solidFill>
                  <a:srgbClr val="E0D6DE"/>
                </a:solidFill>
                <a:latin typeface="p22-mackinac-pro" pitchFamily="34" charset="0"/>
                <a:ea typeface="p22-mackinac-pro" pitchFamily="34" charset="-122"/>
                <a:cs typeface="p22-mackinac-pro" pitchFamily="34" charset="-120"/>
              </a:rPr>
              <a:t>Data Exploration</a:t>
            </a:r>
            <a:endParaRPr lang="en-US" sz="2400" dirty="0"/>
          </a:p>
        </p:txBody>
      </p:sp>
      <p:sp>
        <p:nvSpPr>
          <p:cNvPr id="11" name="Text 7"/>
          <p:cNvSpPr/>
          <p:nvPr/>
        </p:nvSpPr>
        <p:spPr>
          <a:xfrm>
            <a:off x="1747777" y="2345695"/>
            <a:ext cx="4021153" cy="1436608"/>
          </a:xfrm>
          <a:prstGeom prst="rect">
            <a:avLst/>
          </a:prstGeom>
          <a:noFill/>
          <a:ln/>
        </p:spPr>
        <p:txBody>
          <a:bodyPr wrap="square" rtlCol="0" anchor="t"/>
          <a:lstStyle/>
          <a:p>
            <a:pPr marL="0" indent="0" algn="ctr">
              <a:lnSpc>
                <a:spcPct val="150000"/>
              </a:lnSpc>
              <a:buNone/>
            </a:pPr>
            <a:r>
              <a:rPr lang="en-US" kern="0" spc="-25" dirty="0">
                <a:solidFill>
                  <a:srgbClr val="E0D6DE"/>
                </a:solidFill>
                <a:latin typeface="Inter" pitchFamily="34" charset="0"/>
                <a:ea typeface="Inter" pitchFamily="34" charset="-122"/>
                <a:cs typeface="Inter" pitchFamily="34" charset="-120"/>
              </a:rPr>
              <a:t>Commence the analysis by thoroughly examining the dataset, understanding the structure, and familiarizing with the available data fields.</a:t>
            </a:r>
            <a:endParaRPr lang="en-US" dirty="0"/>
          </a:p>
        </p:txBody>
      </p:sp>
      <p:sp>
        <p:nvSpPr>
          <p:cNvPr id="12" name="Shape 8"/>
          <p:cNvSpPr/>
          <p:nvPr/>
        </p:nvSpPr>
        <p:spPr>
          <a:xfrm>
            <a:off x="7249478" y="4929365"/>
            <a:ext cx="31671" cy="554355"/>
          </a:xfrm>
          <a:prstGeom prst="roundRect">
            <a:avLst>
              <a:gd name="adj" fmla="val 225063"/>
            </a:avLst>
          </a:prstGeom>
          <a:solidFill>
            <a:srgbClr val="47337F"/>
          </a:solidFill>
          <a:ln/>
        </p:spPr>
      </p:sp>
      <p:sp>
        <p:nvSpPr>
          <p:cNvPr id="13" name="Shape 9"/>
          <p:cNvSpPr/>
          <p:nvPr/>
        </p:nvSpPr>
        <p:spPr>
          <a:xfrm>
            <a:off x="7071301" y="4632303"/>
            <a:ext cx="356354" cy="371631"/>
          </a:xfrm>
          <a:prstGeom prst="roundRect">
            <a:avLst>
              <a:gd name="adj" fmla="val 20003"/>
            </a:avLst>
          </a:prstGeom>
          <a:solidFill>
            <a:srgbClr val="2E1A66"/>
          </a:solidFill>
          <a:ln w="7620">
            <a:solidFill>
              <a:srgbClr val="47337F"/>
            </a:solidFill>
            <a:prstDash val="solid"/>
          </a:ln>
        </p:spPr>
      </p:sp>
      <p:sp>
        <p:nvSpPr>
          <p:cNvPr id="14" name="Text 10"/>
          <p:cNvSpPr/>
          <p:nvPr/>
        </p:nvSpPr>
        <p:spPr>
          <a:xfrm>
            <a:off x="7106169" y="4645392"/>
            <a:ext cx="262521" cy="330175"/>
          </a:xfrm>
          <a:prstGeom prst="rect">
            <a:avLst/>
          </a:prstGeom>
          <a:noFill/>
          <a:ln/>
        </p:spPr>
        <p:txBody>
          <a:bodyPr wrap="none" rtlCol="0" anchor="t"/>
          <a:lstStyle/>
          <a:p>
            <a:pPr marL="0" indent="0" algn="ctr">
              <a:lnSpc>
                <a:spcPts val="2339"/>
              </a:lnSpc>
              <a:buNone/>
            </a:pPr>
            <a:r>
              <a:rPr lang="en-US" sz="1871" b="1" kern="0" spc="-56" dirty="0">
                <a:solidFill>
                  <a:srgbClr val="E0D6DE"/>
                </a:solidFill>
                <a:latin typeface="p22-mackinac-pro" pitchFamily="34" charset="0"/>
                <a:ea typeface="p22-mackinac-pro" pitchFamily="34" charset="-122"/>
                <a:cs typeface="p22-mackinac-pro" pitchFamily="34" charset="-120"/>
              </a:rPr>
              <a:t>2</a:t>
            </a:r>
            <a:endParaRPr lang="en-US" sz="1871" dirty="0"/>
          </a:p>
        </p:txBody>
      </p:sp>
      <p:sp>
        <p:nvSpPr>
          <p:cNvPr id="15" name="Text 11"/>
          <p:cNvSpPr/>
          <p:nvPr/>
        </p:nvSpPr>
        <p:spPr>
          <a:xfrm>
            <a:off x="6156365" y="5655171"/>
            <a:ext cx="2317313" cy="247412"/>
          </a:xfrm>
          <a:prstGeom prst="rect">
            <a:avLst/>
          </a:prstGeom>
          <a:noFill/>
          <a:ln/>
        </p:spPr>
        <p:txBody>
          <a:bodyPr wrap="none" rtlCol="0" anchor="t"/>
          <a:lstStyle/>
          <a:p>
            <a:pPr marL="0" indent="0" algn="ctr">
              <a:lnSpc>
                <a:spcPts val="1949"/>
              </a:lnSpc>
              <a:buNone/>
            </a:pPr>
            <a:r>
              <a:rPr lang="en-US" sz="2400" b="1" kern="0" spc="-47" dirty="0">
                <a:solidFill>
                  <a:srgbClr val="E0D6DE"/>
                </a:solidFill>
                <a:latin typeface="p22-mackinac-pro" pitchFamily="34" charset="0"/>
                <a:ea typeface="p22-mackinac-pro" pitchFamily="34" charset="-122"/>
                <a:cs typeface="p22-mackinac-pro" pitchFamily="34" charset="-120"/>
              </a:rPr>
              <a:t>Aggregation and Filtering</a:t>
            </a:r>
            <a:endParaRPr lang="en-US" sz="2400" dirty="0"/>
          </a:p>
        </p:txBody>
      </p:sp>
      <p:sp>
        <p:nvSpPr>
          <p:cNvPr id="16" name="Text 12"/>
          <p:cNvSpPr/>
          <p:nvPr/>
        </p:nvSpPr>
        <p:spPr>
          <a:xfrm>
            <a:off x="4799559" y="5992247"/>
            <a:ext cx="5427045" cy="2132717"/>
          </a:xfrm>
          <a:prstGeom prst="rect">
            <a:avLst/>
          </a:prstGeom>
          <a:noFill/>
          <a:ln/>
        </p:spPr>
        <p:txBody>
          <a:bodyPr wrap="square" rtlCol="0" anchor="t"/>
          <a:lstStyle/>
          <a:p>
            <a:pPr marL="0" indent="0" algn="ctr">
              <a:lnSpc>
                <a:spcPct val="150000"/>
              </a:lnSpc>
              <a:buNone/>
            </a:pPr>
            <a:r>
              <a:rPr lang="en-US" kern="0" spc="-25" dirty="0">
                <a:solidFill>
                  <a:srgbClr val="E0D6DE"/>
                </a:solidFill>
                <a:latin typeface="Inter" pitchFamily="34" charset="0"/>
                <a:ea typeface="Inter" pitchFamily="34" charset="-122"/>
                <a:cs typeface="Inter" pitchFamily="34" charset="-120"/>
              </a:rPr>
              <a:t>Utilize SQL's aggregation functions, such as SUM, COUNT, and AVG, to calculate sales metrics, customer counts, and other relevant data points. Apply filtering techniques to focus on specific subsets of the data.</a:t>
            </a:r>
            <a:endParaRPr lang="en-US" dirty="0"/>
          </a:p>
        </p:txBody>
      </p:sp>
      <p:sp>
        <p:nvSpPr>
          <p:cNvPr id="17" name="Shape 13"/>
          <p:cNvSpPr/>
          <p:nvPr/>
        </p:nvSpPr>
        <p:spPr>
          <a:xfrm>
            <a:off x="9303306" y="4106309"/>
            <a:ext cx="31671" cy="554355"/>
          </a:xfrm>
          <a:prstGeom prst="roundRect">
            <a:avLst>
              <a:gd name="adj" fmla="val 225063"/>
            </a:avLst>
          </a:prstGeom>
          <a:solidFill>
            <a:srgbClr val="47337F"/>
          </a:solidFill>
          <a:ln/>
        </p:spPr>
      </p:sp>
      <p:sp>
        <p:nvSpPr>
          <p:cNvPr id="18" name="Shape 14"/>
          <p:cNvSpPr/>
          <p:nvPr/>
        </p:nvSpPr>
        <p:spPr>
          <a:xfrm>
            <a:off x="9125129" y="4571408"/>
            <a:ext cx="356354" cy="356354"/>
          </a:xfrm>
          <a:prstGeom prst="roundRect">
            <a:avLst>
              <a:gd name="adj" fmla="val 20003"/>
            </a:avLst>
          </a:prstGeom>
          <a:solidFill>
            <a:srgbClr val="2E1A66"/>
          </a:solidFill>
          <a:ln w="7620">
            <a:solidFill>
              <a:srgbClr val="47337F"/>
            </a:solidFill>
            <a:prstDash val="solid"/>
          </a:ln>
        </p:spPr>
      </p:sp>
      <p:sp>
        <p:nvSpPr>
          <p:cNvPr id="19" name="Text 15"/>
          <p:cNvSpPr/>
          <p:nvPr/>
        </p:nvSpPr>
        <p:spPr>
          <a:xfrm>
            <a:off x="9267349" y="4571408"/>
            <a:ext cx="135255" cy="297061"/>
          </a:xfrm>
          <a:prstGeom prst="rect">
            <a:avLst/>
          </a:prstGeom>
          <a:noFill/>
          <a:ln/>
        </p:spPr>
        <p:txBody>
          <a:bodyPr wrap="none" rtlCol="0" anchor="t"/>
          <a:lstStyle/>
          <a:p>
            <a:pPr marL="0" indent="0" algn="ctr">
              <a:lnSpc>
                <a:spcPts val="2339"/>
              </a:lnSpc>
              <a:buNone/>
            </a:pPr>
            <a:r>
              <a:rPr lang="en-US" sz="1871" b="1" kern="0" spc="-56" dirty="0">
                <a:solidFill>
                  <a:srgbClr val="E0D6DE"/>
                </a:solidFill>
                <a:latin typeface="p22-mackinac-pro" pitchFamily="34" charset="0"/>
                <a:ea typeface="p22-mackinac-pro" pitchFamily="34" charset="-122"/>
                <a:cs typeface="p22-mackinac-pro" pitchFamily="34" charset="-120"/>
              </a:rPr>
              <a:t>3</a:t>
            </a:r>
            <a:endParaRPr lang="en-US" sz="1871" dirty="0"/>
          </a:p>
        </p:txBody>
      </p:sp>
      <p:sp>
        <p:nvSpPr>
          <p:cNvPr id="20" name="Text 16"/>
          <p:cNvSpPr/>
          <p:nvPr/>
        </p:nvSpPr>
        <p:spPr>
          <a:xfrm>
            <a:off x="9548125" y="1851463"/>
            <a:ext cx="2614374" cy="247412"/>
          </a:xfrm>
          <a:prstGeom prst="rect">
            <a:avLst/>
          </a:prstGeom>
          <a:noFill/>
          <a:ln/>
        </p:spPr>
        <p:txBody>
          <a:bodyPr wrap="none" rtlCol="0" anchor="t"/>
          <a:lstStyle/>
          <a:p>
            <a:pPr marL="0" indent="0" algn="ctr">
              <a:lnSpc>
                <a:spcPts val="1949"/>
              </a:lnSpc>
              <a:buNone/>
            </a:pPr>
            <a:r>
              <a:rPr lang="en-US" sz="2400" b="1" kern="0" spc="-47" dirty="0">
                <a:solidFill>
                  <a:srgbClr val="E0D6DE"/>
                </a:solidFill>
                <a:latin typeface="p22-mackinac-pro" pitchFamily="34" charset="0"/>
                <a:ea typeface="p22-mackinac-pro" pitchFamily="34" charset="-122"/>
                <a:cs typeface="p22-mackinac-pro" pitchFamily="34" charset="-120"/>
              </a:rPr>
              <a:t>Data Manipulation and Joins</a:t>
            </a:r>
            <a:endParaRPr lang="en-US" sz="2400" dirty="0"/>
          </a:p>
        </p:txBody>
      </p:sp>
      <p:sp>
        <p:nvSpPr>
          <p:cNvPr id="21" name="Text 17"/>
          <p:cNvSpPr/>
          <p:nvPr/>
        </p:nvSpPr>
        <p:spPr>
          <a:xfrm>
            <a:off x="8707261" y="2303720"/>
            <a:ext cx="3831120" cy="1013460"/>
          </a:xfrm>
          <a:prstGeom prst="rect">
            <a:avLst/>
          </a:prstGeom>
          <a:noFill/>
          <a:ln/>
        </p:spPr>
        <p:txBody>
          <a:bodyPr wrap="square" rtlCol="0" anchor="t"/>
          <a:lstStyle/>
          <a:p>
            <a:pPr marL="0" indent="0" algn="ctr">
              <a:lnSpc>
                <a:spcPct val="150000"/>
              </a:lnSpc>
              <a:buNone/>
            </a:pPr>
            <a:r>
              <a:rPr lang="en-US" kern="0" spc="-25" dirty="0">
                <a:solidFill>
                  <a:srgbClr val="E0D6DE"/>
                </a:solidFill>
                <a:latin typeface="Inter" pitchFamily="34" charset="0"/>
                <a:ea typeface="Inter" pitchFamily="34" charset="-122"/>
                <a:cs typeface="Inter" pitchFamily="34" charset="-120"/>
              </a:rPr>
              <a:t>Perform data manipulation tasks, calculating derived metrics, and creating custom columns to facilitate the analysis process.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74015" y="91440"/>
            <a:ext cx="6956384" cy="8138160"/>
          </a:xfrm>
          <a:prstGeom prst="rect">
            <a:avLst/>
          </a:prstGeom>
          <a:solidFill>
            <a:srgbClr val="0C0524">
              <a:alpha val="75000"/>
            </a:srgbClr>
          </a:solidFill>
          <a:ln/>
        </p:spPr>
        <p:txBody>
          <a:bodyPr/>
          <a:lstStyle/>
          <a:p>
            <a:endParaRPr lang="en-US" dirty="0"/>
          </a:p>
        </p:txBody>
      </p:sp>
      <p:sp>
        <p:nvSpPr>
          <p:cNvPr id="5" name="Text 1"/>
          <p:cNvSpPr/>
          <p:nvPr/>
        </p:nvSpPr>
        <p:spPr>
          <a:xfrm>
            <a:off x="7905509" y="93157"/>
            <a:ext cx="7639292" cy="984764"/>
          </a:xfrm>
          <a:prstGeom prst="rect">
            <a:avLst/>
          </a:prstGeom>
          <a:noFill/>
          <a:ln/>
        </p:spPr>
        <p:txBody>
          <a:bodyPr wrap="none" rtlCol="0" anchor="t"/>
          <a:lstStyle/>
          <a:p>
            <a:pPr marL="0" indent="0">
              <a:lnSpc>
                <a:spcPts val="5468"/>
              </a:lnSpc>
              <a:buNone/>
            </a:pPr>
            <a:r>
              <a:rPr lang="en-US" sz="3600" b="1" i="0" dirty="0">
                <a:solidFill>
                  <a:srgbClr val="A680FF"/>
                </a:solidFill>
                <a:effectLst/>
                <a:latin typeface="ui-monospace"/>
              </a:rPr>
              <a:t>Car </a:t>
            </a:r>
            <a:r>
              <a:rPr lang="en-US" sz="3600" b="1" dirty="0">
                <a:solidFill>
                  <a:srgbClr val="A680FF"/>
                </a:solidFill>
                <a:latin typeface="ui-monospace"/>
              </a:rPr>
              <a:t>by brand type</a:t>
            </a:r>
            <a:endParaRPr lang="en-US" sz="3600" b="1" dirty="0">
              <a:solidFill>
                <a:srgbClr val="A680FF"/>
              </a:solidFill>
            </a:endParaRPr>
          </a:p>
        </p:txBody>
      </p:sp>
      <p:graphicFrame>
        <p:nvGraphicFramePr>
          <p:cNvPr id="17" name="Content Placeholder 4">
            <a:extLst>
              <a:ext uri="{FF2B5EF4-FFF2-40B4-BE49-F238E27FC236}">
                <a16:creationId xmlns:a16="http://schemas.microsoft.com/office/drawing/2014/main" id="{DF7F1DEF-AC24-4CCB-9C43-506BA4926903}"/>
              </a:ext>
            </a:extLst>
          </p:cNvPr>
          <p:cNvGraphicFramePr>
            <a:graphicFrameLocks/>
          </p:cNvGraphicFramePr>
          <p:nvPr/>
        </p:nvGraphicFramePr>
        <p:xfrm>
          <a:off x="272006" y="1077921"/>
          <a:ext cx="7306627" cy="6331351"/>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52B8D4F3-EB76-473C-82FE-7E81E68F73EA}"/>
              </a:ext>
            </a:extLst>
          </p:cNvPr>
          <p:cNvSpPr txBox="1"/>
          <p:nvPr/>
        </p:nvSpPr>
        <p:spPr>
          <a:xfrm>
            <a:off x="8021256" y="1169043"/>
            <a:ext cx="6337138" cy="5493812"/>
          </a:xfrm>
          <a:prstGeom prst="rect">
            <a:avLst/>
          </a:prstGeom>
          <a:noFill/>
        </p:spPr>
        <p:txBody>
          <a:bodyPr wrap="square" rtlCol="0">
            <a:spAutoFit/>
          </a:bodyPr>
          <a:lstStyle/>
          <a:p>
            <a:pPr algn="l">
              <a:lnSpc>
                <a:spcPct val="150000"/>
              </a:lnSpc>
            </a:pPr>
            <a:r>
              <a:rPr lang="en-US" b="1" i="0" dirty="0">
                <a:solidFill>
                  <a:srgbClr val="FFFF00"/>
                </a:solidFill>
                <a:effectLst/>
                <a:latin typeface="Viner Hand ITC" panose="03070502030502020203" pitchFamily="66" charset="0"/>
              </a:rPr>
              <a:t>Analysis</a:t>
            </a:r>
            <a:r>
              <a:rPr lang="en-US" b="0" i="0" dirty="0">
                <a:solidFill>
                  <a:srgbClr val="FFFF00"/>
                </a:solidFill>
                <a:effectLst/>
                <a:latin typeface="Viner Hand ITC" panose="03070502030502020203" pitchFamily="66" charset="0"/>
              </a:rPr>
              <a:t>:</a:t>
            </a:r>
            <a:endParaRPr lang="en-US" b="0" i="0" dirty="0">
              <a:solidFill>
                <a:srgbClr val="ECECEC"/>
              </a:solidFill>
              <a:effectLst/>
              <a:latin typeface="ui-sans-serif"/>
            </a:endParaRPr>
          </a:p>
          <a:p>
            <a:pPr marL="285750" indent="-285750">
              <a:lnSpc>
                <a:spcPct val="150000"/>
              </a:lnSpc>
              <a:buFont typeface="Arial" panose="020B0604020202020204" pitchFamily="34" charset="0"/>
              <a:buChar char="•"/>
            </a:pPr>
            <a:r>
              <a:rPr lang="en-US" b="0" i="0" dirty="0">
                <a:solidFill>
                  <a:srgbClr val="ECECEC"/>
                </a:solidFill>
                <a:effectLst/>
                <a:latin typeface="ui-sans-serif"/>
              </a:rPr>
              <a:t>Total cars: 8,128 available in the inventory for sale.</a:t>
            </a:r>
          </a:p>
          <a:p>
            <a:pPr marL="285750" indent="-285750" algn="l">
              <a:lnSpc>
                <a:spcPct val="150000"/>
              </a:lnSpc>
              <a:buFont typeface="Arial" panose="020B0604020202020204" pitchFamily="34" charset="0"/>
              <a:buChar char="•"/>
            </a:pPr>
            <a:r>
              <a:rPr lang="en-US" b="0" i="0" dirty="0">
                <a:solidFill>
                  <a:srgbClr val="ECECEC"/>
                </a:solidFill>
                <a:effectLst/>
                <a:latin typeface="ui-sans-serif"/>
              </a:rPr>
              <a:t>This graph displays the distribution of cars by brand in the CARS24 inventory.</a:t>
            </a:r>
          </a:p>
          <a:p>
            <a:pPr marL="742950" lvl="1" indent="-285750" algn="l">
              <a:lnSpc>
                <a:spcPct val="150000"/>
              </a:lnSpc>
              <a:buFont typeface="Arial" panose="020B0604020202020204" pitchFamily="34" charset="0"/>
              <a:buChar char="•"/>
            </a:pPr>
            <a:endParaRPr lang="en-US" b="0" i="0" dirty="0">
              <a:solidFill>
                <a:srgbClr val="ECECEC"/>
              </a:solidFill>
              <a:effectLst/>
              <a:latin typeface="ui-sans-serif"/>
            </a:endParaRPr>
          </a:p>
          <a:p>
            <a:pPr algn="l">
              <a:lnSpc>
                <a:spcPct val="150000"/>
              </a:lnSpc>
            </a:pPr>
            <a:r>
              <a:rPr lang="en-US" b="1" dirty="0">
                <a:solidFill>
                  <a:srgbClr val="FFFF00"/>
                </a:solidFill>
                <a:latin typeface="Viner Hand ITC" panose="03070502030502020203" pitchFamily="66" charset="0"/>
              </a:rPr>
              <a:t>Insight</a:t>
            </a:r>
            <a:r>
              <a:rPr lang="en-US" b="0" i="0" dirty="0">
                <a:solidFill>
                  <a:srgbClr val="FFFF00"/>
                </a:solidFill>
                <a:effectLst/>
                <a:latin typeface="Viner Hand ITC" panose="03070502030502020203" pitchFamily="66" charset="0"/>
              </a:rPr>
              <a:t>:</a:t>
            </a:r>
          </a:p>
          <a:p>
            <a:pPr algn="l">
              <a:lnSpc>
                <a:spcPct val="150000"/>
              </a:lnSpc>
              <a:buFont typeface="Arial" panose="020B0604020202020204" pitchFamily="34" charset="0"/>
              <a:buChar char="•"/>
            </a:pPr>
            <a:r>
              <a:rPr lang="en-US" b="0" i="0" dirty="0">
                <a:solidFill>
                  <a:srgbClr val="ECECEC"/>
                </a:solidFill>
                <a:effectLst/>
                <a:latin typeface="ui-sans-serif"/>
              </a:rPr>
              <a:t>Maruti: Strong market presence (2,448 cars).</a:t>
            </a:r>
          </a:p>
          <a:p>
            <a:pPr algn="l">
              <a:lnSpc>
                <a:spcPct val="150000"/>
              </a:lnSpc>
              <a:buFont typeface="Arial" panose="020B0604020202020204" pitchFamily="34" charset="0"/>
              <a:buChar char="•"/>
            </a:pPr>
            <a:r>
              <a:rPr lang="en-US" b="0" i="0" dirty="0">
                <a:solidFill>
                  <a:srgbClr val="ECECEC"/>
                </a:solidFill>
                <a:effectLst/>
                <a:latin typeface="ui-sans-serif"/>
              </a:rPr>
              <a:t>Hyundai: Consistent demand (1,415 cars).</a:t>
            </a:r>
          </a:p>
          <a:p>
            <a:pPr algn="l">
              <a:lnSpc>
                <a:spcPct val="150000"/>
              </a:lnSpc>
              <a:buFont typeface="Arial" panose="020B0604020202020204" pitchFamily="34" charset="0"/>
              <a:buChar char="•"/>
            </a:pPr>
            <a:r>
              <a:rPr lang="en-US" b="0" i="0" dirty="0">
                <a:solidFill>
                  <a:srgbClr val="ECECEC"/>
                </a:solidFill>
                <a:effectLst/>
                <a:latin typeface="ui-sans-serif"/>
              </a:rPr>
              <a:t>Mahindra and Tata: Popular in pre-owned market (772 and 734 cars, respectively).</a:t>
            </a:r>
          </a:p>
          <a:p>
            <a:pPr algn="l">
              <a:lnSpc>
                <a:spcPct val="150000"/>
              </a:lnSpc>
              <a:buFont typeface="Arial" panose="020B0604020202020204" pitchFamily="34" charset="0"/>
              <a:buChar char="•"/>
            </a:pPr>
            <a:r>
              <a:rPr lang="en-US" b="0" i="0" dirty="0">
                <a:solidFill>
                  <a:srgbClr val="ECECEC"/>
                </a:solidFill>
                <a:effectLst/>
                <a:latin typeface="ui-sans-serif"/>
              </a:rPr>
              <a:t>Lesser-known brands: Minimal representation, possibly indicating lower demand or availability.</a:t>
            </a:r>
          </a:p>
          <a:p>
            <a:pPr algn="l">
              <a:lnSpc>
                <a:spcPct val="150000"/>
              </a:lnSpc>
            </a:pPr>
            <a:endParaRPr lang="en-US" b="0" i="0" dirty="0">
              <a:solidFill>
                <a:srgbClr val="FFFF00"/>
              </a:solidFill>
              <a:effectLst/>
              <a:latin typeface="Viner Hand ITC" panose="03070502030502020203" pitchFamily="66" charset="0"/>
            </a:endParaRPr>
          </a:p>
        </p:txBody>
      </p:sp>
      <p:graphicFrame>
        <p:nvGraphicFramePr>
          <p:cNvPr id="7" name="Content Placeholder 12">
            <a:extLst>
              <a:ext uri="{FF2B5EF4-FFF2-40B4-BE49-F238E27FC236}">
                <a16:creationId xmlns:a16="http://schemas.microsoft.com/office/drawing/2014/main" id="{72472644-E2CB-4498-B2E6-14FEE578D46E}"/>
              </a:ext>
            </a:extLst>
          </p:cNvPr>
          <p:cNvGraphicFramePr>
            <a:graphicFrameLocks/>
          </p:cNvGraphicFramePr>
          <p:nvPr>
            <p:extLst>
              <p:ext uri="{D42A27DB-BD31-4B8C-83A1-F6EECF244321}">
                <p14:modId xmlns:p14="http://schemas.microsoft.com/office/powerpoint/2010/main" val="698057442"/>
              </p:ext>
            </p:extLst>
          </p:nvPr>
        </p:nvGraphicFramePr>
        <p:xfrm>
          <a:off x="272006" y="486137"/>
          <a:ext cx="7306627" cy="742299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165086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1666754" y="104172"/>
            <a:ext cx="11991373" cy="1307553"/>
          </a:xfrm>
          <a:prstGeom prst="rect">
            <a:avLst/>
          </a:prstGeom>
          <a:noFill/>
          <a:ln/>
        </p:spPr>
        <p:txBody>
          <a:bodyPr wrap="none" rtlCol="0" anchor="t"/>
          <a:lstStyle/>
          <a:p>
            <a:pPr marL="0" indent="0" algn="ctr">
              <a:lnSpc>
                <a:spcPts val="5468"/>
              </a:lnSpc>
              <a:buNone/>
            </a:pPr>
            <a:r>
              <a:rPr lang="en-US" sz="3600" b="1" kern="0" spc="-131" dirty="0">
                <a:solidFill>
                  <a:srgbClr val="A680FF"/>
                </a:solidFill>
                <a:latin typeface="p22-mackinac-pro" pitchFamily="34" charset="0"/>
                <a:ea typeface="p22-mackinac-pro" pitchFamily="34" charset="-122"/>
                <a:cs typeface="p22-mackinac-pro" pitchFamily="34" charset="-120"/>
              </a:rPr>
              <a:t>Number of cars by owner and seller type</a:t>
            </a:r>
            <a:endParaRPr lang="en-US" sz="3600" dirty="0"/>
          </a:p>
        </p:txBody>
      </p:sp>
      <p:sp>
        <p:nvSpPr>
          <p:cNvPr id="5" name="Shape 2"/>
          <p:cNvSpPr/>
          <p:nvPr/>
        </p:nvSpPr>
        <p:spPr>
          <a:xfrm>
            <a:off x="266218" y="1103972"/>
            <a:ext cx="6671403" cy="3922814"/>
          </a:xfrm>
          <a:prstGeom prst="roundRect">
            <a:avLst>
              <a:gd name="adj" fmla="val 3680"/>
            </a:avLst>
          </a:prstGeom>
          <a:solidFill>
            <a:srgbClr val="2E1A66"/>
          </a:solidFill>
          <a:ln w="7620">
            <a:solidFill>
              <a:srgbClr val="47337F"/>
            </a:solidFill>
            <a:prstDash val="solid"/>
          </a:ln>
        </p:spPr>
      </p:sp>
      <p:sp>
        <p:nvSpPr>
          <p:cNvPr id="11" name="Shape 8"/>
          <p:cNvSpPr/>
          <p:nvPr/>
        </p:nvSpPr>
        <p:spPr>
          <a:xfrm>
            <a:off x="7281030" y="1117767"/>
            <a:ext cx="6822981" cy="3909019"/>
          </a:xfrm>
          <a:prstGeom prst="roundRect">
            <a:avLst>
              <a:gd name="adj" fmla="val 3680"/>
            </a:avLst>
          </a:prstGeom>
          <a:solidFill>
            <a:srgbClr val="2E1A66"/>
          </a:solidFill>
          <a:ln w="7620">
            <a:solidFill>
              <a:srgbClr val="47337F"/>
            </a:solidFill>
            <a:prstDash val="solid"/>
          </a:ln>
        </p:spPr>
      </p:sp>
      <p:graphicFrame>
        <p:nvGraphicFramePr>
          <p:cNvPr id="18" name="Content Placeholder 8">
            <a:extLst>
              <a:ext uri="{FF2B5EF4-FFF2-40B4-BE49-F238E27FC236}">
                <a16:creationId xmlns:a16="http://schemas.microsoft.com/office/drawing/2014/main" id="{C4927762-5387-4B75-B0FF-DE334CAD6E97}"/>
              </a:ext>
            </a:extLst>
          </p:cNvPr>
          <p:cNvGraphicFramePr>
            <a:graphicFrameLocks/>
          </p:cNvGraphicFramePr>
          <p:nvPr>
            <p:extLst>
              <p:ext uri="{D42A27DB-BD31-4B8C-83A1-F6EECF244321}">
                <p14:modId xmlns:p14="http://schemas.microsoft.com/office/powerpoint/2010/main" val="1635165390"/>
              </p:ext>
            </p:extLst>
          </p:nvPr>
        </p:nvGraphicFramePr>
        <p:xfrm>
          <a:off x="434899" y="1215342"/>
          <a:ext cx="6412376" cy="369232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ontent Placeholder 10">
            <a:extLst>
              <a:ext uri="{FF2B5EF4-FFF2-40B4-BE49-F238E27FC236}">
                <a16:creationId xmlns:a16="http://schemas.microsoft.com/office/drawing/2014/main" id="{EF137CCB-32BC-41C9-BA24-1587EAF3FF75}"/>
              </a:ext>
            </a:extLst>
          </p:cNvPr>
          <p:cNvGraphicFramePr>
            <a:graphicFrameLocks/>
          </p:cNvGraphicFramePr>
          <p:nvPr>
            <p:extLst>
              <p:ext uri="{D42A27DB-BD31-4B8C-83A1-F6EECF244321}">
                <p14:modId xmlns:p14="http://schemas.microsoft.com/office/powerpoint/2010/main" val="1684150178"/>
              </p:ext>
            </p:extLst>
          </p:nvPr>
        </p:nvGraphicFramePr>
        <p:xfrm>
          <a:off x="7685591" y="1215343"/>
          <a:ext cx="6420702" cy="3981690"/>
        </p:xfrm>
        <a:graphic>
          <a:graphicData uri="http://schemas.openxmlformats.org/drawingml/2006/chart">
            <c:chart xmlns:c="http://schemas.openxmlformats.org/drawingml/2006/chart" xmlns:r="http://schemas.openxmlformats.org/officeDocument/2006/relationships" r:id="rId5"/>
          </a:graphicData>
        </a:graphic>
      </p:graphicFrame>
      <p:sp>
        <p:nvSpPr>
          <p:cNvPr id="24" name="TextBox 23">
            <a:extLst>
              <a:ext uri="{FF2B5EF4-FFF2-40B4-BE49-F238E27FC236}">
                <a16:creationId xmlns:a16="http://schemas.microsoft.com/office/drawing/2014/main" id="{93C6BF68-6B11-4A3E-90DB-546CA5F619FC}"/>
              </a:ext>
            </a:extLst>
          </p:cNvPr>
          <p:cNvSpPr txBox="1"/>
          <p:nvPr/>
        </p:nvSpPr>
        <p:spPr>
          <a:xfrm>
            <a:off x="266218" y="5197032"/>
            <a:ext cx="6130987" cy="2446824"/>
          </a:xfrm>
          <a:prstGeom prst="rect">
            <a:avLst/>
          </a:prstGeom>
          <a:noFill/>
        </p:spPr>
        <p:txBody>
          <a:bodyPr wrap="square" rtlCol="0">
            <a:spAutoFit/>
          </a:bodyPr>
          <a:lstStyle/>
          <a:p>
            <a:pPr>
              <a:lnSpc>
                <a:spcPct val="150000"/>
              </a:lnSpc>
            </a:pPr>
            <a:r>
              <a:rPr lang="en-US" dirty="0">
                <a:solidFill>
                  <a:srgbClr val="FFFF00"/>
                </a:solidFill>
                <a:latin typeface="Viner Hand ITC" panose="03070502030502020203" pitchFamily="66" charset="0"/>
              </a:rPr>
              <a:t>Insight</a:t>
            </a:r>
            <a:endParaRPr lang="en-US" sz="1800" dirty="0">
              <a:solidFill>
                <a:srgbClr val="FFFF00"/>
              </a:solidFill>
              <a:latin typeface="Viner Hand ITC" panose="03070502030502020203" pitchFamily="66" charset="0"/>
            </a:endParaRPr>
          </a:p>
          <a:p>
            <a:pPr marL="285750" indent="-285750" algn="l">
              <a:lnSpc>
                <a:spcPct val="150000"/>
              </a:lnSpc>
              <a:buFont typeface="Wingdings" panose="05000000000000000000" pitchFamily="2" charset="2"/>
              <a:buChar char="q"/>
            </a:pPr>
            <a:r>
              <a:rPr lang="en-US" b="0" i="0" dirty="0">
                <a:solidFill>
                  <a:srgbClr val="ECECEC"/>
                </a:solidFill>
                <a:effectLst/>
                <a:latin typeface="Inter"/>
              </a:rPr>
              <a:t>Majority of cars (65%) are 1st owner, indicating strong condition of inventory.</a:t>
            </a:r>
          </a:p>
          <a:p>
            <a:pPr marL="285750" indent="-285750" algn="l">
              <a:lnSpc>
                <a:spcPct val="150000"/>
              </a:lnSpc>
              <a:buFont typeface="Wingdings" panose="05000000000000000000" pitchFamily="2" charset="2"/>
              <a:buChar char="q"/>
            </a:pPr>
            <a:r>
              <a:rPr lang="en-US" b="0" i="0" dirty="0">
                <a:solidFill>
                  <a:srgbClr val="ECECEC"/>
                </a:solidFill>
                <a:effectLst/>
                <a:latin typeface="Inter"/>
              </a:rPr>
              <a:t>Second and third owners are less common (26% and 7% respectively), suggesting good overall condition of cars.</a:t>
            </a:r>
          </a:p>
          <a:p>
            <a:endParaRPr lang="en-US" dirty="0"/>
          </a:p>
        </p:txBody>
      </p:sp>
      <p:sp>
        <p:nvSpPr>
          <p:cNvPr id="25" name="TextBox 24">
            <a:extLst>
              <a:ext uri="{FF2B5EF4-FFF2-40B4-BE49-F238E27FC236}">
                <a16:creationId xmlns:a16="http://schemas.microsoft.com/office/drawing/2014/main" id="{5791C9DD-8722-4EE7-A22C-F5FA078DE2E1}"/>
              </a:ext>
            </a:extLst>
          </p:cNvPr>
          <p:cNvSpPr txBox="1"/>
          <p:nvPr/>
        </p:nvSpPr>
        <p:spPr>
          <a:xfrm>
            <a:off x="7685591" y="5451676"/>
            <a:ext cx="6130987" cy="2585323"/>
          </a:xfrm>
          <a:prstGeom prst="rect">
            <a:avLst/>
          </a:prstGeom>
          <a:noFill/>
        </p:spPr>
        <p:txBody>
          <a:bodyPr wrap="square" rtlCol="0">
            <a:spAutoFit/>
          </a:bodyPr>
          <a:lstStyle/>
          <a:p>
            <a:pPr>
              <a:lnSpc>
                <a:spcPct val="150000"/>
              </a:lnSpc>
            </a:pPr>
            <a:r>
              <a:rPr lang="en-US" dirty="0">
                <a:solidFill>
                  <a:srgbClr val="FFFF00"/>
                </a:solidFill>
                <a:latin typeface="Viner Hand ITC" panose="03070502030502020203" pitchFamily="66" charset="0"/>
              </a:rPr>
              <a:t>Insight</a:t>
            </a:r>
          </a:p>
          <a:p>
            <a:pPr marL="285750" indent="-285750" algn="l">
              <a:lnSpc>
                <a:spcPct val="150000"/>
              </a:lnSpc>
              <a:buFont typeface="Wingdings" panose="05000000000000000000" pitchFamily="2" charset="2"/>
              <a:buChar char="q"/>
            </a:pPr>
            <a:r>
              <a:rPr lang="en-US" b="0" i="0" dirty="0">
                <a:solidFill>
                  <a:srgbClr val="ECECEC"/>
                </a:solidFill>
                <a:effectLst/>
                <a:latin typeface="Inter"/>
              </a:rPr>
              <a:t>Individual sellers dominate, showing preference for direct transactions.</a:t>
            </a:r>
          </a:p>
          <a:p>
            <a:pPr marL="285750" indent="-285750" algn="l">
              <a:lnSpc>
                <a:spcPct val="150000"/>
              </a:lnSpc>
              <a:buFont typeface="Wingdings" panose="05000000000000000000" pitchFamily="2" charset="2"/>
              <a:buChar char="q"/>
            </a:pPr>
            <a:r>
              <a:rPr lang="en-US" b="0" i="0" dirty="0">
                <a:solidFill>
                  <a:srgbClr val="ECECEC"/>
                </a:solidFill>
                <a:effectLst/>
                <a:latin typeface="Inter"/>
              </a:rPr>
              <a:t>Dealer and Trustmark dealers play a smaller role, suggesting a secondary market presence.</a:t>
            </a:r>
          </a:p>
          <a:p>
            <a:pPr>
              <a:lnSpc>
                <a:spcPct val="150000"/>
              </a:lnSpc>
            </a:pPr>
            <a:endParaRPr lang="en-US" sz="1800" dirty="0">
              <a:solidFill>
                <a:srgbClr val="FFFF00"/>
              </a:solidFill>
              <a:latin typeface="Viner Hand ITC" panose="03070502030502020203"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Graphic spid="2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74015" y="91440"/>
            <a:ext cx="6956384" cy="8138160"/>
          </a:xfrm>
          <a:prstGeom prst="rect">
            <a:avLst/>
          </a:prstGeom>
          <a:solidFill>
            <a:srgbClr val="0C0524">
              <a:alpha val="75000"/>
            </a:srgbClr>
          </a:solidFill>
          <a:ln/>
        </p:spPr>
        <p:txBody>
          <a:bodyPr/>
          <a:lstStyle/>
          <a:p>
            <a:endParaRPr lang="en-US" dirty="0"/>
          </a:p>
        </p:txBody>
      </p:sp>
      <p:sp>
        <p:nvSpPr>
          <p:cNvPr id="5" name="Text 1"/>
          <p:cNvSpPr/>
          <p:nvPr/>
        </p:nvSpPr>
        <p:spPr>
          <a:xfrm>
            <a:off x="7905509" y="93157"/>
            <a:ext cx="7639292" cy="984764"/>
          </a:xfrm>
          <a:prstGeom prst="rect">
            <a:avLst/>
          </a:prstGeom>
          <a:noFill/>
          <a:ln/>
        </p:spPr>
        <p:txBody>
          <a:bodyPr wrap="none" rtlCol="0" anchor="t"/>
          <a:lstStyle/>
          <a:p>
            <a:pPr marL="0" indent="0">
              <a:lnSpc>
                <a:spcPts val="5468"/>
              </a:lnSpc>
              <a:buNone/>
            </a:pPr>
            <a:r>
              <a:rPr lang="en-US" sz="3600" b="1" i="0" dirty="0">
                <a:solidFill>
                  <a:srgbClr val="A680FF"/>
                </a:solidFill>
                <a:effectLst/>
                <a:latin typeface="ui-monospace"/>
              </a:rPr>
              <a:t>Car Sales by Manufacturing Year </a:t>
            </a:r>
            <a:endParaRPr lang="en-US" sz="3600" b="1" dirty="0">
              <a:solidFill>
                <a:srgbClr val="A680FF"/>
              </a:solidFill>
            </a:endParaRPr>
          </a:p>
        </p:txBody>
      </p:sp>
      <p:graphicFrame>
        <p:nvGraphicFramePr>
          <p:cNvPr id="17" name="Content Placeholder 4">
            <a:extLst>
              <a:ext uri="{FF2B5EF4-FFF2-40B4-BE49-F238E27FC236}">
                <a16:creationId xmlns:a16="http://schemas.microsoft.com/office/drawing/2014/main" id="{DF7F1DEF-AC24-4CCB-9C43-506BA4926903}"/>
              </a:ext>
            </a:extLst>
          </p:cNvPr>
          <p:cNvGraphicFramePr>
            <a:graphicFrameLocks/>
          </p:cNvGraphicFramePr>
          <p:nvPr>
            <p:extLst>
              <p:ext uri="{D42A27DB-BD31-4B8C-83A1-F6EECF244321}">
                <p14:modId xmlns:p14="http://schemas.microsoft.com/office/powerpoint/2010/main" val="1762185258"/>
              </p:ext>
            </p:extLst>
          </p:nvPr>
        </p:nvGraphicFramePr>
        <p:xfrm>
          <a:off x="272006" y="520861"/>
          <a:ext cx="7306627" cy="6888411"/>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52B8D4F3-EB76-473C-82FE-7E81E68F73EA}"/>
              </a:ext>
            </a:extLst>
          </p:cNvPr>
          <p:cNvSpPr txBox="1"/>
          <p:nvPr/>
        </p:nvSpPr>
        <p:spPr>
          <a:xfrm>
            <a:off x="8183300" y="1527858"/>
            <a:ext cx="6175093" cy="5450851"/>
          </a:xfrm>
          <a:prstGeom prst="rect">
            <a:avLst/>
          </a:prstGeom>
          <a:noFill/>
        </p:spPr>
        <p:txBody>
          <a:bodyPr wrap="square" rtlCol="0">
            <a:spAutoFit/>
          </a:bodyPr>
          <a:lstStyle/>
          <a:p>
            <a:pPr algn="l">
              <a:lnSpc>
                <a:spcPct val="150000"/>
              </a:lnSpc>
            </a:pPr>
            <a:r>
              <a:rPr lang="en-US" b="1" i="0" dirty="0">
                <a:solidFill>
                  <a:srgbClr val="FFFF00"/>
                </a:solidFill>
                <a:effectLst/>
                <a:latin typeface="Viner Hand ITC" panose="03070502030502020203" pitchFamily="66" charset="0"/>
              </a:rPr>
              <a:t>Analysis</a:t>
            </a:r>
            <a:r>
              <a:rPr lang="en-US" b="0" i="0" dirty="0">
                <a:solidFill>
                  <a:srgbClr val="FFFF00"/>
                </a:solidFill>
                <a:effectLst/>
                <a:latin typeface="Viner Hand ITC" panose="03070502030502020203" pitchFamily="66" charset="0"/>
              </a:rPr>
              <a:t>:</a:t>
            </a:r>
          </a:p>
          <a:p>
            <a:pPr marL="285750" indent="-285750" algn="l">
              <a:lnSpc>
                <a:spcPct val="150000"/>
              </a:lnSpc>
              <a:buFont typeface="Arial" panose="020B0604020202020204" pitchFamily="34" charset="0"/>
              <a:buChar char="•"/>
            </a:pPr>
            <a:r>
              <a:rPr lang="en-US" b="0" i="0" dirty="0">
                <a:solidFill>
                  <a:srgbClr val="ECECEC"/>
                </a:solidFill>
                <a:effectLst/>
                <a:latin typeface="ui-sans-serif"/>
              </a:rPr>
              <a:t>The bar chart illustrates the number of cars sold, grouped by their manufacturing year.</a:t>
            </a:r>
          </a:p>
          <a:p>
            <a:pPr marL="285750" indent="-285750">
              <a:lnSpc>
                <a:spcPct val="150000"/>
              </a:lnSpc>
              <a:buFont typeface="Arial" panose="020B0604020202020204" pitchFamily="34" charset="0"/>
              <a:buChar char="•"/>
            </a:pPr>
            <a:r>
              <a:rPr lang="en-US" b="0" i="0" dirty="0">
                <a:solidFill>
                  <a:srgbClr val="ECECEC"/>
                </a:solidFill>
                <a:effectLst/>
                <a:latin typeface="ui-sans-serif"/>
              </a:rPr>
              <a:t>Noticeable increase in car sales from around 2006, peaking in 2017.</a:t>
            </a:r>
          </a:p>
          <a:p>
            <a:pPr algn="l">
              <a:lnSpc>
                <a:spcPct val="150000"/>
              </a:lnSpc>
            </a:pPr>
            <a:endParaRPr lang="en-US" b="0" i="0" dirty="0">
              <a:solidFill>
                <a:srgbClr val="ECECEC"/>
              </a:solidFill>
              <a:effectLst/>
              <a:latin typeface="ui-sans-serif"/>
            </a:endParaRPr>
          </a:p>
          <a:p>
            <a:pPr algn="l">
              <a:lnSpc>
                <a:spcPct val="150000"/>
              </a:lnSpc>
            </a:pPr>
            <a:r>
              <a:rPr lang="en-US" b="1" dirty="0">
                <a:solidFill>
                  <a:srgbClr val="FFFF00"/>
                </a:solidFill>
                <a:latin typeface="Viner Hand ITC" panose="03070502030502020203" pitchFamily="66" charset="0"/>
              </a:rPr>
              <a:t>Insight</a:t>
            </a:r>
            <a:r>
              <a:rPr lang="en-US" b="0" i="0" dirty="0">
                <a:solidFill>
                  <a:srgbClr val="FFFF00"/>
                </a:solidFill>
                <a:effectLst/>
                <a:latin typeface="Viner Hand ITC" panose="03070502030502020203" pitchFamily="66" charset="0"/>
              </a:rPr>
              <a:t>:</a:t>
            </a:r>
          </a:p>
          <a:p>
            <a:pPr marL="285750" indent="-285750" algn="l">
              <a:lnSpc>
                <a:spcPct val="150000"/>
              </a:lnSpc>
              <a:buFont typeface="Arial" panose="020B0604020202020204" pitchFamily="34" charset="0"/>
              <a:buChar char="•"/>
            </a:pPr>
            <a:r>
              <a:rPr lang="en-US" dirty="0">
                <a:solidFill>
                  <a:srgbClr val="ECECEC"/>
                </a:solidFill>
                <a:latin typeface="ui-sans-serif"/>
              </a:rPr>
              <a:t>   </a:t>
            </a:r>
            <a:r>
              <a:rPr lang="en-US" b="0" i="0" dirty="0">
                <a:solidFill>
                  <a:srgbClr val="ECECEC"/>
                </a:solidFill>
                <a:effectLst/>
                <a:latin typeface="ui-sans-serif"/>
              </a:rPr>
              <a:t>Peak sales observed for cars manufactured in 2017.</a:t>
            </a:r>
          </a:p>
          <a:p>
            <a:pPr marL="285750" indent="-285750" algn="l">
              <a:lnSpc>
                <a:spcPct val="150000"/>
              </a:lnSpc>
              <a:buFont typeface="Arial" panose="020B0604020202020204" pitchFamily="34" charset="0"/>
              <a:buChar char="•"/>
            </a:pPr>
            <a:r>
              <a:rPr lang="en-US" b="0" i="0" dirty="0">
                <a:solidFill>
                  <a:srgbClr val="ECECEC"/>
                </a:solidFill>
                <a:effectLst/>
                <a:latin typeface="ui-sans-serif"/>
              </a:rPr>
              <a:t>   Cars from 2015-2018 are most commonly sold.</a:t>
            </a:r>
          </a:p>
          <a:p>
            <a:pPr marL="285750" indent="-285750" algn="l">
              <a:lnSpc>
                <a:spcPct val="150000"/>
              </a:lnSpc>
              <a:buFont typeface="Arial" panose="020B0604020202020204" pitchFamily="34" charset="0"/>
              <a:buChar char="•"/>
            </a:pPr>
            <a:r>
              <a:rPr lang="en-US" b="0" i="0" dirty="0">
                <a:solidFill>
                  <a:srgbClr val="ECECEC"/>
                </a:solidFill>
                <a:effectLst/>
                <a:latin typeface="ui-sans-serif"/>
              </a:rPr>
              <a:t>   Consistent increase in sales from early 2000s to late 2010s.</a:t>
            </a:r>
          </a:p>
          <a:p>
            <a:pPr marL="285750" indent="-285750" algn="l">
              <a:lnSpc>
                <a:spcPct val="150000"/>
              </a:lnSpc>
              <a:buFont typeface="Arial" panose="020B0604020202020204" pitchFamily="34" charset="0"/>
              <a:buChar char="•"/>
            </a:pPr>
            <a:r>
              <a:rPr lang="en-US" b="0" i="0" dirty="0">
                <a:solidFill>
                  <a:srgbClr val="ECECEC"/>
                </a:solidFill>
                <a:effectLst/>
                <a:latin typeface="ui-sans-serif"/>
              </a:rPr>
              <a:t>   Older cars (pre-2000) have lower sales numbers.</a:t>
            </a:r>
          </a:p>
          <a:p>
            <a:pPr marL="285750" indent="-285750">
              <a:lnSpc>
                <a:spcPct val="150000"/>
              </a:lnSpc>
              <a:buFont typeface="Arial" panose="020B0604020202020204" pitchFamily="34" charset="0"/>
              <a:buChar char="•"/>
            </a:pPr>
            <a:br>
              <a:rPr lang="en-US"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1666754" y="104172"/>
            <a:ext cx="11991373" cy="1307553"/>
          </a:xfrm>
          <a:prstGeom prst="rect">
            <a:avLst/>
          </a:prstGeom>
          <a:noFill/>
          <a:ln/>
        </p:spPr>
        <p:txBody>
          <a:bodyPr wrap="none" rtlCol="0" anchor="t"/>
          <a:lstStyle/>
          <a:p>
            <a:pPr marL="0" indent="0" algn="ctr">
              <a:lnSpc>
                <a:spcPts val="5468"/>
              </a:lnSpc>
              <a:buNone/>
            </a:pPr>
            <a:r>
              <a:rPr lang="en-US" sz="3200" b="1" kern="0" spc="-131" dirty="0">
                <a:solidFill>
                  <a:srgbClr val="A680FF"/>
                </a:solidFill>
                <a:latin typeface="p22-mackinac-pro" pitchFamily="34" charset="0"/>
                <a:ea typeface="p22-mackinac-pro" pitchFamily="34" charset="-122"/>
                <a:cs typeface="p22-mackinac-pro" pitchFamily="34" charset="-120"/>
              </a:rPr>
              <a:t>Number of cars by owner and seller type</a:t>
            </a:r>
            <a:endParaRPr lang="en-US" sz="3200" dirty="0"/>
          </a:p>
        </p:txBody>
      </p:sp>
      <p:sp>
        <p:nvSpPr>
          <p:cNvPr id="5" name="Shape 2"/>
          <p:cNvSpPr/>
          <p:nvPr/>
        </p:nvSpPr>
        <p:spPr>
          <a:xfrm>
            <a:off x="266218" y="1103972"/>
            <a:ext cx="6671403" cy="3922814"/>
          </a:xfrm>
          <a:prstGeom prst="roundRect">
            <a:avLst>
              <a:gd name="adj" fmla="val 3680"/>
            </a:avLst>
          </a:prstGeom>
          <a:solidFill>
            <a:srgbClr val="2E1A66"/>
          </a:solidFill>
          <a:ln w="7620">
            <a:solidFill>
              <a:srgbClr val="47337F"/>
            </a:solidFill>
            <a:prstDash val="solid"/>
          </a:ln>
        </p:spPr>
      </p:sp>
      <p:sp>
        <p:nvSpPr>
          <p:cNvPr id="11" name="Shape 8"/>
          <p:cNvSpPr/>
          <p:nvPr/>
        </p:nvSpPr>
        <p:spPr>
          <a:xfrm>
            <a:off x="7281030" y="1117767"/>
            <a:ext cx="6822981" cy="3909019"/>
          </a:xfrm>
          <a:prstGeom prst="roundRect">
            <a:avLst>
              <a:gd name="adj" fmla="val 3680"/>
            </a:avLst>
          </a:prstGeom>
          <a:solidFill>
            <a:srgbClr val="2E1A66"/>
          </a:solidFill>
          <a:ln w="7620">
            <a:solidFill>
              <a:srgbClr val="47337F"/>
            </a:solidFill>
            <a:prstDash val="solid"/>
          </a:ln>
        </p:spPr>
      </p:sp>
      <p:graphicFrame>
        <p:nvGraphicFramePr>
          <p:cNvPr id="18" name="Content Placeholder 8">
            <a:extLst>
              <a:ext uri="{FF2B5EF4-FFF2-40B4-BE49-F238E27FC236}">
                <a16:creationId xmlns:a16="http://schemas.microsoft.com/office/drawing/2014/main" id="{C4927762-5387-4B75-B0FF-DE334CAD6E97}"/>
              </a:ext>
            </a:extLst>
          </p:cNvPr>
          <p:cNvGraphicFramePr>
            <a:graphicFrameLocks/>
          </p:cNvGraphicFramePr>
          <p:nvPr/>
        </p:nvGraphicFramePr>
        <p:xfrm>
          <a:off x="434899" y="1215342"/>
          <a:ext cx="6412376" cy="3692323"/>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93C6BF68-6B11-4A3E-90DB-546CA5F619FC}"/>
              </a:ext>
            </a:extLst>
          </p:cNvPr>
          <p:cNvSpPr txBox="1"/>
          <p:nvPr/>
        </p:nvSpPr>
        <p:spPr>
          <a:xfrm>
            <a:off x="266218" y="5197033"/>
            <a:ext cx="6605551" cy="3000821"/>
          </a:xfrm>
          <a:prstGeom prst="rect">
            <a:avLst/>
          </a:prstGeom>
          <a:noFill/>
        </p:spPr>
        <p:txBody>
          <a:bodyPr wrap="square" rtlCol="0">
            <a:spAutoFit/>
          </a:bodyPr>
          <a:lstStyle/>
          <a:p>
            <a:pPr>
              <a:lnSpc>
                <a:spcPct val="150000"/>
              </a:lnSpc>
            </a:pPr>
            <a:r>
              <a:rPr lang="en-US" sz="1800" dirty="0">
                <a:solidFill>
                  <a:srgbClr val="FFFF00"/>
                </a:solidFill>
                <a:latin typeface="Viner Hand ITC" panose="03070502030502020203" pitchFamily="66" charset="0"/>
              </a:rPr>
              <a:t>Analysis </a:t>
            </a:r>
          </a:p>
          <a:p>
            <a:pPr marL="285750" indent="-285750" algn="l">
              <a:lnSpc>
                <a:spcPct val="200000"/>
              </a:lnSpc>
              <a:buFont typeface="Wingdings" panose="05000000000000000000" pitchFamily="2" charset="2"/>
              <a:buChar char="§"/>
            </a:pPr>
            <a:r>
              <a:rPr lang="en-US" b="0" i="0" dirty="0">
                <a:solidFill>
                  <a:srgbClr val="ECECEC"/>
                </a:solidFill>
                <a:effectLst/>
                <a:latin typeface="ui-sans-serif"/>
              </a:rPr>
              <a:t>The BMW X4 M Sport X xDrive20d leads in sales revenue, highlighting its top-selling status.</a:t>
            </a:r>
          </a:p>
          <a:p>
            <a:pPr marL="285750" indent="-285750" algn="l">
              <a:lnSpc>
                <a:spcPct val="200000"/>
              </a:lnSpc>
              <a:buFont typeface="Wingdings" panose="05000000000000000000" pitchFamily="2" charset="2"/>
              <a:buChar char="§"/>
            </a:pPr>
            <a:r>
              <a:rPr lang="en-US" b="0" i="0" dirty="0">
                <a:solidFill>
                  <a:srgbClr val="ECECEC"/>
                </a:solidFill>
                <a:effectLst/>
                <a:latin typeface="ui-sans-serif"/>
              </a:rPr>
              <a:t>Luxury brands such as Lexus, Volvo, and Jaguar make substantial contributions to overall revenue.</a:t>
            </a:r>
          </a:p>
          <a:p>
            <a:endParaRPr lang="en-US" dirty="0"/>
          </a:p>
        </p:txBody>
      </p:sp>
      <p:sp>
        <p:nvSpPr>
          <p:cNvPr id="25" name="TextBox 24">
            <a:extLst>
              <a:ext uri="{FF2B5EF4-FFF2-40B4-BE49-F238E27FC236}">
                <a16:creationId xmlns:a16="http://schemas.microsoft.com/office/drawing/2014/main" id="{5791C9DD-8722-4EE7-A22C-F5FA078DE2E1}"/>
              </a:ext>
            </a:extLst>
          </p:cNvPr>
          <p:cNvSpPr txBox="1"/>
          <p:nvPr/>
        </p:nvSpPr>
        <p:spPr>
          <a:xfrm>
            <a:off x="7697165" y="5451676"/>
            <a:ext cx="6227179" cy="2169825"/>
          </a:xfrm>
          <a:prstGeom prst="rect">
            <a:avLst/>
          </a:prstGeom>
          <a:noFill/>
        </p:spPr>
        <p:txBody>
          <a:bodyPr wrap="square" rtlCol="0">
            <a:spAutoFit/>
          </a:bodyPr>
          <a:lstStyle/>
          <a:p>
            <a:pPr>
              <a:lnSpc>
                <a:spcPct val="150000"/>
              </a:lnSpc>
            </a:pPr>
            <a:r>
              <a:rPr lang="en-US" sz="1800" dirty="0">
                <a:solidFill>
                  <a:srgbClr val="FFFF00"/>
                </a:solidFill>
                <a:latin typeface="Viner Hand ITC" panose="03070502030502020203" pitchFamily="66" charset="0"/>
              </a:rPr>
              <a:t>Analysis </a:t>
            </a:r>
          </a:p>
          <a:p>
            <a:pPr marL="285750" indent="-285750">
              <a:lnSpc>
                <a:spcPct val="150000"/>
              </a:lnSpc>
              <a:buFont typeface="Wingdings" panose="05000000000000000000" pitchFamily="2" charset="2"/>
              <a:buChar char="§"/>
            </a:pPr>
            <a:r>
              <a:rPr lang="en-US" sz="1800" dirty="0">
                <a:solidFill>
                  <a:schemeClr val="bg1"/>
                </a:solidFill>
              </a:rPr>
              <a:t>Most affordable cars are offered by the Maruti brand</a:t>
            </a:r>
          </a:p>
          <a:p>
            <a:pPr marL="285750" indent="-285750">
              <a:lnSpc>
                <a:spcPct val="150000"/>
              </a:lnSpc>
              <a:buFont typeface="Wingdings" panose="05000000000000000000" pitchFamily="2" charset="2"/>
              <a:buChar char="§"/>
            </a:pPr>
            <a:endParaRPr lang="en-US" sz="1800" dirty="0">
              <a:solidFill>
                <a:schemeClr val="bg1"/>
              </a:solidFill>
            </a:endParaRPr>
          </a:p>
          <a:p>
            <a:pPr marL="285750" indent="-285750">
              <a:lnSpc>
                <a:spcPct val="150000"/>
              </a:lnSpc>
              <a:buFont typeface="Wingdings" panose="05000000000000000000" pitchFamily="2" charset="2"/>
              <a:buChar char="§"/>
            </a:pPr>
            <a:r>
              <a:rPr lang="en-US" sz="1800" dirty="0">
                <a:solidFill>
                  <a:schemeClr val="bg1"/>
                </a:solidFill>
              </a:rPr>
              <a:t>The cars price in the cars24 is starting from just INR 29,999 </a:t>
            </a:r>
          </a:p>
          <a:p>
            <a:pPr>
              <a:lnSpc>
                <a:spcPct val="150000"/>
              </a:lnSpc>
            </a:pPr>
            <a:endParaRPr lang="en-US" sz="1800" dirty="0">
              <a:solidFill>
                <a:srgbClr val="FFFF00"/>
              </a:solidFill>
              <a:latin typeface="Viner Hand ITC" panose="03070502030502020203" pitchFamily="66" charset="0"/>
            </a:endParaRPr>
          </a:p>
        </p:txBody>
      </p:sp>
      <p:graphicFrame>
        <p:nvGraphicFramePr>
          <p:cNvPr id="12" name="Chart 11">
            <a:extLst>
              <a:ext uri="{FF2B5EF4-FFF2-40B4-BE49-F238E27FC236}">
                <a16:creationId xmlns:a16="http://schemas.microsoft.com/office/drawing/2014/main" id="{6BFD5BD7-1C6A-4563-B96F-E7C60EFFEDDA}"/>
              </a:ext>
            </a:extLst>
          </p:cNvPr>
          <p:cNvGraphicFramePr>
            <a:graphicFrameLocks/>
          </p:cNvGraphicFramePr>
          <p:nvPr>
            <p:extLst>
              <p:ext uri="{D42A27DB-BD31-4B8C-83A1-F6EECF244321}">
                <p14:modId xmlns:p14="http://schemas.microsoft.com/office/powerpoint/2010/main" val="3945450391"/>
              </p:ext>
            </p:extLst>
          </p:nvPr>
        </p:nvGraphicFramePr>
        <p:xfrm>
          <a:off x="434898" y="1215343"/>
          <a:ext cx="6278419" cy="369232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ontent Placeholder 4">
            <a:extLst>
              <a:ext uri="{FF2B5EF4-FFF2-40B4-BE49-F238E27FC236}">
                <a16:creationId xmlns:a16="http://schemas.microsoft.com/office/drawing/2014/main" id="{1BF22779-EC76-48B0-897F-54DE76CD1FD5}"/>
              </a:ext>
            </a:extLst>
          </p:cNvPr>
          <p:cNvGraphicFramePr>
            <a:graphicFrameLocks/>
          </p:cNvGraphicFramePr>
          <p:nvPr>
            <p:extLst>
              <p:ext uri="{D42A27DB-BD31-4B8C-83A1-F6EECF244321}">
                <p14:modId xmlns:p14="http://schemas.microsoft.com/office/powerpoint/2010/main" val="675930430"/>
              </p:ext>
            </p:extLst>
          </p:nvPr>
        </p:nvGraphicFramePr>
        <p:xfrm>
          <a:off x="7565761" y="1215342"/>
          <a:ext cx="6130987" cy="369232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43815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Graphic spid="1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575" y="0"/>
            <a:ext cx="14630400" cy="8229600"/>
          </a:xfrm>
          <a:prstGeom prst="rect">
            <a:avLst/>
          </a:prstGeom>
          <a:solidFill>
            <a:srgbClr val="0C0524">
              <a:alpha val="75000"/>
            </a:srgbClr>
          </a:solidFill>
          <a:ln/>
        </p:spPr>
      </p:sp>
      <p:sp>
        <p:nvSpPr>
          <p:cNvPr id="4" name="Text 1"/>
          <p:cNvSpPr/>
          <p:nvPr/>
        </p:nvSpPr>
        <p:spPr>
          <a:xfrm>
            <a:off x="2951544" y="223025"/>
            <a:ext cx="9468091" cy="880948"/>
          </a:xfrm>
          <a:prstGeom prst="rect">
            <a:avLst/>
          </a:prstGeom>
          <a:noFill/>
          <a:ln/>
        </p:spPr>
        <p:txBody>
          <a:bodyPr wrap="none" rtlCol="0" anchor="t"/>
          <a:lstStyle/>
          <a:p>
            <a:pPr marL="0" indent="0" algn="ctr">
              <a:lnSpc>
                <a:spcPts val="5468"/>
              </a:lnSpc>
              <a:buNone/>
            </a:pPr>
            <a:r>
              <a:rPr lang="en-US" sz="3600" b="1" kern="0" spc="-131" dirty="0">
                <a:solidFill>
                  <a:srgbClr val="A680FF"/>
                </a:solidFill>
                <a:latin typeface="p22-mackinac-pro" pitchFamily="34" charset="0"/>
                <a:ea typeface="p22-mackinac-pro" pitchFamily="34" charset="-122"/>
                <a:cs typeface="p22-mackinac-pro" pitchFamily="34" charset="-120"/>
              </a:rPr>
              <a:t>Number of cars by fuel and transmission type</a:t>
            </a:r>
            <a:endParaRPr lang="en-US" sz="3600" dirty="0"/>
          </a:p>
        </p:txBody>
      </p:sp>
      <p:sp>
        <p:nvSpPr>
          <p:cNvPr id="5" name="Shape 2"/>
          <p:cNvSpPr/>
          <p:nvPr/>
        </p:nvSpPr>
        <p:spPr>
          <a:xfrm>
            <a:off x="524107" y="1103972"/>
            <a:ext cx="6413514" cy="6746488"/>
          </a:xfrm>
          <a:prstGeom prst="roundRect">
            <a:avLst>
              <a:gd name="adj" fmla="val 3680"/>
            </a:avLst>
          </a:prstGeom>
          <a:solidFill>
            <a:srgbClr val="2E1A66"/>
          </a:solidFill>
          <a:ln w="7620">
            <a:solidFill>
              <a:srgbClr val="47337F"/>
            </a:solidFill>
            <a:prstDash val="solid"/>
          </a:ln>
        </p:spPr>
      </p:sp>
      <p:sp>
        <p:nvSpPr>
          <p:cNvPr id="11" name="Shape 8"/>
          <p:cNvSpPr/>
          <p:nvPr/>
        </p:nvSpPr>
        <p:spPr>
          <a:xfrm>
            <a:off x="7372520" y="1103972"/>
            <a:ext cx="6822981" cy="6746488"/>
          </a:xfrm>
          <a:prstGeom prst="roundRect">
            <a:avLst>
              <a:gd name="adj" fmla="val 3680"/>
            </a:avLst>
          </a:prstGeom>
          <a:solidFill>
            <a:srgbClr val="2E1A66"/>
          </a:solidFill>
          <a:ln w="7620">
            <a:solidFill>
              <a:srgbClr val="47337F"/>
            </a:solidFill>
            <a:prstDash val="solid"/>
          </a:ln>
        </p:spPr>
      </p:sp>
      <p:graphicFrame>
        <p:nvGraphicFramePr>
          <p:cNvPr id="18" name="Content Placeholder 8">
            <a:extLst>
              <a:ext uri="{FF2B5EF4-FFF2-40B4-BE49-F238E27FC236}">
                <a16:creationId xmlns:a16="http://schemas.microsoft.com/office/drawing/2014/main" id="{C4927762-5387-4B75-B0FF-DE334CAD6E97}"/>
              </a:ext>
            </a:extLst>
          </p:cNvPr>
          <p:cNvGraphicFramePr>
            <a:graphicFrameLocks/>
          </p:cNvGraphicFramePr>
          <p:nvPr/>
        </p:nvGraphicFramePr>
        <p:xfrm>
          <a:off x="787079" y="1103972"/>
          <a:ext cx="6060196" cy="47412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ontent Placeholder 10">
            <a:extLst>
              <a:ext uri="{FF2B5EF4-FFF2-40B4-BE49-F238E27FC236}">
                <a16:creationId xmlns:a16="http://schemas.microsoft.com/office/drawing/2014/main" id="{EF137CCB-32BC-41C9-BA24-1587EAF3FF75}"/>
              </a:ext>
            </a:extLst>
          </p:cNvPr>
          <p:cNvGraphicFramePr>
            <a:graphicFrameLocks/>
          </p:cNvGraphicFramePr>
          <p:nvPr/>
        </p:nvGraphicFramePr>
        <p:xfrm>
          <a:off x="7685591" y="1411725"/>
          <a:ext cx="6420702" cy="443349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ontent Placeholder 11">
            <a:extLst>
              <a:ext uri="{FF2B5EF4-FFF2-40B4-BE49-F238E27FC236}">
                <a16:creationId xmlns:a16="http://schemas.microsoft.com/office/drawing/2014/main" id="{695A3733-2F65-46E8-96CA-7FCF4FAA1B2A}"/>
              </a:ext>
            </a:extLst>
          </p:cNvPr>
          <p:cNvGraphicFramePr>
            <a:graphicFrameLocks/>
          </p:cNvGraphicFramePr>
          <p:nvPr>
            <p:extLst>
              <p:ext uri="{D42A27DB-BD31-4B8C-83A1-F6EECF244321}">
                <p14:modId xmlns:p14="http://schemas.microsoft.com/office/powerpoint/2010/main" val="4087146193"/>
              </p:ext>
            </p:extLst>
          </p:nvPr>
        </p:nvGraphicFramePr>
        <p:xfrm>
          <a:off x="914401" y="1226916"/>
          <a:ext cx="4930926" cy="423633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ontent Placeholder 12">
            <a:extLst>
              <a:ext uri="{FF2B5EF4-FFF2-40B4-BE49-F238E27FC236}">
                <a16:creationId xmlns:a16="http://schemas.microsoft.com/office/drawing/2014/main" id="{E98109AF-4066-484C-8831-B2A4A79D903E}"/>
              </a:ext>
            </a:extLst>
          </p:cNvPr>
          <p:cNvGraphicFramePr>
            <a:graphicFrameLocks/>
          </p:cNvGraphicFramePr>
          <p:nvPr>
            <p:extLst>
              <p:ext uri="{D42A27DB-BD31-4B8C-83A1-F6EECF244321}">
                <p14:modId xmlns:p14="http://schemas.microsoft.com/office/powerpoint/2010/main" val="2148777654"/>
              </p:ext>
            </p:extLst>
          </p:nvPr>
        </p:nvGraphicFramePr>
        <p:xfrm>
          <a:off x="8067554" y="1226917"/>
          <a:ext cx="5648445" cy="4537275"/>
        </p:xfrm>
        <a:graphic>
          <a:graphicData uri="http://schemas.openxmlformats.org/drawingml/2006/chart">
            <c:chart xmlns:c="http://schemas.openxmlformats.org/drawingml/2006/chart" xmlns:r="http://schemas.openxmlformats.org/officeDocument/2006/relationships" r:id="rId7"/>
          </a:graphicData>
        </a:graphic>
      </p:graphicFrame>
      <p:sp>
        <p:nvSpPr>
          <p:cNvPr id="6" name="TextBox 5">
            <a:extLst>
              <a:ext uri="{FF2B5EF4-FFF2-40B4-BE49-F238E27FC236}">
                <a16:creationId xmlns:a16="http://schemas.microsoft.com/office/drawing/2014/main" id="{B1093D7B-0828-47D3-A472-28F830EF6B72}"/>
              </a:ext>
            </a:extLst>
          </p:cNvPr>
          <p:cNvSpPr txBox="1"/>
          <p:nvPr/>
        </p:nvSpPr>
        <p:spPr>
          <a:xfrm>
            <a:off x="914401" y="6025858"/>
            <a:ext cx="5220181"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b="1" dirty="0">
                <a:solidFill>
                  <a:schemeClr val="bg1"/>
                </a:solidFill>
                <a:latin typeface="Inter"/>
              </a:rPr>
              <a:t>Percentage of cars based on their fuel type</a:t>
            </a:r>
          </a:p>
          <a:p>
            <a:pPr marL="285750" indent="-285750">
              <a:lnSpc>
                <a:spcPct val="150000"/>
              </a:lnSpc>
              <a:buFont typeface="Wingdings" panose="05000000000000000000" pitchFamily="2" charset="2"/>
              <a:buChar char="§"/>
            </a:pPr>
            <a:r>
              <a:rPr lang="en-US" sz="1800" b="1" dirty="0">
                <a:solidFill>
                  <a:schemeClr val="bg1"/>
                </a:solidFill>
                <a:latin typeface="Inter"/>
              </a:rPr>
              <a:t>Most of the cars are diesel and petrol type</a:t>
            </a:r>
          </a:p>
          <a:p>
            <a:endParaRPr lang="en-US" dirty="0"/>
          </a:p>
        </p:txBody>
      </p:sp>
      <p:sp>
        <p:nvSpPr>
          <p:cNvPr id="7" name="TextBox 6">
            <a:extLst>
              <a:ext uri="{FF2B5EF4-FFF2-40B4-BE49-F238E27FC236}">
                <a16:creationId xmlns:a16="http://schemas.microsoft.com/office/drawing/2014/main" id="{37570852-AEA4-475C-91D1-32FFE35B80C0}"/>
              </a:ext>
            </a:extLst>
          </p:cNvPr>
          <p:cNvSpPr txBox="1"/>
          <p:nvPr/>
        </p:nvSpPr>
        <p:spPr>
          <a:xfrm>
            <a:off x="8067554" y="6030410"/>
            <a:ext cx="5359079" cy="129586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b="1" dirty="0">
                <a:solidFill>
                  <a:schemeClr val="bg1"/>
                </a:solidFill>
                <a:latin typeface="Inter"/>
              </a:rPr>
              <a:t>Percentage of cars based on their transmission type</a:t>
            </a:r>
          </a:p>
          <a:p>
            <a:pPr marL="285750" indent="-285750">
              <a:lnSpc>
                <a:spcPct val="150000"/>
              </a:lnSpc>
              <a:buFont typeface="Wingdings" panose="05000000000000000000" pitchFamily="2" charset="2"/>
              <a:buChar char="§"/>
            </a:pPr>
            <a:r>
              <a:rPr lang="en-US" sz="1800" b="1" dirty="0">
                <a:solidFill>
                  <a:schemeClr val="bg1"/>
                </a:solidFill>
                <a:latin typeface="Inter"/>
              </a:rPr>
              <a:t>Manual cars are dominating among the total cars</a:t>
            </a:r>
          </a:p>
          <a:p>
            <a:pPr marL="285750" indent="-285750">
              <a:lnSpc>
                <a:spcPct val="150000"/>
              </a:lnSpc>
              <a:buFont typeface="Wingdings" panose="05000000000000000000" pitchFamily="2" charset="2"/>
              <a:buChar char="q"/>
            </a:pPr>
            <a:endParaRPr lang="en-US" b="1" dirty="0">
              <a:solidFill>
                <a:schemeClr val="bg1"/>
              </a:solidFill>
              <a:latin typeface="Inter"/>
            </a:endParaRPr>
          </a:p>
        </p:txBody>
      </p:sp>
    </p:spTree>
    <p:extLst>
      <p:ext uri="{BB962C8B-B14F-4D97-AF65-F5344CB8AC3E}">
        <p14:creationId xmlns:p14="http://schemas.microsoft.com/office/powerpoint/2010/main" val="32100168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Graphic spid="23" grpId="0">
        <p:bldAsOne/>
      </p:bldGraphic>
      <p:bldGraphic spid="13" grpId="0">
        <p:bldAsOne/>
      </p:bldGraphic>
      <p:bldGraphic spid="14"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1248</TotalTime>
  <Words>973</Words>
  <Application>Microsoft Office PowerPoint</Application>
  <PresentationFormat>Custom</PresentationFormat>
  <Paragraphs>142</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Cambria</vt:lpstr>
      <vt:lpstr>Century Gothic</vt:lpstr>
      <vt:lpstr>Inter</vt:lpstr>
      <vt:lpstr>p22-mackinac-pro</vt:lpstr>
      <vt:lpstr>ui-monospace</vt:lpstr>
      <vt:lpstr>ui-sans-serif</vt:lpstr>
      <vt:lpstr>Viner Hand ITC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Deepali Yadav</cp:lastModifiedBy>
  <cp:revision>68</cp:revision>
  <dcterms:created xsi:type="dcterms:W3CDTF">2024-05-21T17:07:33Z</dcterms:created>
  <dcterms:modified xsi:type="dcterms:W3CDTF">2024-05-29T06:49:52Z</dcterms:modified>
</cp:coreProperties>
</file>