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61" r:id="rId4"/>
    <p:sldId id="258" r:id="rId5"/>
    <p:sldId id="259" r:id="rId6"/>
    <p:sldId id="260" r:id="rId7"/>
    <p:sldId id="262" r:id="rId8"/>
    <p:sldId id="268" r:id="rId9"/>
    <p:sldId id="263" r:id="rId10"/>
    <p:sldId id="264" r:id="rId11"/>
    <p:sldId id="266" r:id="rId12"/>
    <p:sldId id="267" r:id="rId13"/>
    <p:sldId id="265"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3"/>
    <p:restoredTop sz="95833"/>
  </p:normalViewPr>
  <p:slideViewPr>
    <p:cSldViewPr snapToGrid="0" snapToObjects="1">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C59AE5A-F7DE-1B42-8123-73773EF03E27}" type="datetimeFigureOut">
              <a:rPr lang="en-US" smtClean="0"/>
              <a:t>3/30/21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17024263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59AE5A-F7DE-1B42-8123-73773EF03E27}" type="datetimeFigureOut">
              <a:rPr lang="en-US" smtClean="0"/>
              <a:t>3/30/21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238991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59AE5A-F7DE-1B42-8123-73773EF03E27}" type="datetimeFigureOut">
              <a:rPr lang="en-US" smtClean="0"/>
              <a:t>3/30/21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1236522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C59AE5A-F7DE-1B42-8123-73773EF03E27}" type="datetimeFigureOut">
              <a:rPr lang="en-US" smtClean="0"/>
              <a:t>3/30/21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320014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C59AE5A-F7DE-1B42-8123-73773EF03E27}" type="datetimeFigureOut">
              <a:rPr lang="en-US" smtClean="0"/>
              <a:t>3/30/21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1892347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C59AE5A-F7DE-1B42-8123-73773EF03E27}" type="datetimeFigureOut">
              <a:rPr lang="en-US" smtClean="0"/>
              <a:t>3/30/21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422658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C59AE5A-F7DE-1B42-8123-73773EF03E27}" type="datetimeFigureOut">
              <a:rPr lang="en-US" smtClean="0"/>
              <a:t>3/30/21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1AB19-D98D-1747-88BE-CC2DF4F3892D}"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26946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C59AE5A-F7DE-1B42-8123-73773EF03E27}" type="datetimeFigureOut">
              <a:rPr lang="en-US" smtClean="0"/>
              <a:t>3/30/21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51486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9AE5A-F7DE-1B42-8123-73773EF03E27}" type="datetimeFigureOut">
              <a:rPr lang="en-US" smtClean="0"/>
              <a:t>3/30/21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367361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C59AE5A-F7DE-1B42-8123-73773EF03E27}" type="datetimeFigureOut">
              <a:rPr lang="en-US" smtClean="0"/>
              <a:t>3/30/21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415611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C59AE5A-F7DE-1B42-8123-73773EF03E27}" type="datetimeFigureOut">
              <a:rPr lang="en-US" smtClean="0"/>
              <a:t>3/30/21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101AB19-D98D-1747-88BE-CC2DF4F3892D}" type="slidenum">
              <a:rPr lang="en-US" smtClean="0"/>
              <a:t>‹#›</a:t>
            </a:fld>
            <a:endParaRPr lang="en-US"/>
          </a:p>
        </p:txBody>
      </p:sp>
    </p:spTree>
    <p:extLst>
      <p:ext uri="{BB962C8B-B14F-4D97-AF65-F5344CB8AC3E}">
        <p14:creationId xmlns:p14="http://schemas.microsoft.com/office/powerpoint/2010/main" val="249211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59AE5A-F7DE-1B42-8123-73773EF03E27}" type="datetimeFigureOut">
              <a:rPr lang="en-US" smtClean="0"/>
              <a:t>3/30/21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101AB19-D98D-1747-88BE-CC2DF4F3892D}" type="slidenum">
              <a:rPr lang="en-US" smtClean="0"/>
              <a:t>‹#›</a:t>
            </a:fld>
            <a:endParaRPr lang="en-US"/>
          </a:p>
        </p:txBody>
      </p:sp>
    </p:spTree>
    <p:extLst>
      <p:ext uri="{BB962C8B-B14F-4D97-AF65-F5344CB8AC3E}">
        <p14:creationId xmlns:p14="http://schemas.microsoft.com/office/powerpoint/2010/main" val="142353989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aw.githubusercontent.com/haanjiankur/Capstone-Project---The-Battle-of-Neighborhoods/master/zomato.csv"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CC49-CCB2-E346-B5AC-F11D12D6BD05}"/>
              </a:ext>
            </a:extLst>
          </p:cNvPr>
          <p:cNvSpPr>
            <a:spLocks noGrp="1"/>
          </p:cNvSpPr>
          <p:nvPr>
            <p:ph type="ctrTitle"/>
          </p:nvPr>
        </p:nvSpPr>
        <p:spPr/>
        <p:txBody>
          <a:bodyPr/>
          <a:lstStyle/>
          <a:p>
            <a:r>
              <a:rPr lang="en-US" dirty="0"/>
              <a:t>Capstone project-the battle of neighborhoods</a:t>
            </a:r>
          </a:p>
        </p:txBody>
      </p:sp>
      <p:sp>
        <p:nvSpPr>
          <p:cNvPr id="3" name="Subtitle 2">
            <a:extLst>
              <a:ext uri="{FF2B5EF4-FFF2-40B4-BE49-F238E27FC236}">
                <a16:creationId xmlns:a16="http://schemas.microsoft.com/office/drawing/2014/main" id="{439C7782-8524-8249-B260-A354D708DF18}"/>
              </a:ext>
            </a:extLst>
          </p:cNvPr>
          <p:cNvSpPr>
            <a:spLocks noGrp="1"/>
          </p:cNvSpPr>
          <p:nvPr>
            <p:ph type="subTitle" idx="1"/>
          </p:nvPr>
        </p:nvSpPr>
        <p:spPr>
          <a:xfrm>
            <a:off x="2377440" y="4352544"/>
            <a:ext cx="7498080" cy="1239894"/>
          </a:xfrm>
        </p:spPr>
        <p:txBody>
          <a:bodyPr/>
          <a:lstStyle/>
          <a:p>
            <a:r>
              <a:rPr lang="en-US" dirty="0"/>
              <a:t>Exploring Zomato dataset to cluster restaurants in New Delhi, India</a:t>
            </a:r>
          </a:p>
        </p:txBody>
      </p:sp>
    </p:spTree>
    <p:extLst>
      <p:ext uri="{BB962C8B-B14F-4D97-AF65-F5344CB8AC3E}">
        <p14:creationId xmlns:p14="http://schemas.microsoft.com/office/powerpoint/2010/main" val="168449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49D6D6-E37D-C442-89C0-A15D9F410C22}"/>
              </a:ext>
            </a:extLst>
          </p:cNvPr>
          <p:cNvPicPr>
            <a:picLocks noGrp="1" noChangeAspect="1"/>
          </p:cNvPicPr>
          <p:nvPr>
            <p:ph idx="1"/>
          </p:nvPr>
        </p:nvPicPr>
        <p:blipFill>
          <a:blip r:embed="rId2"/>
          <a:stretch>
            <a:fillRect/>
          </a:stretch>
        </p:blipFill>
        <p:spPr>
          <a:xfrm>
            <a:off x="788670" y="754380"/>
            <a:ext cx="10275570" cy="5242638"/>
          </a:xfrm>
        </p:spPr>
      </p:pic>
      <p:sp>
        <p:nvSpPr>
          <p:cNvPr id="6" name="TextBox 5">
            <a:extLst>
              <a:ext uri="{FF2B5EF4-FFF2-40B4-BE49-F238E27FC236}">
                <a16:creationId xmlns:a16="http://schemas.microsoft.com/office/drawing/2014/main" id="{EE36B127-A363-874F-A394-C6C497238F34}"/>
              </a:ext>
            </a:extLst>
          </p:cNvPr>
          <p:cNvSpPr txBox="1"/>
          <p:nvPr/>
        </p:nvSpPr>
        <p:spPr>
          <a:xfrm>
            <a:off x="10641330" y="6057900"/>
            <a:ext cx="582930" cy="369332"/>
          </a:xfrm>
          <a:prstGeom prst="rect">
            <a:avLst/>
          </a:prstGeom>
          <a:noFill/>
        </p:spPr>
        <p:txBody>
          <a:bodyPr wrap="square" rtlCol="0">
            <a:spAutoFit/>
          </a:bodyPr>
          <a:lstStyle/>
          <a:p>
            <a:pPr algn="r"/>
            <a:r>
              <a:rPr lang="en-US" dirty="0"/>
              <a:t>3.</a:t>
            </a:r>
          </a:p>
        </p:txBody>
      </p:sp>
    </p:spTree>
    <p:extLst>
      <p:ext uri="{BB962C8B-B14F-4D97-AF65-F5344CB8AC3E}">
        <p14:creationId xmlns:p14="http://schemas.microsoft.com/office/powerpoint/2010/main" val="86161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29A73E5-6E3B-EA48-82D8-0650A1C7EE14}"/>
              </a:ext>
            </a:extLst>
          </p:cNvPr>
          <p:cNvPicPr>
            <a:picLocks noGrp="1" noChangeAspect="1"/>
          </p:cNvPicPr>
          <p:nvPr>
            <p:ph idx="1"/>
          </p:nvPr>
        </p:nvPicPr>
        <p:blipFill>
          <a:blip r:embed="rId2"/>
          <a:stretch>
            <a:fillRect/>
          </a:stretch>
        </p:blipFill>
        <p:spPr>
          <a:xfrm>
            <a:off x="910500" y="491491"/>
            <a:ext cx="10199460" cy="5566410"/>
          </a:xfrm>
        </p:spPr>
      </p:pic>
      <p:sp>
        <p:nvSpPr>
          <p:cNvPr id="5" name="TextBox 4">
            <a:extLst>
              <a:ext uri="{FF2B5EF4-FFF2-40B4-BE49-F238E27FC236}">
                <a16:creationId xmlns:a16="http://schemas.microsoft.com/office/drawing/2014/main" id="{CB4FE691-62DA-0645-9DE9-71F7815F775C}"/>
              </a:ext>
            </a:extLst>
          </p:cNvPr>
          <p:cNvSpPr txBox="1"/>
          <p:nvPr/>
        </p:nvSpPr>
        <p:spPr>
          <a:xfrm>
            <a:off x="10641330" y="6057900"/>
            <a:ext cx="582930" cy="369332"/>
          </a:xfrm>
          <a:prstGeom prst="rect">
            <a:avLst/>
          </a:prstGeom>
          <a:noFill/>
        </p:spPr>
        <p:txBody>
          <a:bodyPr wrap="square" rtlCol="0">
            <a:spAutoFit/>
          </a:bodyPr>
          <a:lstStyle/>
          <a:p>
            <a:pPr algn="r"/>
            <a:r>
              <a:rPr lang="en-US" dirty="0"/>
              <a:t>4.</a:t>
            </a:r>
          </a:p>
        </p:txBody>
      </p:sp>
    </p:spTree>
    <p:extLst>
      <p:ext uri="{BB962C8B-B14F-4D97-AF65-F5344CB8AC3E}">
        <p14:creationId xmlns:p14="http://schemas.microsoft.com/office/powerpoint/2010/main" val="3518411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A388939-760A-BE48-B809-6FC323D935F9}"/>
              </a:ext>
            </a:extLst>
          </p:cNvPr>
          <p:cNvPicPr>
            <a:picLocks noGrp="1" noChangeAspect="1"/>
          </p:cNvPicPr>
          <p:nvPr>
            <p:ph idx="1"/>
          </p:nvPr>
        </p:nvPicPr>
        <p:blipFill>
          <a:blip r:embed="rId2"/>
          <a:stretch>
            <a:fillRect/>
          </a:stretch>
        </p:blipFill>
        <p:spPr>
          <a:xfrm>
            <a:off x="1177289" y="545700"/>
            <a:ext cx="9921241" cy="5512200"/>
          </a:xfrm>
        </p:spPr>
      </p:pic>
      <p:sp>
        <p:nvSpPr>
          <p:cNvPr id="5" name="TextBox 4">
            <a:extLst>
              <a:ext uri="{FF2B5EF4-FFF2-40B4-BE49-F238E27FC236}">
                <a16:creationId xmlns:a16="http://schemas.microsoft.com/office/drawing/2014/main" id="{8870E978-4C3D-4D43-A44D-A407E1FF8100}"/>
              </a:ext>
            </a:extLst>
          </p:cNvPr>
          <p:cNvSpPr txBox="1"/>
          <p:nvPr/>
        </p:nvSpPr>
        <p:spPr>
          <a:xfrm>
            <a:off x="10641330" y="6057900"/>
            <a:ext cx="582930" cy="369332"/>
          </a:xfrm>
          <a:prstGeom prst="rect">
            <a:avLst/>
          </a:prstGeom>
          <a:noFill/>
        </p:spPr>
        <p:txBody>
          <a:bodyPr wrap="square" rtlCol="0">
            <a:spAutoFit/>
          </a:bodyPr>
          <a:lstStyle/>
          <a:p>
            <a:pPr algn="r"/>
            <a:r>
              <a:rPr lang="en-US" dirty="0"/>
              <a:t>5.</a:t>
            </a:r>
          </a:p>
        </p:txBody>
      </p:sp>
    </p:spTree>
    <p:extLst>
      <p:ext uri="{BB962C8B-B14F-4D97-AF65-F5344CB8AC3E}">
        <p14:creationId xmlns:p14="http://schemas.microsoft.com/office/powerpoint/2010/main" val="2390960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6A9420C-25B9-B441-8FC3-BBA6C67EE80F}"/>
              </a:ext>
            </a:extLst>
          </p:cNvPr>
          <p:cNvGraphicFramePr>
            <a:graphicFrameLocks noGrp="1"/>
          </p:cNvGraphicFramePr>
          <p:nvPr>
            <p:ph idx="1"/>
            <p:extLst>
              <p:ext uri="{D42A27DB-BD31-4B8C-83A1-F6EECF244321}">
                <p14:modId xmlns:p14="http://schemas.microsoft.com/office/powerpoint/2010/main" val="1506955606"/>
              </p:ext>
            </p:extLst>
          </p:nvPr>
        </p:nvGraphicFramePr>
        <p:xfrm>
          <a:off x="2230438" y="2638425"/>
          <a:ext cx="7731125" cy="741680"/>
        </p:xfrm>
        <a:graphic>
          <a:graphicData uri="http://schemas.openxmlformats.org/drawingml/2006/table">
            <a:tbl>
              <a:tblPr firstRow="1" bandRow="1">
                <a:tableStyleId>{5C22544A-7EE6-4342-B048-85BDC9FD1C3A}</a:tableStyleId>
              </a:tblPr>
              <a:tblGrid>
                <a:gridCol w="7731125">
                  <a:extLst>
                    <a:ext uri="{9D8B030D-6E8A-4147-A177-3AD203B41FA5}">
                      <a16:colId xmlns:a16="http://schemas.microsoft.com/office/drawing/2014/main" val="2494238809"/>
                    </a:ext>
                  </a:extLst>
                </a:gridCol>
              </a:tblGrid>
              <a:tr h="370840">
                <a:tc>
                  <a:txBody>
                    <a:bodyPr/>
                    <a:lstStyle/>
                    <a:p>
                      <a:r>
                        <a:rPr lang="en-US" dirty="0"/>
                        <a:t>Cluster I</a:t>
                      </a:r>
                    </a:p>
                  </a:txBody>
                  <a:tcPr/>
                </a:tc>
                <a:extLst>
                  <a:ext uri="{0D108BD9-81ED-4DB2-BD59-A6C34878D82A}">
                    <a16:rowId xmlns:a16="http://schemas.microsoft.com/office/drawing/2014/main" val="4277239945"/>
                  </a:ext>
                </a:extLst>
              </a:tr>
              <a:tr h="370840">
                <a:tc>
                  <a:txBody>
                    <a:bodyPr/>
                    <a:lstStyle/>
                    <a:p>
                      <a:endParaRPr lang="en-US" dirty="0"/>
                    </a:p>
                  </a:txBody>
                  <a:tcPr/>
                </a:tc>
                <a:extLst>
                  <a:ext uri="{0D108BD9-81ED-4DB2-BD59-A6C34878D82A}">
                    <a16:rowId xmlns:a16="http://schemas.microsoft.com/office/drawing/2014/main" val="1722819182"/>
                  </a:ext>
                </a:extLst>
              </a:tr>
            </a:tbl>
          </a:graphicData>
        </a:graphic>
      </p:graphicFrame>
      <p:pic>
        <p:nvPicPr>
          <p:cNvPr id="6" name="Picture 5">
            <a:extLst>
              <a:ext uri="{FF2B5EF4-FFF2-40B4-BE49-F238E27FC236}">
                <a16:creationId xmlns:a16="http://schemas.microsoft.com/office/drawing/2014/main" id="{845B08DF-336A-6C4D-8E5C-AA479B717B82}"/>
              </a:ext>
            </a:extLst>
          </p:cNvPr>
          <p:cNvPicPr>
            <a:picLocks noChangeAspect="1"/>
          </p:cNvPicPr>
          <p:nvPr/>
        </p:nvPicPr>
        <p:blipFill>
          <a:blip r:embed="rId2"/>
          <a:stretch>
            <a:fillRect/>
          </a:stretch>
        </p:blipFill>
        <p:spPr>
          <a:xfrm>
            <a:off x="0" y="845820"/>
            <a:ext cx="12192000" cy="6012180"/>
          </a:xfrm>
          <a:prstGeom prst="rect">
            <a:avLst/>
          </a:prstGeom>
        </p:spPr>
      </p:pic>
      <p:sp>
        <p:nvSpPr>
          <p:cNvPr id="7" name="TextBox 6">
            <a:extLst>
              <a:ext uri="{FF2B5EF4-FFF2-40B4-BE49-F238E27FC236}">
                <a16:creationId xmlns:a16="http://schemas.microsoft.com/office/drawing/2014/main" id="{CE9050F5-E78C-0240-B8E2-DAD6CEA8921E}"/>
              </a:ext>
            </a:extLst>
          </p:cNvPr>
          <p:cNvSpPr txBox="1"/>
          <p:nvPr/>
        </p:nvSpPr>
        <p:spPr>
          <a:xfrm>
            <a:off x="0" y="0"/>
            <a:ext cx="12192000" cy="1015663"/>
          </a:xfrm>
          <a:prstGeom prst="rect">
            <a:avLst/>
          </a:prstGeom>
          <a:noFill/>
        </p:spPr>
        <p:txBody>
          <a:bodyPr wrap="square" rtlCol="0">
            <a:spAutoFit/>
          </a:bodyPr>
          <a:lstStyle/>
          <a:p>
            <a:r>
              <a:rPr lang="en-US" sz="2000" b="1" cap="all" spc="200" dirty="0">
                <a:solidFill>
                  <a:srgbClr val="262626"/>
                </a:solidFill>
                <a:latin typeface="+mj-lt"/>
                <a:ea typeface="+mj-ea"/>
                <a:cs typeface="+mj-cs"/>
                <a:sym typeface="Georgia"/>
              </a:rPr>
              <a:t>CLUSTER I</a:t>
            </a:r>
            <a:r>
              <a:rPr lang="en-US" sz="2000" cap="all" spc="200" dirty="0">
                <a:solidFill>
                  <a:srgbClr val="262626"/>
                </a:solidFill>
                <a:latin typeface="+mj-lt"/>
                <a:ea typeface="+mj-ea"/>
                <a:cs typeface="+mj-cs"/>
                <a:sym typeface="Georgia"/>
              </a:rPr>
              <a:t>: The Indian restaurants are most recommended venues nearby the locations.</a:t>
            </a:r>
            <a:endParaRPr lang="en-US" sz="2000" cap="all" spc="200" dirty="0">
              <a:solidFill>
                <a:srgbClr val="262626"/>
              </a:solidFill>
              <a:latin typeface="+mj-lt"/>
              <a:ea typeface="+mj-ea"/>
              <a:cs typeface="+mj-cs"/>
            </a:endParaRPr>
          </a:p>
          <a:p>
            <a:endParaRPr lang="en-US" sz="2000" dirty="0"/>
          </a:p>
        </p:txBody>
      </p:sp>
    </p:spTree>
    <p:extLst>
      <p:ext uri="{BB962C8B-B14F-4D97-AF65-F5344CB8AC3E}">
        <p14:creationId xmlns:p14="http://schemas.microsoft.com/office/powerpoint/2010/main" val="324697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61BFB1-C3E1-6248-BF73-CAA13234E1C9}"/>
              </a:ext>
            </a:extLst>
          </p:cNvPr>
          <p:cNvPicPr>
            <a:picLocks noGrp="1" noChangeAspect="1"/>
          </p:cNvPicPr>
          <p:nvPr>
            <p:ph idx="1"/>
          </p:nvPr>
        </p:nvPicPr>
        <p:blipFill>
          <a:blip r:embed="rId2"/>
          <a:stretch>
            <a:fillRect/>
          </a:stretch>
        </p:blipFill>
        <p:spPr>
          <a:xfrm>
            <a:off x="0" y="491490"/>
            <a:ext cx="12192000" cy="6366510"/>
          </a:xfrm>
        </p:spPr>
      </p:pic>
      <p:sp>
        <p:nvSpPr>
          <p:cNvPr id="6" name="TextBox 5">
            <a:extLst>
              <a:ext uri="{FF2B5EF4-FFF2-40B4-BE49-F238E27FC236}">
                <a16:creationId xmlns:a16="http://schemas.microsoft.com/office/drawing/2014/main" id="{09E1A885-E61B-0D47-AB29-F0F5AE2B109F}"/>
              </a:ext>
            </a:extLst>
          </p:cNvPr>
          <p:cNvSpPr txBox="1"/>
          <p:nvPr/>
        </p:nvSpPr>
        <p:spPr>
          <a:xfrm>
            <a:off x="0" y="0"/>
            <a:ext cx="12192000" cy="1323439"/>
          </a:xfrm>
          <a:prstGeom prst="rect">
            <a:avLst/>
          </a:prstGeom>
          <a:noFill/>
        </p:spPr>
        <p:txBody>
          <a:bodyPr wrap="square" rtlCol="0">
            <a:spAutoFit/>
          </a:bodyPr>
          <a:lstStyle/>
          <a:p>
            <a:r>
              <a:rPr lang="en-US" sz="2000" b="1" cap="all" spc="200" dirty="0">
                <a:solidFill>
                  <a:srgbClr val="262626"/>
                </a:solidFill>
                <a:latin typeface="+mj-lt"/>
                <a:sym typeface="Georgia"/>
              </a:rPr>
              <a:t>CLUSTER II</a:t>
            </a:r>
            <a:r>
              <a:rPr lang="en-US" sz="2000" cap="all" spc="200" dirty="0">
                <a:solidFill>
                  <a:srgbClr val="262626"/>
                </a:solidFill>
                <a:latin typeface="+mj-lt"/>
                <a:sym typeface="Georgia"/>
              </a:rPr>
              <a:t>: It is recommended for the Hotel and Nightclubs venues areas.</a:t>
            </a:r>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2540474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64255E-A1E2-5144-A7A0-920D821D2D75}"/>
              </a:ext>
            </a:extLst>
          </p:cNvPr>
          <p:cNvPicPr>
            <a:picLocks noGrp="1" noChangeAspect="1"/>
          </p:cNvPicPr>
          <p:nvPr>
            <p:ph idx="1"/>
          </p:nvPr>
        </p:nvPicPr>
        <p:blipFill>
          <a:blip r:embed="rId2"/>
          <a:stretch>
            <a:fillRect/>
          </a:stretch>
        </p:blipFill>
        <p:spPr>
          <a:xfrm>
            <a:off x="14744" y="514350"/>
            <a:ext cx="12177256" cy="6343650"/>
          </a:xfrm>
        </p:spPr>
      </p:pic>
      <p:sp>
        <p:nvSpPr>
          <p:cNvPr id="6" name="TextBox 5">
            <a:extLst>
              <a:ext uri="{FF2B5EF4-FFF2-40B4-BE49-F238E27FC236}">
                <a16:creationId xmlns:a16="http://schemas.microsoft.com/office/drawing/2014/main" id="{F6DBDEA2-0883-C04B-9D7C-39522230B2FD}"/>
              </a:ext>
            </a:extLst>
          </p:cNvPr>
          <p:cNvSpPr txBox="1"/>
          <p:nvPr/>
        </p:nvSpPr>
        <p:spPr>
          <a:xfrm>
            <a:off x="0" y="0"/>
            <a:ext cx="12192000" cy="707886"/>
          </a:xfrm>
          <a:prstGeom prst="rect">
            <a:avLst/>
          </a:prstGeom>
          <a:noFill/>
        </p:spPr>
        <p:txBody>
          <a:bodyPr wrap="square" rtlCol="0">
            <a:spAutoFit/>
          </a:bodyPr>
          <a:lstStyle/>
          <a:p>
            <a:r>
              <a:rPr lang="en-US" sz="2000" b="1" cap="all" spc="200" dirty="0">
                <a:solidFill>
                  <a:srgbClr val="262626"/>
                </a:solidFill>
                <a:latin typeface="+mj-lt"/>
                <a:ea typeface="+mj-ea"/>
                <a:cs typeface="+mj-cs"/>
                <a:sym typeface="Georgia"/>
              </a:rPr>
              <a:t>CLUSTER III</a:t>
            </a:r>
            <a:r>
              <a:rPr lang="en-US" sz="2000" cap="all" spc="200" dirty="0">
                <a:solidFill>
                  <a:srgbClr val="262626"/>
                </a:solidFill>
                <a:latin typeface="+mj-lt"/>
                <a:ea typeface="+mj-ea"/>
                <a:cs typeface="+mj-cs"/>
                <a:sym typeface="Georgia"/>
              </a:rPr>
              <a:t>: Pizza Place are most recommended venues Here.</a:t>
            </a:r>
            <a:endParaRPr lang="en-US" sz="2000" cap="all" spc="200" dirty="0">
              <a:solidFill>
                <a:srgbClr val="262626"/>
              </a:solidFill>
              <a:latin typeface="+mj-lt"/>
              <a:ea typeface="+mj-ea"/>
              <a:cs typeface="+mj-cs"/>
            </a:endParaRPr>
          </a:p>
          <a:p>
            <a:endParaRPr lang="en-US" sz="2000" dirty="0"/>
          </a:p>
        </p:txBody>
      </p:sp>
    </p:spTree>
    <p:extLst>
      <p:ext uri="{BB962C8B-B14F-4D97-AF65-F5344CB8AC3E}">
        <p14:creationId xmlns:p14="http://schemas.microsoft.com/office/powerpoint/2010/main" val="338009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D993F0-4CDB-8248-8ABA-1CBAC0CF3FE9}"/>
              </a:ext>
            </a:extLst>
          </p:cNvPr>
          <p:cNvPicPr>
            <a:picLocks noGrp="1" noChangeAspect="1"/>
          </p:cNvPicPr>
          <p:nvPr>
            <p:ph idx="1"/>
          </p:nvPr>
        </p:nvPicPr>
        <p:blipFill>
          <a:blip r:embed="rId2"/>
          <a:stretch>
            <a:fillRect/>
          </a:stretch>
        </p:blipFill>
        <p:spPr>
          <a:xfrm>
            <a:off x="14426" y="525780"/>
            <a:ext cx="12177574" cy="6332220"/>
          </a:xfrm>
        </p:spPr>
      </p:pic>
      <p:sp>
        <p:nvSpPr>
          <p:cNvPr id="6" name="TextBox 5">
            <a:extLst>
              <a:ext uri="{FF2B5EF4-FFF2-40B4-BE49-F238E27FC236}">
                <a16:creationId xmlns:a16="http://schemas.microsoft.com/office/drawing/2014/main" id="{5945A3C6-EF85-A74E-A84A-367B8C5E38F9}"/>
              </a:ext>
            </a:extLst>
          </p:cNvPr>
          <p:cNvSpPr txBox="1"/>
          <p:nvPr/>
        </p:nvSpPr>
        <p:spPr>
          <a:xfrm>
            <a:off x="0" y="0"/>
            <a:ext cx="12192000" cy="707886"/>
          </a:xfrm>
          <a:prstGeom prst="rect">
            <a:avLst/>
          </a:prstGeom>
          <a:noFill/>
        </p:spPr>
        <p:txBody>
          <a:bodyPr wrap="square" rtlCol="0">
            <a:spAutoFit/>
          </a:bodyPr>
          <a:lstStyle/>
          <a:p>
            <a:r>
              <a:rPr lang="en-US" sz="2000" b="1" cap="all" spc="200" dirty="0">
                <a:solidFill>
                  <a:srgbClr val="262626"/>
                </a:solidFill>
                <a:latin typeface="+mj-lt"/>
                <a:ea typeface="+mj-ea"/>
                <a:cs typeface="+mj-cs"/>
                <a:sym typeface="Georgia"/>
              </a:rPr>
              <a:t>CLUSTER IV</a:t>
            </a:r>
            <a:r>
              <a:rPr lang="en-US" sz="2000" cap="all" spc="200" dirty="0">
                <a:solidFill>
                  <a:srgbClr val="262626"/>
                </a:solidFill>
                <a:latin typeface="+mj-lt"/>
                <a:ea typeface="+mj-ea"/>
                <a:cs typeface="+mj-cs"/>
                <a:sym typeface="Georgia"/>
              </a:rPr>
              <a:t>: Recommended for Cafe.</a:t>
            </a:r>
            <a:endParaRPr lang="en-US" sz="2000" cap="all" spc="200" dirty="0">
              <a:solidFill>
                <a:srgbClr val="262626"/>
              </a:solidFill>
              <a:latin typeface="+mj-lt"/>
              <a:ea typeface="+mj-ea"/>
              <a:cs typeface="+mj-cs"/>
            </a:endParaRPr>
          </a:p>
          <a:p>
            <a:endParaRPr lang="en-US" sz="2000" dirty="0"/>
          </a:p>
        </p:txBody>
      </p:sp>
    </p:spTree>
    <p:extLst>
      <p:ext uri="{BB962C8B-B14F-4D97-AF65-F5344CB8AC3E}">
        <p14:creationId xmlns:p14="http://schemas.microsoft.com/office/powerpoint/2010/main" val="303252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67E533-C8F7-444A-A97C-191FDB7E1B10}"/>
              </a:ext>
            </a:extLst>
          </p:cNvPr>
          <p:cNvPicPr>
            <a:picLocks noGrp="1" noChangeAspect="1"/>
          </p:cNvPicPr>
          <p:nvPr>
            <p:ph idx="1"/>
          </p:nvPr>
        </p:nvPicPr>
        <p:blipFill>
          <a:blip r:embed="rId2"/>
          <a:stretch>
            <a:fillRect/>
          </a:stretch>
        </p:blipFill>
        <p:spPr>
          <a:xfrm>
            <a:off x="0" y="491490"/>
            <a:ext cx="12192000" cy="6359717"/>
          </a:xfrm>
        </p:spPr>
      </p:pic>
      <p:sp>
        <p:nvSpPr>
          <p:cNvPr id="6" name="TextBox 5">
            <a:extLst>
              <a:ext uri="{FF2B5EF4-FFF2-40B4-BE49-F238E27FC236}">
                <a16:creationId xmlns:a16="http://schemas.microsoft.com/office/drawing/2014/main" id="{744C115A-A0C1-0B40-A73D-CE38C9E20CC8}"/>
              </a:ext>
            </a:extLst>
          </p:cNvPr>
          <p:cNvSpPr txBox="1"/>
          <p:nvPr/>
        </p:nvSpPr>
        <p:spPr>
          <a:xfrm>
            <a:off x="0" y="0"/>
            <a:ext cx="12192000" cy="707886"/>
          </a:xfrm>
          <a:prstGeom prst="rect">
            <a:avLst/>
          </a:prstGeom>
          <a:noFill/>
        </p:spPr>
        <p:txBody>
          <a:bodyPr wrap="square" rtlCol="0">
            <a:spAutoFit/>
          </a:bodyPr>
          <a:lstStyle/>
          <a:p>
            <a:r>
              <a:rPr lang="en-US" sz="2000" b="1" cap="all" spc="200" dirty="0">
                <a:solidFill>
                  <a:srgbClr val="262626"/>
                </a:solidFill>
                <a:latin typeface="+mj-lt"/>
                <a:ea typeface="+mj-ea"/>
                <a:cs typeface="+mj-cs"/>
                <a:sym typeface="Georgia"/>
              </a:rPr>
              <a:t>CLUSTER V</a:t>
            </a:r>
            <a:r>
              <a:rPr lang="en-US" sz="2000" cap="all" spc="200" dirty="0">
                <a:solidFill>
                  <a:srgbClr val="262626"/>
                </a:solidFill>
                <a:latin typeface="+mj-lt"/>
                <a:ea typeface="+mj-ea"/>
                <a:cs typeface="+mj-cs"/>
                <a:sym typeface="Georgia"/>
              </a:rPr>
              <a:t>: recommended for fast food restaurants.</a:t>
            </a:r>
            <a:endParaRPr lang="en-US" sz="2000" cap="all" spc="200" dirty="0">
              <a:solidFill>
                <a:srgbClr val="262626"/>
              </a:solidFill>
              <a:latin typeface="+mj-lt"/>
              <a:ea typeface="+mj-ea"/>
              <a:cs typeface="+mj-cs"/>
            </a:endParaRPr>
          </a:p>
          <a:p>
            <a:endParaRPr lang="en-US" sz="2000" dirty="0"/>
          </a:p>
        </p:txBody>
      </p:sp>
    </p:spTree>
    <p:extLst>
      <p:ext uri="{BB962C8B-B14F-4D97-AF65-F5344CB8AC3E}">
        <p14:creationId xmlns:p14="http://schemas.microsoft.com/office/powerpoint/2010/main" val="36674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1A74-EEDF-7E47-A5C8-B14DF74386E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14D26A2-8604-CB45-B821-D8E9F306B796}"/>
              </a:ext>
            </a:extLst>
          </p:cNvPr>
          <p:cNvSpPr>
            <a:spLocks noGrp="1"/>
          </p:cNvSpPr>
          <p:nvPr>
            <p:ph idx="1"/>
          </p:nvPr>
        </p:nvSpPr>
        <p:spPr/>
        <p:txBody>
          <a:bodyPr>
            <a:normAutofit fontScale="92500" lnSpcReduction="10000"/>
          </a:bodyPr>
          <a:lstStyle/>
          <a:p>
            <a:pPr marL="749300" lvl="0" indent="-317500" algn="just">
              <a:lnSpc>
                <a:spcPct val="158000"/>
              </a:lnSpc>
              <a:spcBef>
                <a:spcPts val="1400"/>
              </a:spcBef>
              <a:buClr>
                <a:schemeClr val="dk1"/>
              </a:buClr>
              <a:buSzPts val="1400"/>
              <a:buFont typeface="Georgia"/>
              <a:buChar char="●"/>
            </a:pPr>
            <a:r>
              <a:rPr lang="en-US" sz="1900" b="1" dirty="0">
                <a:sym typeface="Georgia"/>
              </a:rPr>
              <a:t>Chanakyapuri, Pitampura, Safdarjung </a:t>
            </a:r>
            <a:r>
              <a:rPr lang="en-US" sz="1900" dirty="0">
                <a:sym typeface="Georgia"/>
              </a:rPr>
              <a:t>are some of the best neighborhoods for Chinese cuisine.</a:t>
            </a:r>
          </a:p>
          <a:p>
            <a:pPr marL="749300" lvl="0" indent="-317500" algn="just">
              <a:lnSpc>
                <a:spcPct val="158000"/>
              </a:lnSpc>
              <a:spcBef>
                <a:spcPts val="0"/>
              </a:spcBef>
              <a:buClr>
                <a:schemeClr val="dk1"/>
              </a:buClr>
              <a:buSzPts val="1400"/>
              <a:buFont typeface="Georgia"/>
              <a:buChar char="●"/>
            </a:pPr>
            <a:r>
              <a:rPr lang="en-US" sz="1900" b="1" dirty="0" err="1">
                <a:sym typeface="Georgia"/>
              </a:rPr>
              <a:t>Panchsheel</a:t>
            </a:r>
            <a:r>
              <a:rPr lang="en-US" sz="1900" b="1" dirty="0">
                <a:sym typeface="Georgia"/>
              </a:rPr>
              <a:t> Park, Nehru Place </a:t>
            </a:r>
            <a:r>
              <a:rPr lang="en-US" sz="1900" dirty="0">
                <a:sym typeface="Georgia"/>
              </a:rPr>
              <a:t>have the best Chinese Restaurant.</a:t>
            </a:r>
          </a:p>
          <a:p>
            <a:pPr marL="749300" lvl="0" indent="-317500" algn="just">
              <a:lnSpc>
                <a:spcPct val="158000"/>
              </a:lnSpc>
              <a:spcBef>
                <a:spcPts val="0"/>
              </a:spcBef>
              <a:buClr>
                <a:schemeClr val="dk1"/>
              </a:buClr>
              <a:buSzPts val="1400"/>
              <a:buFont typeface="Georgia"/>
              <a:buChar char="●"/>
            </a:pPr>
            <a:r>
              <a:rPr lang="en-US" sz="1900" b="1" dirty="0">
                <a:sym typeface="Georgia"/>
              </a:rPr>
              <a:t>Connaught Place, Rajouri Garden, Malviya Nagar </a:t>
            </a:r>
            <a:r>
              <a:rPr lang="en-US" sz="1900" dirty="0">
                <a:sym typeface="Georgia"/>
              </a:rPr>
              <a:t>are the best places for edible person.</a:t>
            </a:r>
          </a:p>
          <a:p>
            <a:pPr marL="749300" lvl="0" indent="-317500" algn="just">
              <a:lnSpc>
                <a:spcPct val="158000"/>
              </a:lnSpc>
              <a:spcBef>
                <a:spcPts val="0"/>
              </a:spcBef>
              <a:buClr>
                <a:schemeClr val="dk1"/>
              </a:buClr>
              <a:buSzPts val="1400"/>
              <a:buFont typeface="Georgia"/>
              <a:buChar char="●"/>
            </a:pPr>
            <a:r>
              <a:rPr lang="en-US" sz="1900" b="1" dirty="0">
                <a:sym typeface="Georgia"/>
              </a:rPr>
              <a:t>Greater Kailash, </a:t>
            </a:r>
            <a:r>
              <a:rPr lang="en-US" sz="1900" b="1" dirty="0" err="1">
                <a:sym typeface="Georgia"/>
              </a:rPr>
              <a:t>Feroze</a:t>
            </a:r>
            <a:r>
              <a:rPr lang="en-US" sz="1900" b="1" dirty="0">
                <a:sym typeface="Georgia"/>
              </a:rPr>
              <a:t> Shah </a:t>
            </a:r>
            <a:r>
              <a:rPr lang="en-US" sz="1900" b="1" dirty="0" err="1">
                <a:sym typeface="Georgia"/>
              </a:rPr>
              <a:t>Soad</a:t>
            </a:r>
            <a:r>
              <a:rPr lang="en-US" sz="1900" b="1" dirty="0">
                <a:sym typeface="Georgia"/>
              </a:rPr>
              <a:t>, Saket</a:t>
            </a:r>
            <a:r>
              <a:rPr lang="en-US" sz="1900" dirty="0">
                <a:sym typeface="Georgia"/>
              </a:rPr>
              <a:t> have best rated restaurants in New Delhi.</a:t>
            </a:r>
          </a:p>
          <a:p>
            <a:pPr algn="just"/>
            <a:endParaRPr lang="en-US" dirty="0"/>
          </a:p>
        </p:txBody>
      </p:sp>
    </p:spTree>
    <p:extLst>
      <p:ext uri="{BB962C8B-B14F-4D97-AF65-F5344CB8AC3E}">
        <p14:creationId xmlns:p14="http://schemas.microsoft.com/office/powerpoint/2010/main" val="1064423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BD54-501F-BE44-BD48-CE8DEEF506D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7B0059F-38F7-0D4F-87F7-E0BF7C23E3C7}"/>
              </a:ext>
            </a:extLst>
          </p:cNvPr>
          <p:cNvSpPr>
            <a:spLocks noGrp="1"/>
          </p:cNvSpPr>
          <p:nvPr>
            <p:ph idx="1"/>
          </p:nvPr>
        </p:nvSpPr>
        <p:spPr/>
        <p:txBody>
          <a:bodyPr>
            <a:normAutofit lnSpcReduction="10000"/>
          </a:bodyPr>
          <a:lstStyle/>
          <a:p>
            <a:pPr marL="0" indent="0" algn="just">
              <a:buNone/>
            </a:pPr>
            <a:r>
              <a:rPr lang="en-IN" dirty="0"/>
              <a:t>New Delhi is the national capital of India. It has a population of 257,803 and is the largest commercial city in Northern India. New Delhi is a cosmopolitan city due to the multi-ethnic and multi-cultural presence of the vast Indian bureaucracy and political system. The city's capital status has amplified the importance of national events and holidays. The city is already among the world's fastest changing cities, with an ability to embrace technological change, and deal with rapid population growth while strengthening global connectivity. Traditionally speaking, a mixture of ancient Indian and Mughal styled cuisine is now considered as authentic Delhi cuisine. Street foods make a major part of the cuisine of the land. Top street food of Delhi is lassi, kebab, chole </a:t>
            </a:r>
            <a:r>
              <a:rPr lang="en-IN" dirty="0" err="1"/>
              <a:t>bhature</a:t>
            </a:r>
            <a:r>
              <a:rPr lang="en-IN" dirty="0"/>
              <a:t>, jalebis, </a:t>
            </a:r>
            <a:r>
              <a:rPr lang="en-IN" dirty="0" err="1"/>
              <a:t>falooda</a:t>
            </a:r>
            <a:r>
              <a:rPr lang="en-IN" dirty="0"/>
              <a:t>, samosa, butter chicken, Nihari, kulfi, and others.</a:t>
            </a:r>
            <a:endParaRPr lang="en-US" dirty="0"/>
          </a:p>
        </p:txBody>
      </p:sp>
    </p:spTree>
    <p:extLst>
      <p:ext uri="{BB962C8B-B14F-4D97-AF65-F5344CB8AC3E}">
        <p14:creationId xmlns:p14="http://schemas.microsoft.com/office/powerpoint/2010/main" val="39510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1CDA-41A0-384A-8862-71D6ABE3CDB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4F49CB8C-0144-D94E-8200-0ED472DF70CE}"/>
              </a:ext>
            </a:extLst>
          </p:cNvPr>
          <p:cNvSpPr>
            <a:spLocks noGrp="1"/>
          </p:cNvSpPr>
          <p:nvPr>
            <p:ph idx="1"/>
          </p:nvPr>
        </p:nvSpPr>
        <p:spPr/>
        <p:txBody>
          <a:bodyPr/>
          <a:lstStyle/>
          <a:p>
            <a:pPr marL="749300" lvl="0" indent="-317500">
              <a:lnSpc>
                <a:spcPct val="158000"/>
              </a:lnSpc>
              <a:spcBef>
                <a:spcPts val="0"/>
              </a:spcBef>
              <a:buClr>
                <a:schemeClr val="dk1"/>
              </a:buClr>
              <a:buSzPts val="1400"/>
              <a:buFont typeface="Georgia"/>
              <a:buChar char="●"/>
            </a:pPr>
            <a:r>
              <a:rPr lang="en-US" dirty="0">
                <a:sym typeface="Georgia"/>
              </a:rPr>
              <a:t>Which places have the best restaurant in New Delhi ?</a:t>
            </a:r>
          </a:p>
          <a:p>
            <a:pPr marL="749300" indent="-317500">
              <a:lnSpc>
                <a:spcPct val="158000"/>
              </a:lnSpc>
              <a:spcBef>
                <a:spcPts val="0"/>
              </a:spcBef>
              <a:buClr>
                <a:schemeClr val="dk1"/>
              </a:buClr>
              <a:buSzPts val="1400"/>
              <a:buFont typeface="Georgia"/>
              <a:buChar char="●"/>
            </a:pPr>
            <a:r>
              <a:rPr lang="en-US" dirty="0">
                <a:sym typeface="Georgia"/>
              </a:rPr>
              <a:t>Which all areas have the highest and lowest number of restaurants ?</a:t>
            </a:r>
          </a:p>
          <a:p>
            <a:pPr marL="749300" indent="-317500">
              <a:lnSpc>
                <a:spcPct val="158000"/>
              </a:lnSpc>
              <a:spcBef>
                <a:spcPts val="0"/>
              </a:spcBef>
              <a:buClr>
                <a:schemeClr val="dk1"/>
              </a:buClr>
              <a:buSzPts val="1400"/>
              <a:buFont typeface="Georgia"/>
              <a:buChar char="●"/>
            </a:pPr>
            <a:r>
              <a:rPr lang="en-US" dirty="0">
                <a:sym typeface="Georgia"/>
              </a:rPr>
              <a:t>Highest and lowest rated restaurants in New Delhi.</a:t>
            </a:r>
          </a:p>
          <a:p>
            <a:pPr marL="749300" indent="-317500">
              <a:lnSpc>
                <a:spcPct val="158000"/>
              </a:lnSpc>
              <a:spcBef>
                <a:spcPts val="0"/>
              </a:spcBef>
              <a:buClr>
                <a:schemeClr val="dk1"/>
              </a:buClr>
              <a:buSzPts val="1400"/>
              <a:buFont typeface="Georgia"/>
              <a:buChar char="●"/>
            </a:pPr>
            <a:r>
              <a:rPr lang="en-US" dirty="0">
                <a:sym typeface="Georgia"/>
              </a:rPr>
              <a:t>Display top 10 most common venue in New Delhi.</a:t>
            </a:r>
          </a:p>
          <a:p>
            <a:pPr marL="749300" indent="-317500">
              <a:lnSpc>
                <a:spcPct val="158000"/>
              </a:lnSpc>
              <a:spcBef>
                <a:spcPts val="0"/>
              </a:spcBef>
              <a:buClr>
                <a:schemeClr val="dk1"/>
              </a:buClr>
              <a:buSzPts val="1400"/>
              <a:buFont typeface="Georgia"/>
              <a:buChar char="●"/>
            </a:pPr>
            <a:r>
              <a:rPr lang="en-US" dirty="0">
                <a:sym typeface="Georgia"/>
              </a:rPr>
              <a:t>Clustering the restaurants in New Delhi based on common features.</a:t>
            </a:r>
          </a:p>
          <a:p>
            <a:pPr marL="0" lvl="0" indent="0">
              <a:lnSpc>
                <a:spcPct val="158000"/>
              </a:lnSpc>
              <a:spcBef>
                <a:spcPts val="1400"/>
              </a:spcBef>
              <a:buNone/>
            </a:pPr>
            <a:endParaRPr lang="en-US" sz="2000" dirty="0">
              <a:solidFill>
                <a:schemeClr val="dk1"/>
              </a:solidFill>
              <a:highlight>
                <a:srgbClr val="FFFFFF"/>
              </a:highlight>
              <a:latin typeface="Georgia"/>
              <a:ea typeface="Georgia"/>
              <a:cs typeface="Georgia"/>
              <a:sym typeface="Georgia"/>
            </a:endParaRPr>
          </a:p>
          <a:p>
            <a:endParaRPr lang="en-US" dirty="0"/>
          </a:p>
        </p:txBody>
      </p:sp>
    </p:spTree>
    <p:extLst>
      <p:ext uri="{BB962C8B-B14F-4D97-AF65-F5344CB8AC3E}">
        <p14:creationId xmlns:p14="http://schemas.microsoft.com/office/powerpoint/2010/main" val="152267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4AE8-2990-4140-842B-C5CAE4C7AF77}"/>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E3661D6-ADE9-D741-882C-D1A637D40C21}"/>
              </a:ext>
            </a:extLst>
          </p:cNvPr>
          <p:cNvSpPr>
            <a:spLocks noGrp="1"/>
          </p:cNvSpPr>
          <p:nvPr>
            <p:ph idx="1"/>
          </p:nvPr>
        </p:nvSpPr>
        <p:spPr/>
        <p:txBody>
          <a:bodyPr/>
          <a:lstStyle/>
          <a:p>
            <a:pPr marL="0" indent="0" algn="just">
              <a:buNone/>
            </a:pPr>
            <a:r>
              <a:rPr lang="en-IN" dirty="0"/>
              <a:t>Data Source : Zomato dataset from Kaggle.</a:t>
            </a:r>
          </a:p>
          <a:p>
            <a:pPr marL="0" indent="0" algn="just">
              <a:buNone/>
            </a:pPr>
            <a:r>
              <a:rPr lang="en-IN" dirty="0"/>
              <a:t>For this project, we need the following data :</a:t>
            </a:r>
          </a:p>
          <a:p>
            <a:pPr algn="just"/>
            <a:r>
              <a:rPr lang="en-IN" dirty="0"/>
              <a:t>List of New Delhi restaurants</a:t>
            </a:r>
          </a:p>
          <a:p>
            <a:pPr algn="just"/>
            <a:r>
              <a:rPr lang="en-IN" dirty="0"/>
              <a:t>Locality</a:t>
            </a:r>
          </a:p>
          <a:p>
            <a:pPr algn="just"/>
            <a:r>
              <a:rPr lang="en-IN" dirty="0"/>
              <a:t>Longitude</a:t>
            </a:r>
          </a:p>
          <a:p>
            <a:pPr algn="just"/>
            <a:r>
              <a:rPr lang="en-IN" dirty="0"/>
              <a:t>Ratings</a:t>
            </a:r>
          </a:p>
          <a:p>
            <a:pPr marL="0" indent="0" algn="just">
              <a:buNone/>
            </a:pPr>
            <a:r>
              <a:rPr lang="en-IN" dirty="0"/>
              <a:t>Description : The dataset contains the required information and we will use this dataset to explore various restaurants located in various parts of New Delhi.</a:t>
            </a:r>
          </a:p>
          <a:p>
            <a:pPr marL="0" indent="0" algn="just">
              <a:buNone/>
            </a:pPr>
            <a:endParaRPr lang="en-US" dirty="0"/>
          </a:p>
        </p:txBody>
      </p:sp>
    </p:spTree>
    <p:extLst>
      <p:ext uri="{BB962C8B-B14F-4D97-AF65-F5344CB8AC3E}">
        <p14:creationId xmlns:p14="http://schemas.microsoft.com/office/powerpoint/2010/main" val="410074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F7A8-7F1A-1741-B487-24DC356BE4A8}"/>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3E6C3EEE-4FDE-0B40-B02B-2021318F1F6A}"/>
              </a:ext>
            </a:extLst>
          </p:cNvPr>
          <p:cNvSpPr>
            <a:spLocks noGrp="1"/>
          </p:cNvSpPr>
          <p:nvPr>
            <p:ph idx="1"/>
          </p:nvPr>
        </p:nvSpPr>
        <p:spPr/>
        <p:txBody>
          <a:bodyPr/>
          <a:lstStyle/>
          <a:p>
            <a:pPr algn="just"/>
            <a:r>
              <a:rPr lang="en-IN" dirty="0"/>
              <a:t>Collect the Zomato Kaggle dataset for India </a:t>
            </a:r>
          </a:p>
          <a:p>
            <a:pPr algn="just"/>
            <a:r>
              <a:rPr lang="en-IN" dirty="0"/>
              <a:t>Extracting data for New Delhi. </a:t>
            </a:r>
          </a:p>
          <a:p>
            <a:pPr algn="just"/>
            <a:r>
              <a:rPr lang="en-IN" dirty="0"/>
              <a:t>Using </a:t>
            </a:r>
            <a:r>
              <a:rPr lang="en-IN" dirty="0" err="1"/>
              <a:t>FourSquare</a:t>
            </a:r>
            <a:r>
              <a:rPr lang="en-IN" dirty="0"/>
              <a:t> API, we will find all venues/restaurants for each locality. </a:t>
            </a:r>
          </a:p>
          <a:p>
            <a:pPr algn="just"/>
            <a:r>
              <a:rPr lang="en-IN" dirty="0"/>
              <a:t>Filter out the restaurants that are nearby locality. </a:t>
            </a:r>
          </a:p>
          <a:p>
            <a:pPr algn="just"/>
            <a:r>
              <a:rPr lang="en-IN" dirty="0"/>
              <a:t>Use Aggregate Rating for restaurant to find the best and worst place to eat. </a:t>
            </a:r>
          </a:p>
          <a:p>
            <a:pPr algn="just"/>
            <a:r>
              <a:rPr lang="en-IN" dirty="0"/>
              <a:t>Visualize the Ranking of localities using folium library in Python.</a:t>
            </a:r>
            <a:endParaRPr lang="en-US" dirty="0"/>
          </a:p>
        </p:txBody>
      </p:sp>
    </p:spTree>
    <p:extLst>
      <p:ext uri="{BB962C8B-B14F-4D97-AF65-F5344CB8AC3E}">
        <p14:creationId xmlns:p14="http://schemas.microsoft.com/office/powerpoint/2010/main" val="297550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5628-8F64-EE46-8889-9C9017C9AFB8}"/>
              </a:ext>
            </a:extLst>
          </p:cNvPr>
          <p:cNvSpPr>
            <a:spLocks noGrp="1"/>
          </p:cNvSpPr>
          <p:nvPr>
            <p:ph type="title"/>
          </p:nvPr>
        </p:nvSpPr>
        <p:spPr/>
        <p:txBody>
          <a:bodyPr/>
          <a:lstStyle/>
          <a:p>
            <a:r>
              <a:rPr lang="en-US" dirty="0"/>
              <a:t>Steps taken</a:t>
            </a:r>
          </a:p>
        </p:txBody>
      </p:sp>
      <p:sp>
        <p:nvSpPr>
          <p:cNvPr id="3" name="Content Placeholder 2">
            <a:extLst>
              <a:ext uri="{FF2B5EF4-FFF2-40B4-BE49-F238E27FC236}">
                <a16:creationId xmlns:a16="http://schemas.microsoft.com/office/drawing/2014/main" id="{D9F404D9-3BD3-9149-92FF-6C43A51D35F4}"/>
              </a:ext>
            </a:extLst>
          </p:cNvPr>
          <p:cNvSpPr>
            <a:spLocks noGrp="1"/>
          </p:cNvSpPr>
          <p:nvPr>
            <p:ph idx="1"/>
          </p:nvPr>
        </p:nvSpPr>
        <p:spPr/>
        <p:txBody>
          <a:bodyPr/>
          <a:lstStyle/>
          <a:p>
            <a:r>
              <a:rPr lang="en-US" dirty="0"/>
              <a:t>Imported libraries.</a:t>
            </a:r>
          </a:p>
          <a:p>
            <a:r>
              <a:rPr lang="en-US" dirty="0"/>
              <a:t>Imported Zomato dataset from Kaggle: </a:t>
            </a:r>
            <a:r>
              <a:rPr lang="en-US" dirty="0">
                <a:hlinkClick r:id="rId2"/>
              </a:rPr>
              <a:t>https://raw.githubusercontent.com/haanjiankur/Capstone-Project---The-Battle-of-Neighborhoods/master/zomato.csv</a:t>
            </a:r>
            <a:endParaRPr lang="en-US" dirty="0"/>
          </a:p>
          <a:p>
            <a:r>
              <a:rPr lang="en-US" dirty="0"/>
              <a:t>Cleaned data and visualized restaurants in New Delhi using a map.</a:t>
            </a:r>
          </a:p>
          <a:p>
            <a:r>
              <a:rPr lang="en-US" dirty="0"/>
              <a:t>Visualized highest and lowest rated restaurants and localities.</a:t>
            </a:r>
          </a:p>
          <a:p>
            <a:r>
              <a:rPr lang="en-US" dirty="0"/>
              <a:t>Explored and analyzed neighborhoods of New Delhi.</a:t>
            </a:r>
          </a:p>
          <a:p>
            <a:endParaRPr lang="en-US" dirty="0"/>
          </a:p>
        </p:txBody>
      </p:sp>
    </p:spTree>
    <p:extLst>
      <p:ext uri="{BB962C8B-B14F-4D97-AF65-F5344CB8AC3E}">
        <p14:creationId xmlns:p14="http://schemas.microsoft.com/office/powerpoint/2010/main" val="134906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F7D9-4F7B-104E-A43B-6424CA31AB9A}"/>
              </a:ext>
            </a:extLst>
          </p:cNvPr>
          <p:cNvSpPr>
            <a:spLocks noGrp="1"/>
          </p:cNvSpPr>
          <p:nvPr>
            <p:ph type="title"/>
          </p:nvPr>
        </p:nvSpPr>
        <p:spPr/>
        <p:txBody>
          <a:bodyPr/>
          <a:lstStyle/>
          <a:p>
            <a:r>
              <a:rPr lang="en-US" dirty="0"/>
              <a:t>Visualizations</a:t>
            </a:r>
          </a:p>
        </p:txBody>
      </p:sp>
      <p:sp>
        <p:nvSpPr>
          <p:cNvPr id="7" name="Content Placeholder 6">
            <a:extLst>
              <a:ext uri="{FF2B5EF4-FFF2-40B4-BE49-F238E27FC236}">
                <a16:creationId xmlns:a16="http://schemas.microsoft.com/office/drawing/2014/main" id="{ED1C5EA1-77EF-BF46-ABE9-0AF41EEA5DEA}"/>
              </a:ext>
            </a:extLst>
          </p:cNvPr>
          <p:cNvSpPr>
            <a:spLocks noGrp="1"/>
          </p:cNvSpPr>
          <p:nvPr>
            <p:ph idx="1"/>
          </p:nvPr>
        </p:nvSpPr>
        <p:spPr/>
        <p:txBody>
          <a:bodyPr/>
          <a:lstStyle/>
          <a:p>
            <a:pPr marL="342900" indent="-342900">
              <a:buAutoNum type="arabicPeriod"/>
            </a:pPr>
            <a:r>
              <a:rPr lang="en-US" dirty="0"/>
              <a:t>Map of Delhi showing different clusters of restaurants.</a:t>
            </a:r>
          </a:p>
          <a:p>
            <a:pPr marL="342900" indent="-342900">
              <a:buAutoNum type="arabicPeriod"/>
            </a:pPr>
            <a:r>
              <a:rPr lang="en-US" dirty="0"/>
              <a:t>Highest rated restaurants in top 10 localities of New Delhi.</a:t>
            </a:r>
          </a:p>
          <a:p>
            <a:pPr marL="342900" indent="-342900">
              <a:buAutoNum type="arabicPeriod"/>
            </a:pPr>
            <a:r>
              <a:rPr lang="en-US" dirty="0"/>
              <a:t>Lowest rated restaurants in top10 localities of New Delhi.</a:t>
            </a:r>
          </a:p>
          <a:p>
            <a:pPr marL="342900" indent="-342900">
              <a:buAutoNum type="arabicPeriod"/>
            </a:pPr>
            <a:r>
              <a:rPr lang="en-US" dirty="0"/>
              <a:t>Highest number of restaurants available in different localities of New Delhi.</a:t>
            </a:r>
          </a:p>
          <a:p>
            <a:pPr marL="342900" indent="-342900">
              <a:buFont typeface="Arial" panose="020B0604020202020204" pitchFamily="34" charset="0"/>
              <a:buAutoNum type="arabicPeriod"/>
            </a:pPr>
            <a:r>
              <a:rPr lang="en-US" dirty="0"/>
              <a:t>Highest number of restaurants available in different localities of New Delhi.</a:t>
            </a:r>
          </a:p>
          <a:p>
            <a:pPr marL="342900" indent="-342900">
              <a:buFont typeface="Arial" panose="020B0604020202020204" pitchFamily="34" charset="0"/>
              <a:buAutoNum type="arabicPeriod"/>
            </a:pPr>
            <a:r>
              <a:rPr lang="en-US" dirty="0"/>
              <a:t>5 clusters clustering various restaurants of New Delhi.</a:t>
            </a:r>
          </a:p>
          <a:p>
            <a:pPr marL="342900" indent="-342900">
              <a:buAutoNum type="arabicPeriod"/>
            </a:pPr>
            <a:endParaRPr lang="en-US" dirty="0"/>
          </a:p>
        </p:txBody>
      </p:sp>
    </p:spTree>
    <p:extLst>
      <p:ext uri="{BB962C8B-B14F-4D97-AF65-F5344CB8AC3E}">
        <p14:creationId xmlns:p14="http://schemas.microsoft.com/office/powerpoint/2010/main" val="89249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C66A666-ECC4-DB4F-9D8A-12D98427BA6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51560" y="685800"/>
            <a:ext cx="10172700" cy="5372100"/>
          </a:xfrm>
          <a:prstGeom prst="rect">
            <a:avLst/>
          </a:prstGeom>
        </p:spPr>
      </p:pic>
      <p:sp>
        <p:nvSpPr>
          <p:cNvPr id="5" name="TextBox 4">
            <a:extLst>
              <a:ext uri="{FF2B5EF4-FFF2-40B4-BE49-F238E27FC236}">
                <a16:creationId xmlns:a16="http://schemas.microsoft.com/office/drawing/2014/main" id="{B58B70A7-91F9-874E-A7F0-947E7CF72BCE}"/>
              </a:ext>
            </a:extLst>
          </p:cNvPr>
          <p:cNvSpPr txBox="1"/>
          <p:nvPr/>
        </p:nvSpPr>
        <p:spPr>
          <a:xfrm>
            <a:off x="10641330" y="6057900"/>
            <a:ext cx="582930" cy="369332"/>
          </a:xfrm>
          <a:prstGeom prst="rect">
            <a:avLst/>
          </a:prstGeom>
          <a:noFill/>
        </p:spPr>
        <p:txBody>
          <a:bodyPr wrap="square" rtlCol="0">
            <a:spAutoFit/>
          </a:bodyPr>
          <a:lstStyle/>
          <a:p>
            <a:pPr algn="r"/>
            <a:r>
              <a:rPr lang="en-US" dirty="0"/>
              <a:t>1.</a:t>
            </a:r>
          </a:p>
        </p:txBody>
      </p:sp>
    </p:spTree>
    <p:extLst>
      <p:ext uri="{BB962C8B-B14F-4D97-AF65-F5344CB8AC3E}">
        <p14:creationId xmlns:p14="http://schemas.microsoft.com/office/powerpoint/2010/main" val="268072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F7216F-ED72-D442-A133-3F5AEFEF5AC9}"/>
              </a:ext>
            </a:extLst>
          </p:cNvPr>
          <p:cNvPicPr>
            <a:picLocks noGrp="1" noChangeAspect="1"/>
          </p:cNvPicPr>
          <p:nvPr>
            <p:ph idx="1"/>
          </p:nvPr>
        </p:nvPicPr>
        <p:blipFill>
          <a:blip r:embed="rId2"/>
          <a:stretch>
            <a:fillRect/>
          </a:stretch>
        </p:blipFill>
        <p:spPr>
          <a:xfrm>
            <a:off x="720090" y="599945"/>
            <a:ext cx="10504170" cy="5457955"/>
          </a:xfrm>
        </p:spPr>
      </p:pic>
      <p:sp>
        <p:nvSpPr>
          <p:cNvPr id="6" name="TextBox 5">
            <a:extLst>
              <a:ext uri="{FF2B5EF4-FFF2-40B4-BE49-F238E27FC236}">
                <a16:creationId xmlns:a16="http://schemas.microsoft.com/office/drawing/2014/main" id="{E75814D6-9AFA-4945-BFEB-19236830897A}"/>
              </a:ext>
            </a:extLst>
          </p:cNvPr>
          <p:cNvSpPr txBox="1"/>
          <p:nvPr/>
        </p:nvSpPr>
        <p:spPr>
          <a:xfrm>
            <a:off x="10641330" y="6057900"/>
            <a:ext cx="582930" cy="369332"/>
          </a:xfrm>
          <a:prstGeom prst="rect">
            <a:avLst/>
          </a:prstGeom>
          <a:noFill/>
        </p:spPr>
        <p:txBody>
          <a:bodyPr wrap="square" rtlCol="0">
            <a:spAutoFit/>
          </a:bodyPr>
          <a:lstStyle/>
          <a:p>
            <a:pPr algn="r"/>
            <a:r>
              <a:rPr lang="en-US" dirty="0"/>
              <a:t>2.</a:t>
            </a:r>
          </a:p>
        </p:txBody>
      </p:sp>
    </p:spTree>
    <p:extLst>
      <p:ext uri="{BB962C8B-B14F-4D97-AF65-F5344CB8AC3E}">
        <p14:creationId xmlns:p14="http://schemas.microsoft.com/office/powerpoint/2010/main" val="147634759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53</TotalTime>
  <Words>589</Words>
  <Application>Microsoft Macintosh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Georgia</vt:lpstr>
      <vt:lpstr>Gill Sans MT</vt:lpstr>
      <vt:lpstr>Parcel</vt:lpstr>
      <vt:lpstr>Capstone project-the battle of neighborhoods</vt:lpstr>
      <vt:lpstr>Introduction</vt:lpstr>
      <vt:lpstr>objective</vt:lpstr>
      <vt:lpstr>Data</vt:lpstr>
      <vt:lpstr>approach</vt:lpstr>
      <vt:lpstr>Steps taken</vt:lpstr>
      <vt:lpstr>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project-the battle of neighborhoods</dc:title>
  <dc:creator>deepalisharma0162@gmail.com</dc:creator>
  <cp:lastModifiedBy>deepalisharma0162@gmail.com</cp:lastModifiedBy>
  <cp:revision>9</cp:revision>
  <dcterms:created xsi:type="dcterms:W3CDTF">2021-03-30T08:23:01Z</dcterms:created>
  <dcterms:modified xsi:type="dcterms:W3CDTF">2021-03-30T09:16:07Z</dcterms:modified>
</cp:coreProperties>
</file>