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83" r:id="rId4"/>
    <p:sldId id="282" r:id="rId5"/>
    <p:sldId id="279" r:id="rId6"/>
    <p:sldId id="260" r:id="rId7"/>
    <p:sldId id="280" r:id="rId8"/>
    <p:sldId id="263" r:id="rId9"/>
    <p:sldId id="262" r:id="rId10"/>
    <p:sldId id="281" r:id="rId11"/>
    <p:sldId id="276" r:id="rId12"/>
    <p:sldId id="27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339843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357377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171173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354174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336830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111921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237380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423268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222739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401361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E983E-2D5A-4053-80B4-87699AEE4BAB}" type="datetimeFigureOut">
              <a:rPr lang="en-IN" smtClean="0"/>
              <a:t>11-05-2020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F2622D-59CD-44BF-BE44-2E69942CF8F7}" type="slidenum">
              <a:rPr lang="en-IN" smtClean="0"/>
              <a:t>‹#›</a:t>
            </a:fld>
            <a:endParaRPr lang="en-IN" dirty="0"/>
          </a:p>
        </p:txBody>
      </p:sp>
    </p:spTree>
    <p:extLst>
      <p:ext uri="{BB962C8B-B14F-4D97-AF65-F5344CB8AC3E}">
        <p14:creationId xmlns:p14="http://schemas.microsoft.com/office/powerpoint/2010/main" val="280513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983E-2D5A-4053-80B4-87699AEE4BAB}" type="datetimeFigureOut">
              <a:rPr lang="en-IN" smtClean="0"/>
              <a:t>11-05-2020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2622D-59CD-44BF-BE44-2E69942CF8F7}" type="slidenum">
              <a:rPr lang="en-IN" smtClean="0"/>
              <a:t>‹#›</a:t>
            </a:fld>
            <a:endParaRPr lang="en-IN" dirty="0"/>
          </a:p>
        </p:txBody>
      </p:sp>
    </p:spTree>
    <p:extLst>
      <p:ext uri="{BB962C8B-B14F-4D97-AF65-F5344CB8AC3E}">
        <p14:creationId xmlns:p14="http://schemas.microsoft.com/office/powerpoint/2010/main" val="27618678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4811" y="705394"/>
            <a:ext cx="9144000" cy="1720352"/>
          </a:xfrm>
        </p:spPr>
        <p:txBody>
          <a:bodyPr>
            <a:noAutofit/>
          </a:bodyPr>
          <a:lstStyle/>
          <a:p>
            <a:r>
              <a:rPr lang="en-IN" b="1" u="sng" dirty="0" smtClean="0">
                <a:latin typeface="+mn-lt"/>
              </a:rPr>
              <a:t>TEXT RECOGNITION IN IMAGES</a:t>
            </a:r>
            <a:endParaRPr lang="en-IN" b="1" u="sng" dirty="0">
              <a:latin typeface="+mn-lt"/>
            </a:endParaRPr>
          </a:p>
        </p:txBody>
      </p:sp>
      <p:sp>
        <p:nvSpPr>
          <p:cNvPr id="3" name="TextBox 2"/>
          <p:cNvSpPr txBox="1"/>
          <p:nvPr/>
        </p:nvSpPr>
        <p:spPr>
          <a:xfrm>
            <a:off x="1122115" y="4185759"/>
            <a:ext cx="4076902" cy="1538883"/>
          </a:xfrm>
          <a:prstGeom prst="rect">
            <a:avLst/>
          </a:prstGeom>
          <a:noFill/>
        </p:spPr>
        <p:txBody>
          <a:bodyPr wrap="square" rtlCol="0">
            <a:spAutoFit/>
          </a:bodyPr>
          <a:lstStyle/>
          <a:p>
            <a:r>
              <a:rPr lang="en-IN" sz="2000" b="1" u="sng" dirty="0" smtClean="0"/>
              <a:t>TEAM MEMBERS:</a:t>
            </a:r>
          </a:p>
          <a:p>
            <a:endParaRPr lang="en-IN" sz="2000" b="1" u="sng" dirty="0" smtClean="0"/>
          </a:p>
          <a:p>
            <a:pPr marL="285750" indent="-285750">
              <a:buFont typeface="Wingdings" panose="05000000000000000000" pitchFamily="2" charset="2"/>
              <a:buChar char="§"/>
            </a:pPr>
            <a:r>
              <a:rPr lang="en-IN" dirty="0" smtClean="0"/>
              <a:t>YOGITA                    (19MCA0009)</a:t>
            </a:r>
          </a:p>
          <a:p>
            <a:pPr marL="285750" indent="-285750">
              <a:buFont typeface="Wingdings" panose="05000000000000000000" pitchFamily="2" charset="2"/>
              <a:buChar char="§"/>
            </a:pPr>
            <a:r>
              <a:rPr lang="en-IN" dirty="0" smtClean="0"/>
              <a:t>DEEPALI PODDAR  (19MCA0019)</a:t>
            </a:r>
          </a:p>
          <a:p>
            <a:pPr marL="285750" indent="-285750">
              <a:buFont typeface="Wingdings" panose="05000000000000000000" pitchFamily="2" charset="2"/>
              <a:buChar char="§"/>
            </a:pPr>
            <a:r>
              <a:rPr lang="en-IN" dirty="0" smtClean="0"/>
              <a:t>MANSI LOHIYA       (19MCA0154)</a:t>
            </a:r>
          </a:p>
        </p:txBody>
      </p:sp>
      <p:sp>
        <p:nvSpPr>
          <p:cNvPr id="5" name="TextBox 4"/>
          <p:cNvSpPr txBox="1"/>
          <p:nvPr/>
        </p:nvSpPr>
        <p:spPr>
          <a:xfrm>
            <a:off x="8530045" y="4185759"/>
            <a:ext cx="2481943" cy="1938992"/>
          </a:xfrm>
          <a:prstGeom prst="rect">
            <a:avLst/>
          </a:prstGeom>
          <a:noFill/>
        </p:spPr>
        <p:txBody>
          <a:bodyPr wrap="square" rtlCol="0">
            <a:spAutoFit/>
          </a:bodyPr>
          <a:lstStyle/>
          <a:p>
            <a:r>
              <a:rPr lang="en-IN" sz="2000" b="1" u="sng" dirty="0" smtClean="0"/>
              <a:t>GUIDE: </a:t>
            </a:r>
          </a:p>
          <a:p>
            <a:r>
              <a:rPr lang="en-IN" sz="2000" b="1" dirty="0" err="1" smtClean="0"/>
              <a:t>Prof.</a:t>
            </a:r>
            <a:r>
              <a:rPr lang="en-IN" sz="2000" b="1" dirty="0" smtClean="0"/>
              <a:t> P G SHYNU</a:t>
            </a:r>
          </a:p>
          <a:p>
            <a:endParaRPr lang="en-IN" sz="2000" dirty="0" smtClean="0"/>
          </a:p>
          <a:p>
            <a:r>
              <a:rPr lang="en-IN" sz="2000" b="1" u="sng" dirty="0" smtClean="0"/>
              <a:t>PANEL INCHARGE:</a:t>
            </a:r>
          </a:p>
          <a:p>
            <a:r>
              <a:rPr lang="en-IN" sz="2000" b="1" dirty="0" err="1" smtClean="0"/>
              <a:t>Prof.</a:t>
            </a:r>
            <a:r>
              <a:rPr lang="en-IN" sz="2000" b="1" dirty="0" smtClean="0"/>
              <a:t> G Uma </a:t>
            </a:r>
            <a:r>
              <a:rPr lang="en-IN" sz="2000" b="1" dirty="0" err="1" smtClean="0"/>
              <a:t>Maheswari</a:t>
            </a:r>
            <a:r>
              <a:rPr lang="en-IN" sz="2000" b="1" dirty="0" smtClean="0"/>
              <a:t> </a:t>
            </a:r>
            <a:endParaRPr lang="en-IN" sz="2000" b="1" dirty="0"/>
          </a:p>
        </p:txBody>
      </p:sp>
    </p:spTree>
    <p:extLst>
      <p:ext uri="{BB962C8B-B14F-4D97-AF65-F5344CB8AC3E}">
        <p14:creationId xmlns:p14="http://schemas.microsoft.com/office/powerpoint/2010/main" val="188669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 y="62975"/>
            <a:ext cx="10515600" cy="740107"/>
          </a:xfrm>
        </p:spPr>
        <p:txBody>
          <a:bodyPr>
            <a:normAutofit/>
          </a:bodyPr>
          <a:lstStyle/>
          <a:p>
            <a:r>
              <a:rPr lang="en-IN" sz="3600" b="1" u="sng" dirty="0" smtClean="0">
                <a:latin typeface="+mn-lt"/>
              </a:rPr>
              <a:t>OUTPUT</a:t>
            </a:r>
            <a:endParaRPr lang="en-IN" sz="3600" b="1" u="sng" dirty="0">
              <a:latin typeface="+mn-lt"/>
            </a:endParaRPr>
          </a:p>
        </p:txBody>
      </p:sp>
      <p:sp>
        <p:nvSpPr>
          <p:cNvPr id="3" name="Rectangle 2"/>
          <p:cNvSpPr/>
          <p:nvPr/>
        </p:nvSpPr>
        <p:spPr>
          <a:xfrm>
            <a:off x="225287" y="788678"/>
            <a:ext cx="11320006" cy="707886"/>
          </a:xfrm>
          <a:prstGeom prst="rect">
            <a:avLst/>
          </a:prstGeom>
        </p:spPr>
        <p:txBody>
          <a:bodyPr wrap="square">
            <a:spAutoFit/>
          </a:bodyPr>
          <a:lstStyle/>
          <a:p>
            <a:pPr marL="342900" indent="-342900">
              <a:buFont typeface="Arial" panose="020B0604020202020204" pitchFamily="34" charset="0"/>
              <a:buChar char="•"/>
            </a:pPr>
            <a:r>
              <a:rPr lang="en-IN" sz="2000" b="1" dirty="0"/>
              <a:t>Text gets extracted from the set of images and stored in a file in specified format. The directory of the stored file will be the same as the input directory. </a:t>
            </a:r>
          </a:p>
        </p:txBody>
      </p:sp>
      <p:pic>
        <p:nvPicPr>
          <p:cNvPr id="4" name="Picture 3" descr="https://lh4.googleusercontent.com/cYDZ4a_VO8IUh6FGslnLPm28NYfB-NRZqe76aPn2fptl6jR37ye6lQU9BfLhql40J0M53VAR37vtKz6wNU8lnmylOp8OquTdHIZEbEtaVDqdbPePJI-04KxgRqtyev42dinpyPf8"/>
          <p:cNvPicPr/>
          <p:nvPr/>
        </p:nvPicPr>
        <p:blipFill>
          <a:blip r:embed="rId2">
            <a:extLst>
              <a:ext uri="{28A0092B-C50C-407E-A947-70E740481C1C}">
                <a14:useLocalDpi xmlns:a14="http://schemas.microsoft.com/office/drawing/2010/main" val="0"/>
              </a:ext>
            </a:extLst>
          </a:blip>
          <a:srcRect/>
          <a:stretch>
            <a:fillRect/>
          </a:stretch>
        </p:blipFill>
        <p:spPr bwMode="auto">
          <a:xfrm>
            <a:off x="1749287" y="1607882"/>
            <a:ext cx="7553739" cy="464184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927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mn-lt"/>
              </a:rPr>
              <a:t>CONCLUSION</a:t>
            </a:r>
            <a:endParaRPr lang="en-IN" sz="3600" b="1" u="sng" dirty="0">
              <a:latin typeface="+mn-lt"/>
            </a:endParaRPr>
          </a:p>
        </p:txBody>
      </p:sp>
      <p:sp>
        <p:nvSpPr>
          <p:cNvPr id="3" name="Rectangle 2"/>
          <p:cNvSpPr/>
          <p:nvPr/>
        </p:nvSpPr>
        <p:spPr>
          <a:xfrm>
            <a:off x="272993" y="1826801"/>
            <a:ext cx="11502887" cy="4647426"/>
          </a:xfrm>
          <a:prstGeom prst="rect">
            <a:avLst/>
          </a:prstGeom>
        </p:spPr>
        <p:txBody>
          <a:bodyPr wrap="square">
            <a:spAutoFit/>
          </a:bodyPr>
          <a:lstStyle/>
          <a:p>
            <a:pPr marL="342900" indent="-342900">
              <a:buFont typeface="Arial" panose="020B0604020202020204" pitchFamily="34" charset="0"/>
              <a:buChar char="•"/>
            </a:pPr>
            <a:r>
              <a:rPr lang="en-US" sz="2000" b="1" dirty="0"/>
              <a:t>This paper concludes that nowadays, images contain more textual information or we can say that more information comes in the format of documents or images. </a:t>
            </a:r>
            <a:endParaRPr lang="en-US" sz="2000" b="1" dirty="0" smtClean="0"/>
          </a:p>
          <a:p>
            <a:endParaRPr lang="en-US" sz="2000" b="1" dirty="0"/>
          </a:p>
          <a:p>
            <a:pPr marL="342900" indent="-342900">
              <a:buFont typeface="Arial" panose="020B0604020202020204" pitchFamily="34" charset="0"/>
              <a:buChar char="•"/>
            </a:pPr>
            <a:r>
              <a:rPr lang="en-US" sz="2000" b="1" dirty="0" smtClean="0"/>
              <a:t>To </a:t>
            </a:r>
            <a:r>
              <a:rPr lang="en-US" sz="2000" b="1" dirty="0"/>
              <a:t>read that information from images, various researches have been done and various techniques were introduced to extract that textual data from an image document or from a normal image which contains some kind of text. Also this technique can work on both black and white and colored images. </a:t>
            </a:r>
            <a:endParaRPr lang="en-US" sz="2000" b="1" dirty="0" smtClean="0"/>
          </a:p>
          <a:p>
            <a:endParaRPr lang="en-US" sz="2000" b="1" dirty="0" smtClean="0"/>
          </a:p>
          <a:p>
            <a:pPr marL="342900" indent="-342900">
              <a:buFont typeface="Arial" panose="020B0604020202020204" pitchFamily="34" charset="0"/>
              <a:buChar char="•"/>
            </a:pPr>
            <a:r>
              <a:rPr lang="en-US" sz="2000" b="1" dirty="0" smtClean="0"/>
              <a:t>In </a:t>
            </a:r>
            <a:r>
              <a:rPr lang="en-US" sz="2000" b="1" dirty="0"/>
              <a:t>this paper, we use tesseract OCR technique to extract text information from various images. In this, multiple images at once can be taken as an input dataset and then after processing </a:t>
            </a:r>
            <a:r>
              <a:rPr lang="en-US" sz="2000" b="1" dirty="0" smtClean="0"/>
              <a:t>by</a:t>
            </a:r>
            <a:r>
              <a:rPr lang="en-US" sz="2000" b="1" dirty="0" smtClean="0"/>
              <a:t> in-built </a:t>
            </a:r>
            <a:r>
              <a:rPr lang="en-US" sz="2000" b="1" dirty="0"/>
              <a:t>functionalities of OCR the output text will be generated. </a:t>
            </a:r>
            <a:endParaRPr lang="en-US" sz="2000" b="1" dirty="0" smtClean="0"/>
          </a:p>
          <a:p>
            <a:endParaRPr lang="en-US" sz="2000" b="1" dirty="0" smtClean="0"/>
          </a:p>
          <a:p>
            <a:pPr marL="342900" indent="-342900">
              <a:buFont typeface="Arial" panose="020B0604020202020204" pitchFamily="34" charset="0"/>
              <a:buChar char="•"/>
            </a:pPr>
            <a:r>
              <a:rPr lang="en-US" sz="2000" b="1" dirty="0" smtClean="0"/>
              <a:t>This </a:t>
            </a:r>
            <a:r>
              <a:rPr lang="en-US" sz="2000" b="1" dirty="0"/>
              <a:t>output is in the actual form of text rather than images which is easy to understand and is more simplified than images.</a:t>
            </a:r>
          </a:p>
          <a:p>
            <a:r>
              <a:rPr lang="en-US" dirty="0"/>
              <a:t/>
            </a:r>
            <a:br>
              <a:rPr lang="en-US" dirty="0"/>
            </a:br>
            <a:endParaRPr lang="en-IN" dirty="0"/>
          </a:p>
        </p:txBody>
      </p:sp>
    </p:spTree>
    <p:extLst>
      <p:ext uri="{BB962C8B-B14F-4D97-AF65-F5344CB8AC3E}">
        <p14:creationId xmlns:p14="http://schemas.microsoft.com/office/powerpoint/2010/main" val="18503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mn-lt"/>
              </a:rPr>
              <a:t>FUTURE WORK</a:t>
            </a:r>
            <a:endParaRPr lang="en-IN" sz="3600" b="1" u="sng" dirty="0">
              <a:latin typeface="+mn-lt"/>
            </a:endParaRPr>
          </a:p>
        </p:txBody>
      </p:sp>
      <p:sp>
        <p:nvSpPr>
          <p:cNvPr id="3" name="Rectangle 2"/>
          <p:cNvSpPr/>
          <p:nvPr/>
        </p:nvSpPr>
        <p:spPr>
          <a:xfrm>
            <a:off x="477078" y="1582341"/>
            <a:ext cx="11521440" cy="4031873"/>
          </a:xfrm>
          <a:prstGeom prst="rect">
            <a:avLst/>
          </a:prstGeom>
        </p:spPr>
        <p:txBody>
          <a:bodyPr wrap="square">
            <a:spAutoFit/>
          </a:bodyPr>
          <a:lstStyle/>
          <a:p>
            <a:pPr marL="285750" indent="-285750">
              <a:buFont typeface="Arial" panose="020B0604020202020204" pitchFamily="34" charset="0"/>
              <a:buChar char="•"/>
            </a:pPr>
            <a:r>
              <a:rPr lang="en-US" sz="2000" b="1" dirty="0"/>
              <a:t>In this paper, multiple </a:t>
            </a:r>
            <a:r>
              <a:rPr lang="en-US" sz="2000" b="1" dirty="0" smtClean="0"/>
              <a:t>colored, </a:t>
            </a:r>
            <a:r>
              <a:rPr lang="en-US" sz="2000" b="1" dirty="0"/>
              <a:t>black and white images are taken as the input to be processed with the OCR software and as the output we are obtaining the text content that is written on the images into our desired format such as a notepad file, word document, data frame etc. </a:t>
            </a:r>
            <a:endParaRPr lang="en-US" sz="2000" b="1" dirty="0" smtClean="0"/>
          </a:p>
          <a:p>
            <a:endParaRPr lang="en-US" sz="2000" b="1" dirty="0" smtClean="0"/>
          </a:p>
          <a:p>
            <a:pPr marL="285750" indent="-285750">
              <a:buFont typeface="Arial" panose="020B0604020202020204" pitchFamily="34" charset="0"/>
              <a:buChar char="•"/>
            </a:pPr>
            <a:r>
              <a:rPr lang="en-US" sz="2000" b="1" dirty="0" smtClean="0"/>
              <a:t>For </a:t>
            </a:r>
            <a:r>
              <a:rPr lang="en-US" sz="2000" b="1" dirty="0"/>
              <a:t>future work, this extracted text from these images can be used as another text data set for further classification. </a:t>
            </a:r>
            <a:endParaRPr lang="en-US" sz="2000" b="1" dirty="0" smtClean="0"/>
          </a:p>
          <a:p>
            <a:endParaRPr lang="en-US" sz="2000" b="1" dirty="0" smtClean="0"/>
          </a:p>
          <a:p>
            <a:pPr marL="285750" indent="-285750">
              <a:buFont typeface="Arial" panose="020B0604020202020204" pitchFamily="34" charset="0"/>
              <a:buChar char="•"/>
            </a:pPr>
            <a:r>
              <a:rPr lang="en-US" sz="2000" b="1" dirty="0" smtClean="0"/>
              <a:t>For </a:t>
            </a:r>
            <a:r>
              <a:rPr lang="en-US" sz="2000" b="1" dirty="0"/>
              <a:t>example, we can classify the content or quote written on images whether it is a motivational quote, travel quote, lifestyle or fitness quote etc. </a:t>
            </a:r>
            <a:endParaRPr lang="en-US" sz="2000" b="1" dirty="0" smtClean="0"/>
          </a:p>
          <a:p>
            <a:endParaRPr lang="en-US" sz="2000" b="1" dirty="0" smtClean="0"/>
          </a:p>
          <a:p>
            <a:pPr marL="285750" indent="-285750">
              <a:buFont typeface="Arial" panose="020B0604020202020204" pitchFamily="34" charset="0"/>
              <a:buChar char="•"/>
            </a:pPr>
            <a:r>
              <a:rPr lang="en-US" sz="2000" b="1" dirty="0" smtClean="0"/>
              <a:t>The </a:t>
            </a:r>
            <a:r>
              <a:rPr lang="en-US" sz="2000" b="1" dirty="0"/>
              <a:t>classification will be totally dependent on the type of images that you are including in the dataset.</a:t>
            </a:r>
          </a:p>
          <a:p>
            <a:r>
              <a:rPr lang="en-US" dirty="0"/>
              <a:t/>
            </a:r>
            <a:br>
              <a:rPr lang="en-US" dirty="0"/>
            </a:br>
            <a:endParaRPr lang="en-IN" dirty="0"/>
          </a:p>
        </p:txBody>
      </p:sp>
    </p:spTree>
    <p:extLst>
      <p:ext uri="{BB962C8B-B14F-4D97-AF65-F5344CB8AC3E}">
        <p14:creationId xmlns:p14="http://schemas.microsoft.com/office/powerpoint/2010/main" val="296140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85850" y="1329236"/>
            <a:ext cx="9829800" cy="4351338"/>
          </a:xfrm>
        </p:spPr>
        <p:txBody>
          <a:bodyPr/>
          <a:lstStyle/>
          <a:p>
            <a:endParaRPr lang="en-US" b="1" dirty="0"/>
          </a:p>
          <a:p>
            <a:endParaRPr lang="en-IN" dirty="0"/>
          </a:p>
          <a:p>
            <a:endParaRPr lang="en-IN" dirty="0"/>
          </a:p>
        </p:txBody>
      </p:sp>
      <p:sp>
        <p:nvSpPr>
          <p:cNvPr id="2" name="Title 1"/>
          <p:cNvSpPr>
            <a:spLocks noGrp="1"/>
          </p:cNvSpPr>
          <p:nvPr>
            <p:ph type="title"/>
          </p:nvPr>
        </p:nvSpPr>
        <p:spPr>
          <a:xfrm>
            <a:off x="621030" y="2179342"/>
            <a:ext cx="10515600" cy="1325563"/>
          </a:xfrm>
        </p:spPr>
        <p:txBody>
          <a:bodyPr>
            <a:normAutofit/>
          </a:bodyPr>
          <a:lstStyle/>
          <a:p>
            <a:pPr algn="ctr"/>
            <a:r>
              <a:rPr lang="en-IN" sz="6600" b="1" dirty="0" smtClean="0">
                <a:latin typeface="+mn-lt"/>
              </a:rPr>
              <a:t>THANK YOU!!</a:t>
            </a:r>
            <a:endParaRPr lang="en-IN" sz="6600" b="1" dirty="0">
              <a:latin typeface="+mn-lt"/>
            </a:endParaRPr>
          </a:p>
        </p:txBody>
      </p:sp>
    </p:spTree>
    <p:extLst>
      <p:ext uri="{BB962C8B-B14F-4D97-AF65-F5344CB8AC3E}">
        <p14:creationId xmlns:p14="http://schemas.microsoft.com/office/powerpoint/2010/main" val="1400772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40" y="635470"/>
            <a:ext cx="10515600" cy="497024"/>
          </a:xfrm>
        </p:spPr>
        <p:txBody>
          <a:bodyPr>
            <a:noAutofit/>
          </a:bodyPr>
          <a:lstStyle/>
          <a:p>
            <a:r>
              <a:rPr lang="en-IN" sz="3600" b="1" u="sng" dirty="0" smtClean="0">
                <a:latin typeface="+mn-lt"/>
              </a:rPr>
              <a:t>TABLE OF CONTENT</a:t>
            </a:r>
            <a:endParaRPr lang="en-IN" sz="3600" b="1" u="sng" dirty="0">
              <a:latin typeface="+mn-lt"/>
            </a:endParaRPr>
          </a:p>
        </p:txBody>
      </p:sp>
      <p:sp>
        <p:nvSpPr>
          <p:cNvPr id="5" name="TextBox 4"/>
          <p:cNvSpPr txBox="1"/>
          <p:nvPr/>
        </p:nvSpPr>
        <p:spPr>
          <a:xfrm>
            <a:off x="1110343" y="1541417"/>
            <a:ext cx="5969726" cy="4247317"/>
          </a:xfrm>
          <a:prstGeom prst="rect">
            <a:avLst/>
          </a:prstGeom>
          <a:noFill/>
        </p:spPr>
        <p:txBody>
          <a:bodyPr wrap="square" rtlCol="0">
            <a:spAutoFit/>
          </a:bodyPr>
          <a:lstStyle/>
          <a:p>
            <a:pPr marL="457200" indent="-457200">
              <a:buFont typeface="Arial" panose="020B0604020202020204" pitchFamily="34" charset="0"/>
              <a:buChar char="•"/>
            </a:pPr>
            <a:r>
              <a:rPr lang="en-IN" sz="2800" b="1" dirty="0"/>
              <a:t>Objective</a:t>
            </a:r>
          </a:p>
          <a:p>
            <a:pPr marL="457200" indent="-457200">
              <a:buFont typeface="Arial" panose="020B0604020202020204" pitchFamily="34" charset="0"/>
              <a:buChar char="•"/>
            </a:pPr>
            <a:r>
              <a:rPr lang="en-IN" sz="2800" b="1" dirty="0"/>
              <a:t>Related Work</a:t>
            </a:r>
          </a:p>
          <a:p>
            <a:pPr marL="457200" indent="-457200">
              <a:buFont typeface="Arial" panose="020B0604020202020204" pitchFamily="34" charset="0"/>
              <a:buChar char="•"/>
            </a:pPr>
            <a:r>
              <a:rPr lang="en-IN" sz="2800" b="1" dirty="0"/>
              <a:t>Proposed Architecture</a:t>
            </a:r>
          </a:p>
          <a:p>
            <a:pPr marL="457200" indent="-457200">
              <a:buFont typeface="Arial" panose="020B0604020202020204" pitchFamily="34" charset="0"/>
              <a:buChar char="•"/>
            </a:pPr>
            <a:r>
              <a:rPr lang="en-IN" sz="2800" b="1" dirty="0"/>
              <a:t>Experiment</a:t>
            </a:r>
          </a:p>
          <a:p>
            <a:r>
              <a:rPr lang="en-IN" sz="2800" b="1" dirty="0"/>
              <a:t>	</a:t>
            </a:r>
            <a:r>
              <a:rPr lang="en-IN" sz="2800" b="1" dirty="0" smtClean="0"/>
              <a:t>	A</a:t>
            </a:r>
            <a:r>
              <a:rPr lang="en-IN" sz="2800" b="1" dirty="0"/>
              <a:t>. Dataset</a:t>
            </a:r>
          </a:p>
          <a:p>
            <a:r>
              <a:rPr lang="en-IN" sz="2800" b="1" dirty="0"/>
              <a:t>	</a:t>
            </a:r>
            <a:r>
              <a:rPr lang="en-IN" sz="2800" b="1" dirty="0" smtClean="0"/>
              <a:t>	B</a:t>
            </a:r>
            <a:r>
              <a:rPr lang="en-IN" sz="2800" b="1" dirty="0"/>
              <a:t>. Libraries </a:t>
            </a:r>
          </a:p>
          <a:p>
            <a:pPr marL="457200" indent="-457200">
              <a:buFont typeface="Arial" panose="020B0604020202020204" pitchFamily="34" charset="0"/>
              <a:buChar char="•"/>
            </a:pPr>
            <a:r>
              <a:rPr lang="en-IN" sz="2800" b="1" dirty="0"/>
              <a:t>Output</a:t>
            </a:r>
          </a:p>
          <a:p>
            <a:pPr marL="457200" indent="-457200">
              <a:buFont typeface="Arial" panose="020B0604020202020204" pitchFamily="34" charset="0"/>
              <a:buChar char="•"/>
            </a:pPr>
            <a:r>
              <a:rPr lang="en-IN" sz="2800" b="1" dirty="0"/>
              <a:t>Conclusion</a:t>
            </a:r>
          </a:p>
          <a:p>
            <a:pPr marL="457200" indent="-457200">
              <a:buFont typeface="Arial" panose="020B0604020202020204" pitchFamily="34" charset="0"/>
              <a:buChar char="•"/>
            </a:pPr>
            <a:r>
              <a:rPr lang="en-IN" sz="2800" b="1" dirty="0"/>
              <a:t>Future Work</a:t>
            </a:r>
          </a:p>
          <a:p>
            <a:endParaRPr lang="en-IN" dirty="0"/>
          </a:p>
        </p:txBody>
      </p:sp>
    </p:spTree>
    <p:extLst>
      <p:ext uri="{BB962C8B-B14F-4D97-AF65-F5344CB8AC3E}">
        <p14:creationId xmlns:p14="http://schemas.microsoft.com/office/powerpoint/2010/main" val="182784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normAutofit/>
          </a:bodyPr>
          <a:lstStyle/>
          <a:p>
            <a:r>
              <a:rPr lang="en-IN" sz="3600" b="1" u="sng" dirty="0" smtClean="0">
                <a:latin typeface="+mn-lt"/>
              </a:rPr>
              <a:t>OBJECTIVE:</a:t>
            </a:r>
            <a:endParaRPr lang="en-IN" sz="3600" b="1" u="sng" dirty="0">
              <a:latin typeface="+mn-lt"/>
            </a:endParaRPr>
          </a:p>
        </p:txBody>
      </p:sp>
      <p:sp>
        <p:nvSpPr>
          <p:cNvPr id="3" name="TextBox 2"/>
          <p:cNvSpPr txBox="1"/>
          <p:nvPr/>
        </p:nvSpPr>
        <p:spPr>
          <a:xfrm>
            <a:off x="629192" y="1502229"/>
            <a:ext cx="10539551"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t>Images need to be saved to the computer so that it can be used in the future. As these images might contain some important information related to the person such as some official document, which can be in the form of scanned documents or in the form of normal images may be </a:t>
            </a:r>
            <a:r>
              <a:rPr lang="en-US" sz="2000" b="1" dirty="0" smtClean="0"/>
              <a:t>colored </a:t>
            </a:r>
            <a:r>
              <a:rPr lang="en-US" sz="2000" b="1" dirty="0"/>
              <a:t>or black and white, which have some content written over them. </a:t>
            </a:r>
            <a:endParaRPr lang="en-US" sz="2000" b="1" dirty="0" smtClean="0"/>
          </a:p>
          <a:p>
            <a:pPr marL="342900" indent="-342900" algn="just">
              <a:buFont typeface="Arial" panose="020B0604020202020204" pitchFamily="34" charset="0"/>
              <a:buChar char="•"/>
            </a:pPr>
            <a:endParaRPr lang="en-US" sz="2000" b="1" dirty="0" smtClean="0"/>
          </a:p>
          <a:p>
            <a:pPr marL="342900" indent="-342900" algn="just">
              <a:buFont typeface="Arial" panose="020B0604020202020204" pitchFamily="34" charset="0"/>
              <a:buChar char="•"/>
            </a:pPr>
            <a:r>
              <a:rPr lang="en-US" sz="2000" b="1" dirty="0" smtClean="0"/>
              <a:t>Since </a:t>
            </a:r>
            <a:r>
              <a:rPr lang="en-US" sz="2000" b="1" dirty="0"/>
              <a:t>we cannot copy and paste the content directly from these images for reusing it further and typing the whole image content manually for querying, is definitely a tedious task and it is clearly a waste of  one’s time and efforts</a:t>
            </a:r>
            <a:r>
              <a:rPr lang="en-US" sz="2000" b="1" dirty="0" smtClean="0"/>
              <a:t>.</a:t>
            </a:r>
          </a:p>
          <a:p>
            <a:pPr algn="just"/>
            <a:r>
              <a:rPr lang="en-US" sz="2000" b="1" dirty="0" smtClean="0"/>
              <a:t> </a:t>
            </a:r>
          </a:p>
          <a:p>
            <a:pPr marL="342900" indent="-342900" algn="just">
              <a:buFont typeface="Arial" panose="020B0604020202020204" pitchFamily="34" charset="0"/>
              <a:buChar char="•"/>
            </a:pPr>
            <a:r>
              <a:rPr lang="en-US" sz="2000" b="1" dirty="0" smtClean="0"/>
              <a:t>In </a:t>
            </a:r>
            <a:r>
              <a:rPr lang="en-US" sz="2000" b="1" dirty="0"/>
              <a:t>order to perform this and for better utilization of the content written over images, OCR (Optical Character Recognition)is one of the advanced technology which will be used to overcome this problem.</a:t>
            </a:r>
            <a:endParaRPr lang="en-IN" sz="2400" b="1" dirty="0"/>
          </a:p>
          <a:p>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324605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24" y="33580"/>
            <a:ext cx="10515600" cy="1055750"/>
          </a:xfrm>
        </p:spPr>
        <p:txBody>
          <a:bodyPr>
            <a:normAutofit/>
          </a:bodyPr>
          <a:lstStyle/>
          <a:p>
            <a:r>
              <a:rPr lang="en-IN" sz="3600" b="1" u="sng" dirty="0" smtClean="0">
                <a:latin typeface="+mn-lt"/>
              </a:rPr>
              <a:t>RELATED WORK</a:t>
            </a:r>
            <a:endParaRPr lang="en-IN" sz="3600" b="1" u="sng" dirty="0">
              <a:latin typeface="+mn-lt"/>
            </a:endParaRPr>
          </a:p>
        </p:txBody>
      </p:sp>
      <p:sp>
        <p:nvSpPr>
          <p:cNvPr id="3" name="Rectangle 2"/>
          <p:cNvSpPr/>
          <p:nvPr/>
        </p:nvSpPr>
        <p:spPr>
          <a:xfrm>
            <a:off x="209385" y="1239873"/>
            <a:ext cx="11248445" cy="4401205"/>
          </a:xfrm>
          <a:prstGeom prst="rect">
            <a:avLst/>
          </a:prstGeom>
        </p:spPr>
        <p:txBody>
          <a:bodyPr wrap="square">
            <a:spAutoFit/>
          </a:bodyPr>
          <a:lstStyle/>
          <a:p>
            <a:pPr marL="285750" indent="-285750">
              <a:buFont typeface="Arial" panose="020B0604020202020204" pitchFamily="34" charset="0"/>
              <a:buChar char="•"/>
            </a:pPr>
            <a:r>
              <a:rPr lang="en-US" sz="2000" b="1" dirty="0"/>
              <a:t>In </a:t>
            </a:r>
            <a:r>
              <a:rPr lang="en-US" sz="2000" b="1" dirty="0" smtClean="0"/>
              <a:t>[1], </a:t>
            </a:r>
            <a:r>
              <a:rPr lang="en-US" sz="2000" b="1" dirty="0"/>
              <a:t>techniques are used to </a:t>
            </a:r>
            <a:r>
              <a:rPr lang="en-US" sz="2000" b="1" dirty="0" smtClean="0"/>
              <a:t>analyze </a:t>
            </a:r>
            <a:r>
              <a:rPr lang="en-US" sz="2000" b="1" dirty="0"/>
              <a:t>documents by reading its content, car number plate recognition, consumer products recognition, natural scene, text reading etc., which was done on the basis of CNN and LSTM architecture. Hence, various tasks were automated that have been linked with each other because it has better identification reliability</a:t>
            </a:r>
            <a:r>
              <a:rPr lang="en-US" sz="2000" b="1" dirty="0" smtClean="0"/>
              <a:t>.</a:t>
            </a:r>
          </a:p>
          <a:p>
            <a:endParaRPr lang="en-US" sz="2000" b="1" dirty="0" smtClean="0"/>
          </a:p>
          <a:p>
            <a:pPr marL="285750" indent="-285750">
              <a:buFont typeface="Arial" panose="020B0604020202020204" pitchFamily="34" charset="0"/>
              <a:buChar char="•"/>
            </a:pPr>
            <a:r>
              <a:rPr lang="en-US" sz="2000" b="1" dirty="0"/>
              <a:t>Nowadays the main creator of information is social media, as it contains a large amount of data that should be preprocessed before getting valuable information from it. In [2], Tesseract OCR technique is used to generate highly accurate documents </a:t>
            </a:r>
            <a:r>
              <a:rPr lang="en-US" sz="2000" b="1" dirty="0" smtClean="0"/>
              <a:t>by extracting text from </a:t>
            </a:r>
            <a:r>
              <a:rPr lang="en-US" sz="2000" b="1" dirty="0" smtClean="0"/>
              <a:t>images</a:t>
            </a:r>
            <a:r>
              <a:rPr lang="en-US" sz="2000" b="1" dirty="0"/>
              <a:t>. The preprocessing techniques include- document localization, resolution improvement, text localization</a:t>
            </a:r>
            <a:r>
              <a:rPr lang="en-US" sz="2000" b="1" dirty="0" smtClean="0"/>
              <a:t>.</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In [3], the K-means algorithm is used to reduce the process complication. In this, two different algorithms are evaluated and then compared to </a:t>
            </a:r>
            <a:r>
              <a:rPr lang="en-US" sz="2000" b="1" dirty="0" smtClean="0"/>
              <a:t>opt out </a:t>
            </a:r>
            <a:r>
              <a:rPr lang="en-US" sz="2000" b="1" dirty="0"/>
              <a:t>the better accuracy between classification and efficiency. In </a:t>
            </a:r>
            <a:r>
              <a:rPr lang="en-US" sz="2000" b="1" dirty="0" smtClean="0"/>
              <a:t>[5], </a:t>
            </a:r>
            <a:r>
              <a:rPr lang="en-US" sz="2000" b="1" dirty="0"/>
              <a:t>MKL framework is used to transform text detection into pattern classification. The Kernel method is finer than the traditional SVM method.</a:t>
            </a:r>
            <a:endParaRPr lang="en-US" sz="2000" b="1" dirty="0" smtClean="0"/>
          </a:p>
        </p:txBody>
      </p:sp>
    </p:spTree>
    <p:extLst>
      <p:ext uri="{BB962C8B-B14F-4D97-AF65-F5344CB8AC3E}">
        <p14:creationId xmlns:p14="http://schemas.microsoft.com/office/powerpoint/2010/main" val="359975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95" y="150440"/>
            <a:ext cx="10515600" cy="1074062"/>
          </a:xfrm>
        </p:spPr>
        <p:txBody>
          <a:bodyPr>
            <a:normAutofit/>
          </a:bodyPr>
          <a:lstStyle/>
          <a:p>
            <a:r>
              <a:rPr lang="en-IN" sz="3600" b="1" u="sng" dirty="0" smtClean="0">
                <a:latin typeface="+mn-lt"/>
              </a:rPr>
              <a:t>RELATED WORK CONTD..</a:t>
            </a:r>
            <a:endParaRPr lang="en-IN" sz="3600" b="1" u="sng" dirty="0">
              <a:latin typeface="+mn-lt"/>
            </a:endParaRPr>
          </a:p>
        </p:txBody>
      </p:sp>
      <p:sp>
        <p:nvSpPr>
          <p:cNvPr id="3" name="Rectangle 2"/>
          <p:cNvSpPr/>
          <p:nvPr/>
        </p:nvSpPr>
        <p:spPr>
          <a:xfrm>
            <a:off x="153724" y="1047744"/>
            <a:ext cx="11828891" cy="5324535"/>
          </a:xfrm>
          <a:prstGeom prst="rect">
            <a:avLst/>
          </a:prstGeom>
        </p:spPr>
        <p:txBody>
          <a:bodyPr wrap="square">
            <a:spAutoFit/>
          </a:bodyPr>
          <a:lstStyle/>
          <a:p>
            <a:pPr marL="285750" indent="-285750">
              <a:buFont typeface="Arial" panose="020B0604020202020204" pitchFamily="34" charset="0"/>
              <a:buChar char="•"/>
            </a:pPr>
            <a:r>
              <a:rPr lang="en-IN" sz="2000" b="1" dirty="0"/>
              <a:t>Digital image processing is increased very quickly and plays a major role in the fields like AI, robotics and many more. This paper also helps in providing direct links between humans and computers which establish easy understanding between them</a:t>
            </a:r>
            <a:r>
              <a:rPr lang="en-IN" sz="2000" b="1" dirty="0" smtClean="0"/>
              <a: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According to the survey, text recognition in images haven’t been explored much. As there is still some researches are on-going. </a:t>
            </a:r>
            <a:r>
              <a:rPr lang="en-IN" sz="2000" b="1" dirty="0" smtClean="0"/>
              <a:t> Major </a:t>
            </a:r>
            <a:r>
              <a:rPr lang="en-IN" sz="2000" b="1" dirty="0"/>
              <a:t>challenges of OCR are talked about and then their further important role is discussed. OCR technique also provides accurate information as its comprehensive algorithm focuses on a dataset, which is the main source of text </a:t>
            </a:r>
            <a:r>
              <a:rPr lang="en-IN" sz="2000" b="1" dirty="0" smtClean="0"/>
              <a:t>extraction.</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To </a:t>
            </a:r>
            <a:r>
              <a:rPr lang="en-IN" sz="2000" b="1" dirty="0"/>
              <a:t>reduce the workload of humans in rectifying text and transform it into useful information, machine learning algorithms </a:t>
            </a:r>
            <a:r>
              <a:rPr lang="en-IN" sz="2000" b="1" dirty="0" smtClean="0"/>
              <a:t>came </a:t>
            </a:r>
            <a:r>
              <a:rPr lang="en-IN" sz="2000" b="1" dirty="0"/>
              <a:t>into existence. These algorithms help in providing more reliable and relevant information [9</a:t>
            </a:r>
            <a:r>
              <a:rPr lang="en-IN" sz="2000" b="1" dirty="0" smtClean="0"/>
              <a: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Techniques such as- face detection and OCR are used to better update the text information which is collected from image sources [11]. By this, generated text gives relevant and useful information. Similarly, video OCR is used to identify the grey level character images [12], this helps in reducing the level of noise or any kind of distortion among the video</a:t>
            </a:r>
          </a:p>
        </p:txBody>
      </p:sp>
    </p:spTree>
    <p:extLst>
      <p:ext uri="{BB962C8B-B14F-4D97-AF65-F5344CB8AC3E}">
        <p14:creationId xmlns:p14="http://schemas.microsoft.com/office/powerpoint/2010/main" val="85189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17" y="286749"/>
            <a:ext cx="10515600" cy="497024"/>
          </a:xfrm>
        </p:spPr>
        <p:txBody>
          <a:bodyPr>
            <a:noAutofit/>
          </a:bodyPr>
          <a:lstStyle/>
          <a:p>
            <a:r>
              <a:rPr lang="en-IN" sz="3600" b="1" u="sng" dirty="0" smtClean="0">
                <a:latin typeface="+mn-lt"/>
              </a:rPr>
              <a:t>PROPOSED ARCHITECTURE</a:t>
            </a:r>
            <a:endParaRPr lang="en-IN" sz="3600" b="1" u="sng" dirty="0">
              <a:latin typeface="+mn-lt"/>
            </a:endParaRPr>
          </a:p>
        </p:txBody>
      </p:sp>
      <p:pic>
        <p:nvPicPr>
          <p:cNvPr id="1026" name="Picture 2" descr="https://lh4.googleusercontent.com/zcjkUBESBXlmBALD8JMw50KeTS12FkRW07UHxJDLr_5fT-K0VkdjhpJ07c7icmh_xqEflFZYf1591z5XvOaiw5r5-_t9-RO9yOMoeVx_p8jJG5wbTPx5gM9ofh7ur2XmC2rGiw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462" y="1110343"/>
            <a:ext cx="7628709" cy="500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u="sng" dirty="0" smtClean="0">
                <a:latin typeface="+mn-lt"/>
              </a:rPr>
              <a:t>EXPERIMENT </a:t>
            </a:r>
            <a:br>
              <a:rPr lang="en-IN" sz="3600" b="1" u="sng" dirty="0" smtClean="0">
                <a:latin typeface="+mn-lt"/>
              </a:rPr>
            </a:br>
            <a:r>
              <a:rPr lang="en-IN" sz="3600" b="1" u="sng" dirty="0" smtClean="0">
                <a:latin typeface="+mn-lt"/>
              </a:rPr>
              <a:t/>
            </a:r>
            <a:br>
              <a:rPr lang="en-IN" sz="3600" b="1" u="sng" dirty="0" smtClean="0">
                <a:latin typeface="+mn-lt"/>
              </a:rPr>
            </a:br>
            <a:r>
              <a:rPr lang="en-IN" sz="3100" b="1" dirty="0" smtClean="0">
                <a:latin typeface="+mn-lt"/>
              </a:rPr>
              <a:t>A. </a:t>
            </a:r>
            <a:r>
              <a:rPr lang="en-IN" sz="3100" b="1" u="sng" dirty="0" smtClean="0">
                <a:latin typeface="+mn-lt"/>
              </a:rPr>
              <a:t>DATASET</a:t>
            </a:r>
            <a:endParaRPr lang="en-IN" sz="3100" b="1" u="sng" dirty="0">
              <a:latin typeface="+mn-lt"/>
            </a:endParaRPr>
          </a:p>
        </p:txBody>
      </p:sp>
      <p:pic>
        <p:nvPicPr>
          <p:cNvPr id="3" name="Picture 2" descr="https://lh6.googleusercontent.com/AojnP7eGkKHwrd1xh_ti13e4SV3G41Z-0CmVNLgPGXJlG9S5e9Pk7O0yhXEWDj_K0TYc8EApIsgmWlDFnmsEqj4tXoowYXMsbCR4vSlPfICXGBpJfvjfmv1gFcXbaqZoibRbTYB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79" y="1932167"/>
            <a:ext cx="10988703" cy="408696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625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Autofit/>
          </a:bodyPr>
          <a:lstStyle/>
          <a:p>
            <a:r>
              <a:rPr lang="en-IN" sz="2800" b="1" dirty="0" smtClean="0">
                <a:latin typeface="+mn-lt"/>
              </a:rPr>
              <a:t>B. </a:t>
            </a:r>
            <a:r>
              <a:rPr lang="en-IN" sz="2800" b="1" u="sng" dirty="0" smtClean="0">
                <a:latin typeface="+mn-lt"/>
              </a:rPr>
              <a:t>LIBRARIES</a:t>
            </a:r>
            <a:endParaRPr lang="en-IN" sz="2800" b="1" u="sng" dirty="0">
              <a:latin typeface="+mn-lt"/>
            </a:endParaRPr>
          </a:p>
        </p:txBody>
      </p:sp>
      <p:sp>
        <p:nvSpPr>
          <p:cNvPr id="5" name="TextBox 4"/>
          <p:cNvSpPr txBox="1"/>
          <p:nvPr/>
        </p:nvSpPr>
        <p:spPr>
          <a:xfrm>
            <a:off x="838200" y="1137947"/>
            <a:ext cx="10737668"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u="sng" dirty="0"/>
              <a:t>from PIL import Image</a:t>
            </a:r>
            <a:r>
              <a:rPr lang="en-US" sz="2000" b="1" dirty="0"/>
              <a:t> :  </a:t>
            </a:r>
            <a:endParaRPr lang="en-US" sz="2000" b="1" dirty="0" smtClean="0"/>
          </a:p>
          <a:p>
            <a:pPr algn="just"/>
            <a:r>
              <a:rPr lang="en-US" sz="2000" b="1" dirty="0" smtClean="0"/>
              <a:t>extraction </a:t>
            </a:r>
            <a:r>
              <a:rPr lang="en-US" sz="2000" b="1" dirty="0"/>
              <a:t>of text from images is done using Python inbuilt packages and functions. Used image from PIL(Python Imaging Library) which supports opening, manipulating and saving images in different image file formats such as jpeg, </a:t>
            </a:r>
            <a:r>
              <a:rPr lang="en-US" sz="2000" b="1" dirty="0" err="1"/>
              <a:t>png</a:t>
            </a:r>
            <a:r>
              <a:rPr lang="en-US" sz="2000" b="1" dirty="0" smtClean="0"/>
              <a:t>, etc</a:t>
            </a:r>
            <a:r>
              <a:rPr lang="en-US" sz="2000" b="1" dirty="0"/>
              <a:t>.</a:t>
            </a:r>
            <a:r>
              <a:rPr lang="en-US" dirty="0"/>
              <a:t>   </a:t>
            </a:r>
            <a:endParaRPr lang="en-US" dirty="0" smtClean="0"/>
          </a:p>
          <a:p>
            <a:pPr algn="just"/>
            <a:r>
              <a:rPr lang="en-US" dirty="0"/>
              <a:t> </a:t>
            </a:r>
            <a:endParaRPr lang="en-US" sz="2400" dirty="0"/>
          </a:p>
          <a:p>
            <a:pPr algn="just"/>
            <a:r>
              <a:rPr lang="en-US" dirty="0"/>
              <a:t>       </a:t>
            </a:r>
            <a:endParaRPr lang="en-US" sz="2400" dirty="0"/>
          </a:p>
          <a:p>
            <a:pPr marL="285750" indent="-285750" algn="just">
              <a:buFont typeface="Arial" panose="020B0604020202020204" pitchFamily="34" charset="0"/>
              <a:buChar char="•"/>
            </a:pPr>
            <a:r>
              <a:rPr lang="en-US" sz="2000" b="1" u="sng" dirty="0"/>
              <a:t>import </a:t>
            </a:r>
            <a:r>
              <a:rPr lang="en-US" sz="2000" b="1" u="sng" dirty="0" err="1"/>
              <a:t>pytesseract</a:t>
            </a:r>
            <a:r>
              <a:rPr lang="en-US" sz="2000" b="1" u="sng" dirty="0"/>
              <a:t> : </a:t>
            </a:r>
            <a:endParaRPr lang="en-US" sz="2000" b="1" u="sng" dirty="0" smtClean="0"/>
          </a:p>
          <a:p>
            <a:pPr algn="just"/>
            <a:r>
              <a:rPr lang="en-US" sz="2000" b="1" dirty="0" smtClean="0"/>
              <a:t> </a:t>
            </a:r>
            <a:r>
              <a:rPr lang="en-US" sz="2000" b="1" dirty="0" err="1"/>
              <a:t>Pytesseract</a:t>
            </a:r>
            <a:r>
              <a:rPr lang="en-US" sz="2000" b="1" dirty="0"/>
              <a:t> which is an open source OCR </a:t>
            </a:r>
            <a:r>
              <a:rPr lang="en-US" sz="2000" b="1" dirty="0" smtClean="0"/>
              <a:t>software is used. </a:t>
            </a:r>
            <a:r>
              <a:rPr lang="en-US" sz="2000" b="1" dirty="0"/>
              <a:t>It is free and needs to be installed on the machine as </a:t>
            </a:r>
            <a:r>
              <a:rPr lang="en-US" sz="2000" b="1" dirty="0" err="1"/>
              <a:t>Pytesseract</a:t>
            </a:r>
            <a:r>
              <a:rPr lang="en-US" sz="2000" b="1" dirty="0"/>
              <a:t> depends on it. It is the OCR tool for python which used to read text from images</a:t>
            </a:r>
            <a:r>
              <a:rPr lang="en-US" sz="2000" b="1" dirty="0" smtClean="0"/>
              <a:t>.</a:t>
            </a:r>
          </a:p>
          <a:p>
            <a:pPr algn="just"/>
            <a:endParaRPr lang="en-US" sz="2000" b="1" dirty="0"/>
          </a:p>
          <a:p>
            <a:pPr marL="285750" indent="-285750" algn="just">
              <a:buFont typeface="Arial" panose="020B0604020202020204" pitchFamily="34" charset="0"/>
              <a:buChar char="•"/>
            </a:pPr>
            <a:r>
              <a:rPr lang="en-US" sz="2000" b="1" u="sng" dirty="0"/>
              <a:t>import </a:t>
            </a:r>
            <a:r>
              <a:rPr lang="en-US" sz="2000" b="1" u="sng" dirty="0" err="1" smtClean="0"/>
              <a:t>os</a:t>
            </a:r>
            <a:r>
              <a:rPr lang="en-US" sz="2000" b="1" u="sng" dirty="0" smtClean="0"/>
              <a:t>:</a:t>
            </a:r>
            <a:endParaRPr lang="en-US" sz="2000" b="1" u="sng" dirty="0"/>
          </a:p>
          <a:p>
            <a:pPr algn="just"/>
            <a:r>
              <a:rPr lang="en-US" sz="2000" b="1" dirty="0"/>
              <a:t>Next used library is OS which provides modules to interact with the operating system. It comes under Python’s standard utility modules. It grants permission to interface with the underlying operating system.</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135914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Autofit/>
          </a:bodyPr>
          <a:lstStyle/>
          <a:p>
            <a:r>
              <a:rPr lang="en-IN" sz="2800" b="1" u="sng" dirty="0" smtClean="0">
                <a:latin typeface="+mn-lt"/>
              </a:rPr>
              <a:t>LIBRARIES CONTD..</a:t>
            </a:r>
            <a:endParaRPr lang="en-IN" sz="2800" b="1" u="sng" dirty="0">
              <a:latin typeface="+mn-lt"/>
            </a:endParaRPr>
          </a:p>
        </p:txBody>
      </p:sp>
      <p:sp>
        <p:nvSpPr>
          <p:cNvPr id="4" name="Content Placeholder 3"/>
          <p:cNvSpPr>
            <a:spLocks noGrp="1"/>
          </p:cNvSpPr>
          <p:nvPr>
            <p:ph idx="1"/>
          </p:nvPr>
        </p:nvSpPr>
        <p:spPr>
          <a:xfrm>
            <a:off x="838200" y="1381488"/>
            <a:ext cx="9690463" cy="4867999"/>
          </a:xfrm>
          <a:noFill/>
        </p:spPr>
        <p:txBody>
          <a:bodyPr wrap="square" rtlCol="0">
            <a:spAutoFit/>
          </a:bodyPr>
          <a:lstStyle/>
          <a:p>
            <a:pPr marL="285750" indent="-285750" defTabSz="457200"/>
            <a:r>
              <a:rPr lang="en-US" sz="2000" b="1" u="sng" dirty="0"/>
              <a:t>import pandas as </a:t>
            </a:r>
            <a:r>
              <a:rPr lang="en-US" sz="2000" b="1" u="sng" dirty="0" err="1" smtClean="0"/>
              <a:t>pd</a:t>
            </a:r>
            <a:r>
              <a:rPr lang="en-US" sz="2000" b="1" u="sng" dirty="0" smtClean="0"/>
              <a:t>:</a:t>
            </a:r>
          </a:p>
          <a:p>
            <a:pPr marL="0" indent="0" algn="just" defTabSz="457200">
              <a:buNone/>
            </a:pPr>
            <a:r>
              <a:rPr lang="en-US" sz="2000" b="1" dirty="0" smtClean="0"/>
              <a:t> Imported </a:t>
            </a:r>
            <a:r>
              <a:rPr lang="en-US" sz="2000" b="1" dirty="0"/>
              <a:t>Pandas to create data frames. It will store file name and </a:t>
            </a:r>
            <a:r>
              <a:rPr lang="en-US" sz="2000" b="1" dirty="0" smtClean="0"/>
              <a:t>corresponding   </a:t>
            </a:r>
            <a:r>
              <a:rPr lang="en-US" sz="2000" b="1" dirty="0"/>
              <a:t>extracted text in tabular format.</a:t>
            </a:r>
          </a:p>
          <a:p>
            <a:pPr marL="285750" indent="-285750" defTabSz="457200"/>
            <a:endParaRPr lang="en-US" sz="2000" b="1" dirty="0" smtClean="0"/>
          </a:p>
          <a:p>
            <a:pPr marL="285750" indent="-285750" algn="just" defTabSz="457200"/>
            <a:r>
              <a:rPr lang="en-US" sz="2000" b="1" dirty="0" smtClean="0"/>
              <a:t>We </a:t>
            </a:r>
            <a:r>
              <a:rPr lang="en-US" sz="2000" b="1" dirty="0"/>
              <a:t>need to give a full path of the directory where tesseract is installed so that it can open it and can use it’s functionality. All the images which need to be processed should be stored in a file so that tesseract can take images as an input and process it </a:t>
            </a:r>
            <a:r>
              <a:rPr lang="en-US" sz="2000" b="1" dirty="0" smtClean="0"/>
              <a:t>further</a:t>
            </a:r>
            <a:endParaRPr lang="en-US" sz="2000" b="1" dirty="0"/>
          </a:p>
          <a:p>
            <a:pPr marL="0" indent="0" algn="just" defTabSz="457200">
              <a:buNone/>
            </a:pPr>
            <a:endParaRPr lang="en-US" sz="2000" b="1" dirty="0" smtClean="0"/>
          </a:p>
          <a:p>
            <a:pPr marL="285750" indent="-285750" algn="just" defTabSz="457200"/>
            <a:r>
              <a:rPr lang="en-US" sz="2000" b="1" dirty="0" err="1" smtClean="0"/>
              <a:t>Pytesseract</a:t>
            </a:r>
            <a:r>
              <a:rPr lang="en-US" sz="2000" b="1" dirty="0" smtClean="0"/>
              <a:t> </a:t>
            </a:r>
            <a:r>
              <a:rPr lang="en-US" sz="2000" b="1" dirty="0"/>
              <a:t>converts images in binary form and extracts text from it using the built in function </a:t>
            </a:r>
            <a:r>
              <a:rPr lang="en-US" sz="2000" b="1" dirty="0" err="1"/>
              <a:t>pytesseract.image_to_string</a:t>
            </a:r>
            <a:r>
              <a:rPr lang="en-US" sz="2000" b="1" dirty="0"/>
              <a:t>(). It saves the extracted text in specified file format. The stored file can be accessed and we can see the extracted text</a:t>
            </a:r>
            <a:r>
              <a:rPr lang="en-US" sz="2000" b="1" dirty="0" smtClean="0"/>
              <a:t>.</a:t>
            </a:r>
            <a:r>
              <a:rPr lang="en-US" sz="2000" b="1" u="sng" dirty="0"/>
              <a:t/>
            </a:r>
            <a:br>
              <a:rPr lang="en-US" sz="2000" b="1" u="sng" dirty="0"/>
            </a:br>
            <a:endParaRPr lang="en-US" sz="2000" b="1" u="sng" dirty="0"/>
          </a:p>
          <a:p>
            <a:pPr marL="285750" indent="-285750" defTabSz="457200"/>
            <a:endParaRPr lang="en-IN" sz="2000" b="1" u="sng" dirty="0"/>
          </a:p>
          <a:p>
            <a:pPr marL="285750" indent="-285750" defTabSz="457200"/>
            <a:endParaRPr lang="en-IN" sz="2000" b="1" u="sng" dirty="0"/>
          </a:p>
        </p:txBody>
      </p:sp>
    </p:spTree>
    <p:extLst>
      <p:ext uri="{BB962C8B-B14F-4D97-AF65-F5344CB8AC3E}">
        <p14:creationId xmlns:p14="http://schemas.microsoft.com/office/powerpoint/2010/main" val="1227638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1804</TotalTime>
  <Words>971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TEXT RECOGNITION IN IMAGES</vt:lpstr>
      <vt:lpstr>TABLE OF CONTENT</vt:lpstr>
      <vt:lpstr>OBJECTIVE:</vt:lpstr>
      <vt:lpstr>RELATED WORK</vt:lpstr>
      <vt:lpstr>RELATED WORK CONTD..</vt:lpstr>
      <vt:lpstr>PROPOSED ARCHITECTURE</vt:lpstr>
      <vt:lpstr>EXPERIMENT   A. DATASET</vt:lpstr>
      <vt:lpstr>B. LIBRARIES</vt:lpstr>
      <vt:lpstr>LIBRARIES CONTD..</vt:lpstr>
      <vt:lpstr>OUTPUT</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 USING CRYPTOGRAPHY</dc:title>
  <dc:creator>Yogita Singh</dc:creator>
  <cp:lastModifiedBy>Yogita Singh</cp:lastModifiedBy>
  <cp:revision>114</cp:revision>
  <dcterms:created xsi:type="dcterms:W3CDTF">2019-10-08T16:40:55Z</dcterms:created>
  <dcterms:modified xsi:type="dcterms:W3CDTF">2020-05-11T05:36:17Z</dcterms:modified>
</cp:coreProperties>
</file>