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A56BB-8FF6-42C7-BC00-1AC5AF6407DC}" type="datetimeFigureOut">
              <a:rPr lang="en-CA" smtClean="0"/>
              <a:t>2017-04-25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EFCE2-DB71-44A3-93F4-267D4CE78BFA}" type="slidenum">
              <a:rPr lang="en-CA" smtClean="0"/>
              <a:t>‹#›</a:t>
            </a:fld>
            <a:endParaRPr lang="en-CA"/>
          </a:p>
        </p:txBody>
      </p:sp>
    </p:spTree>
    <p:extLst>
      <p:ext uri="{BB962C8B-B14F-4D97-AF65-F5344CB8AC3E}">
        <p14:creationId xmlns:p14="http://schemas.microsoft.com/office/powerpoint/2010/main" val="381609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CD98D7F-E5E7-4B31-83F4-91A50A90E180}" type="datetime1">
              <a:rPr lang="en-CA" smtClean="0"/>
              <a:t>2017-04-25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290773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AE1F032-0858-4C3E-A465-7A417B0BB70C}" type="datetime1">
              <a:rPr lang="en-CA" smtClean="0"/>
              <a:t>2017-04-25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40353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85B35BC-67CF-499A-90B8-2D52E4E33348}" type="datetime1">
              <a:rPr lang="en-CA" smtClean="0"/>
              <a:t>2017-04-25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178757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F3E2D743-9F76-4639-B59A-3644A79E9595}" type="datetime1">
              <a:rPr lang="en-CA" smtClean="0"/>
              <a:t>2017-04-25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313702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302E9-E9CF-4CA4-9050-485C02CE484F}" type="datetime1">
              <a:rPr lang="en-CA" smtClean="0"/>
              <a:t>2017-04-25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376563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F7DDB72-8C3E-4C97-9BDE-1633D814BC8F}" type="datetime1">
              <a:rPr lang="en-CA" smtClean="0"/>
              <a:t>2017-04-25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253350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FFFD063-F749-4BCA-8935-9EC92FBE00C9}" type="datetime1">
              <a:rPr lang="en-CA" smtClean="0"/>
              <a:t>2017-04-25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51862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794765AB-8E5C-4737-B2AB-CFFF1E45AAEE}" type="datetime1">
              <a:rPr lang="en-CA" smtClean="0"/>
              <a:t>2017-04-25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188008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CD671-F3AA-4AC9-8165-4C87A39C6EF2}" type="datetime1">
              <a:rPr lang="en-CA" smtClean="0"/>
              <a:t>2017-04-25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337565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242238-7AF6-40C5-BEE3-9FDF22E68F62}" type="datetime1">
              <a:rPr lang="en-CA" smtClean="0"/>
              <a:t>2017-04-25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230063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F4D34-628D-4665-8873-819DC8129440}" type="datetime1">
              <a:rPr lang="en-CA" smtClean="0"/>
              <a:t>2017-04-25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6816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F9A17-E7CB-4E5C-84E3-3A94762F0782}" type="datetime1">
              <a:rPr lang="en-CA" smtClean="0"/>
              <a:t>2017-04-25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27B73-C279-48FC-8160-D84A00800A82}" type="slidenum">
              <a:rPr lang="en-CA" smtClean="0"/>
              <a:t>‹#›</a:t>
            </a:fld>
            <a:endParaRPr lang="en-CA"/>
          </a:p>
        </p:txBody>
      </p:sp>
    </p:spTree>
    <p:extLst>
      <p:ext uri="{BB962C8B-B14F-4D97-AF65-F5344CB8AC3E}">
        <p14:creationId xmlns:p14="http://schemas.microsoft.com/office/powerpoint/2010/main" val="23440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Preliminary Course Exploration</a:t>
            </a:r>
          </a:p>
        </p:txBody>
      </p:sp>
      <p:sp>
        <p:nvSpPr>
          <p:cNvPr id="3" name="Subtitle 2"/>
          <p:cNvSpPr>
            <a:spLocks noGrp="1"/>
          </p:cNvSpPr>
          <p:nvPr>
            <p:ph type="subTitle" idx="1"/>
          </p:nvPr>
        </p:nvSpPr>
        <p:spPr/>
        <p:txBody>
          <a:bodyPr/>
          <a:lstStyle/>
          <a:p>
            <a:r>
              <a:rPr lang="en-CA" dirty="0"/>
              <a:t>By Deepali Bhatt</a:t>
            </a:r>
          </a:p>
          <a:p>
            <a:r>
              <a:rPr lang="en-CA" dirty="0"/>
              <a:t>12</a:t>
            </a:r>
            <a:r>
              <a:rPr lang="en-CA" baseline="30000" dirty="0"/>
              <a:t>th</a:t>
            </a:r>
            <a:r>
              <a:rPr lang="en-CA" dirty="0"/>
              <a:t> November 2016</a:t>
            </a:r>
          </a:p>
        </p:txBody>
      </p:sp>
    </p:spTree>
    <p:extLst>
      <p:ext uri="{BB962C8B-B14F-4D97-AF65-F5344CB8AC3E}">
        <p14:creationId xmlns:p14="http://schemas.microsoft.com/office/powerpoint/2010/main" val="2641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Data Wrangling</a:t>
            </a:r>
          </a:p>
        </p:txBody>
      </p:sp>
      <p:sp>
        <p:nvSpPr>
          <p:cNvPr id="6" name="Rectangle 5"/>
          <p:cNvSpPr/>
          <p:nvPr/>
        </p:nvSpPr>
        <p:spPr>
          <a:xfrm>
            <a:off x="0" y="693354"/>
            <a:ext cx="5963478" cy="923330"/>
          </a:xfrm>
          <a:prstGeom prst="rect">
            <a:avLst/>
          </a:prstGeom>
        </p:spPr>
        <p:txBody>
          <a:bodyPr wrap="square">
            <a:spAutoFit/>
          </a:bodyPr>
          <a:lstStyle/>
          <a:p>
            <a:r>
              <a:rPr lang="en-US" b="1" i="1" dirty="0"/>
              <a:t>Which companies/consultants are hiring for data scientist roles?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3" name="TextBox 2"/>
          <p:cNvSpPr txBox="1"/>
          <p:nvPr/>
        </p:nvSpPr>
        <p:spPr>
          <a:xfrm>
            <a:off x="67709" y="1322580"/>
            <a:ext cx="6122505" cy="1477328"/>
          </a:xfrm>
          <a:prstGeom prst="rect">
            <a:avLst/>
          </a:prstGeom>
          <a:noFill/>
        </p:spPr>
        <p:txBody>
          <a:bodyPr wrap="square" rtlCol="0">
            <a:spAutoFit/>
          </a:bodyPr>
          <a:lstStyle/>
          <a:p>
            <a:pPr marL="285750" indent="-285750">
              <a:buFont typeface="Arial" panose="020B0604020202020204" pitchFamily="34" charset="0"/>
              <a:buChar char="•"/>
            </a:pPr>
            <a:r>
              <a:rPr lang="en-CA" dirty="0"/>
              <a:t>Extracted “cities” column from the indeed data frame.</a:t>
            </a:r>
          </a:p>
          <a:p>
            <a:pPr marL="285750" indent="-285750">
              <a:buFont typeface="Arial" panose="020B0604020202020204" pitchFamily="34" charset="0"/>
              <a:buChar char="•"/>
            </a:pPr>
            <a:r>
              <a:rPr lang="en-CA" dirty="0"/>
              <a:t>Identified unique values.</a:t>
            </a:r>
          </a:p>
          <a:p>
            <a:pPr marL="285750" indent="-285750">
              <a:buFont typeface="Arial" panose="020B0604020202020204" pitchFamily="34" charset="0"/>
              <a:buChar char="•"/>
            </a:pPr>
            <a:r>
              <a:rPr lang="en-CA" dirty="0"/>
              <a:t>Found the frequency of unique value. Structure as follows: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10" name="TextBox 9"/>
          <p:cNvSpPr txBox="1"/>
          <p:nvPr/>
        </p:nvSpPr>
        <p:spPr>
          <a:xfrm>
            <a:off x="67709" y="5147559"/>
            <a:ext cx="5895769" cy="646331"/>
          </a:xfrm>
          <a:prstGeom prst="rect">
            <a:avLst/>
          </a:prstGeom>
          <a:noFill/>
        </p:spPr>
        <p:txBody>
          <a:bodyPr wrap="square" rtlCol="0">
            <a:spAutoFit/>
          </a:bodyPr>
          <a:lstStyle/>
          <a:p>
            <a:pPr marL="285750" indent="-285750">
              <a:buFont typeface="Arial" panose="020B0604020202020204" pitchFamily="34" charset="0"/>
              <a:buChar char="•"/>
            </a:pPr>
            <a:r>
              <a:rPr lang="en-CA" dirty="0"/>
              <a:t>Using ggplot2 made a bar plot using geom_bar, geom_text, theme.</a:t>
            </a:r>
          </a:p>
        </p:txBody>
      </p:sp>
      <p:pic>
        <p:nvPicPr>
          <p:cNvPr id="4" name="Picture 3"/>
          <p:cNvPicPr>
            <a:picLocks noChangeAspect="1"/>
          </p:cNvPicPr>
          <p:nvPr/>
        </p:nvPicPr>
        <p:blipFill>
          <a:blip r:embed="rId2"/>
          <a:stretch>
            <a:fillRect/>
          </a:stretch>
        </p:blipFill>
        <p:spPr>
          <a:xfrm>
            <a:off x="238123" y="2724896"/>
            <a:ext cx="6019800" cy="1314450"/>
          </a:xfrm>
          <a:prstGeom prst="rect">
            <a:avLst/>
          </a:prstGeom>
        </p:spPr>
      </p:pic>
      <p:pic>
        <p:nvPicPr>
          <p:cNvPr id="5" name="Picture 4"/>
          <p:cNvPicPr>
            <a:picLocks noChangeAspect="1"/>
          </p:cNvPicPr>
          <p:nvPr/>
        </p:nvPicPr>
        <p:blipFill>
          <a:blip r:embed="rId3"/>
          <a:stretch>
            <a:fillRect/>
          </a:stretch>
        </p:blipFill>
        <p:spPr>
          <a:xfrm>
            <a:off x="6428337" y="1005541"/>
            <a:ext cx="5555173" cy="4745955"/>
          </a:xfrm>
          <a:prstGeom prst="rect">
            <a:avLst/>
          </a:prstGeom>
        </p:spPr>
      </p:pic>
      <p:sp>
        <p:nvSpPr>
          <p:cNvPr id="9" name="Slide Number Placeholder 8"/>
          <p:cNvSpPr>
            <a:spLocks noGrp="1"/>
          </p:cNvSpPr>
          <p:nvPr>
            <p:ph type="sldNum" sz="quarter" idx="12"/>
          </p:nvPr>
        </p:nvSpPr>
        <p:spPr/>
        <p:txBody>
          <a:bodyPr/>
          <a:lstStyle/>
          <a:p>
            <a:fld id="{42727B73-C279-48FC-8160-D84A00800A82}" type="slidenum">
              <a:rPr lang="en-CA" smtClean="0"/>
              <a:t>10</a:t>
            </a:fld>
            <a:endParaRPr lang="en-CA"/>
          </a:p>
        </p:txBody>
      </p:sp>
      <p:sp>
        <p:nvSpPr>
          <p:cNvPr id="11" name="Rectangle 10"/>
          <p:cNvSpPr/>
          <p:nvPr/>
        </p:nvSpPr>
        <p:spPr>
          <a:xfrm>
            <a:off x="213484" y="5892581"/>
            <a:ext cx="10162968" cy="646331"/>
          </a:xfrm>
          <a:prstGeom prst="rect">
            <a:avLst/>
          </a:prstGeom>
        </p:spPr>
        <p:txBody>
          <a:bodyPr wrap="square">
            <a:spAutoFit/>
          </a:bodyPr>
          <a:lstStyle/>
          <a:p>
            <a:r>
              <a:rPr lang="en-US" b="1" i="1" dirty="0"/>
              <a:t>We could partner with </a:t>
            </a:r>
            <a:r>
              <a:rPr lang="en-US" b="1" i="1" dirty="0" err="1"/>
              <a:t>Greenhandle</a:t>
            </a:r>
            <a:r>
              <a:rPr lang="en-US" b="1" i="1" dirty="0"/>
              <a:t>, </a:t>
            </a:r>
            <a:r>
              <a:rPr lang="en-US" b="1" i="1" dirty="0" err="1"/>
              <a:t>Rinalytics</a:t>
            </a:r>
            <a:r>
              <a:rPr lang="en-US" b="1" i="1" dirty="0"/>
              <a:t> and Mont Talent for our job suite product.</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Tree>
    <p:extLst>
      <p:ext uri="{BB962C8B-B14F-4D97-AF65-F5344CB8AC3E}">
        <p14:creationId xmlns:p14="http://schemas.microsoft.com/office/powerpoint/2010/main" val="137558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963"/>
            <a:ext cx="9773478" cy="830997"/>
          </a:xfrm>
        </p:spPr>
        <p:txBody>
          <a:bodyPr/>
          <a:lstStyle/>
          <a:p>
            <a:r>
              <a:rPr lang="en-CA" dirty="0"/>
              <a:t>Data Exploration- Text Analysis</a:t>
            </a:r>
          </a:p>
        </p:txBody>
      </p:sp>
      <p:sp>
        <p:nvSpPr>
          <p:cNvPr id="6" name="Rectangle 5"/>
          <p:cNvSpPr/>
          <p:nvPr/>
        </p:nvSpPr>
        <p:spPr>
          <a:xfrm>
            <a:off x="185530" y="1846293"/>
            <a:ext cx="5963478" cy="369332"/>
          </a:xfrm>
          <a:prstGeom prst="rect">
            <a:avLst/>
          </a:prstGeom>
        </p:spPr>
        <p:txBody>
          <a:bodyPr wrap="square">
            <a:spAutoFit/>
          </a:bodyPr>
          <a:lstStyle/>
          <a:p>
            <a:r>
              <a:rPr lang="en-US" b="1" i="1" dirty="0"/>
              <a:t>What non-technical skills are required for data scientist job?</a:t>
            </a:r>
            <a:endParaRPr lang="en-CA" dirty="0"/>
          </a:p>
        </p:txBody>
      </p:sp>
      <p:sp>
        <p:nvSpPr>
          <p:cNvPr id="3" name="TextBox 2"/>
          <p:cNvSpPr txBox="1"/>
          <p:nvPr/>
        </p:nvSpPr>
        <p:spPr>
          <a:xfrm>
            <a:off x="185530" y="2621294"/>
            <a:ext cx="6122505" cy="2862322"/>
          </a:xfrm>
          <a:prstGeom prst="rect">
            <a:avLst/>
          </a:prstGeom>
          <a:noFill/>
        </p:spPr>
        <p:txBody>
          <a:bodyPr wrap="square" rtlCol="0">
            <a:spAutoFit/>
          </a:bodyPr>
          <a:lstStyle/>
          <a:p>
            <a:pPr marL="285750" indent="-285750">
              <a:buFont typeface="Arial" panose="020B0604020202020204" pitchFamily="34" charset="0"/>
              <a:buChar char="•"/>
            </a:pPr>
            <a:r>
              <a:rPr lang="en-CA" dirty="0"/>
              <a:t>Extracted “snippet” column from the indeed data frame.</a:t>
            </a:r>
          </a:p>
          <a:p>
            <a:pPr marL="285750" indent="-285750">
              <a:buFont typeface="Arial" panose="020B0604020202020204" pitchFamily="34" charset="0"/>
              <a:buChar char="•"/>
            </a:pPr>
            <a:r>
              <a:rPr lang="en-CA" dirty="0"/>
              <a:t>Data processing involved removing punctuation; using stop words and adding general use terms in ‘snippet’ column e.g. </a:t>
            </a:r>
            <a:r>
              <a:rPr lang="en-US" dirty="0"/>
              <a:t>"</a:t>
            </a:r>
            <a:r>
              <a:rPr lang="en-US" dirty="0" err="1"/>
              <a:t>scienti</a:t>
            </a:r>
            <a:r>
              <a:rPr lang="en-US" dirty="0"/>
              <a:t>","work", "are", "looking“.</a:t>
            </a:r>
            <a:endParaRPr lang="en-CA" dirty="0"/>
          </a:p>
          <a:p>
            <a:pPr marL="285750" indent="-285750">
              <a:buFont typeface="Arial" panose="020B0604020202020204" pitchFamily="34" charset="0"/>
              <a:buChar char="•"/>
            </a:pPr>
            <a:r>
              <a:rPr lang="en-CA" dirty="0"/>
              <a:t>Used ‘bag of words’ approach to turn text into numeric.</a:t>
            </a:r>
          </a:p>
          <a:p>
            <a:pPr marL="285750" indent="-285750">
              <a:buFont typeface="Arial" panose="020B0604020202020204" pitchFamily="34" charset="0"/>
              <a:buChar char="•"/>
            </a:pPr>
            <a:r>
              <a:rPr lang="en-CA" dirty="0"/>
              <a:t>Generated word cloud.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Picture 6"/>
          <p:cNvPicPr>
            <a:picLocks noChangeAspect="1"/>
          </p:cNvPicPr>
          <p:nvPr/>
        </p:nvPicPr>
        <p:blipFill>
          <a:blip r:embed="rId2"/>
          <a:stretch>
            <a:fillRect/>
          </a:stretch>
        </p:blipFill>
        <p:spPr>
          <a:xfrm>
            <a:off x="6851994" y="1338707"/>
            <a:ext cx="4371975" cy="3581400"/>
          </a:xfrm>
          <a:prstGeom prst="rect">
            <a:avLst/>
          </a:prstGeom>
        </p:spPr>
      </p:pic>
      <p:pic>
        <p:nvPicPr>
          <p:cNvPr id="8" name="Picture 7"/>
          <p:cNvPicPr>
            <a:picLocks noChangeAspect="1"/>
          </p:cNvPicPr>
          <p:nvPr/>
        </p:nvPicPr>
        <p:blipFill>
          <a:blip r:embed="rId3"/>
          <a:stretch>
            <a:fillRect/>
          </a:stretch>
        </p:blipFill>
        <p:spPr>
          <a:xfrm>
            <a:off x="7882765" y="6279873"/>
            <a:ext cx="2867025" cy="238125"/>
          </a:xfrm>
          <a:prstGeom prst="rect">
            <a:avLst/>
          </a:prstGeom>
        </p:spPr>
      </p:pic>
      <p:sp>
        <p:nvSpPr>
          <p:cNvPr id="9" name="Slide Number Placeholder 8"/>
          <p:cNvSpPr>
            <a:spLocks noGrp="1"/>
          </p:cNvSpPr>
          <p:nvPr>
            <p:ph type="sldNum" sz="quarter" idx="12"/>
          </p:nvPr>
        </p:nvSpPr>
        <p:spPr/>
        <p:txBody>
          <a:bodyPr/>
          <a:lstStyle/>
          <a:p>
            <a:fld id="{42727B73-C279-48FC-8160-D84A00800A82}" type="slidenum">
              <a:rPr lang="en-CA" smtClean="0"/>
              <a:t>11</a:t>
            </a:fld>
            <a:endParaRPr lang="en-CA"/>
          </a:p>
        </p:txBody>
      </p:sp>
      <p:sp>
        <p:nvSpPr>
          <p:cNvPr id="11" name="Rectangle 10"/>
          <p:cNvSpPr/>
          <p:nvPr/>
        </p:nvSpPr>
        <p:spPr>
          <a:xfrm>
            <a:off x="185530" y="5234742"/>
            <a:ext cx="10162968" cy="923330"/>
          </a:xfrm>
          <a:prstGeom prst="rect">
            <a:avLst/>
          </a:prstGeom>
        </p:spPr>
        <p:txBody>
          <a:bodyPr wrap="square">
            <a:spAutoFit/>
          </a:bodyPr>
          <a:lstStyle/>
          <a:p>
            <a:r>
              <a:rPr lang="en-US" b="1" i="1" dirty="0"/>
              <a:t>Our Course Descriptions should have words like ‘job’, ‘team’, ‘analyze’, ‘experience’, ‘statistics’, advance’ etc..</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Tree>
    <p:extLst>
      <p:ext uri="{BB962C8B-B14F-4D97-AF65-F5344CB8AC3E}">
        <p14:creationId xmlns:p14="http://schemas.microsoft.com/office/powerpoint/2010/main" val="297408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73478" cy="578603"/>
          </a:xfrm>
        </p:spPr>
        <p:txBody>
          <a:bodyPr>
            <a:normAutofit fontScale="90000"/>
          </a:bodyPr>
          <a:lstStyle/>
          <a:p>
            <a:r>
              <a:rPr lang="en-CA" dirty="0"/>
              <a:t>Data Exploration- Logic Building</a:t>
            </a:r>
          </a:p>
        </p:txBody>
      </p:sp>
      <p:sp>
        <p:nvSpPr>
          <p:cNvPr id="6" name="Rectangle 5"/>
          <p:cNvSpPr/>
          <p:nvPr/>
        </p:nvSpPr>
        <p:spPr>
          <a:xfrm>
            <a:off x="-8904" y="574490"/>
            <a:ext cx="5963478" cy="369332"/>
          </a:xfrm>
          <a:prstGeom prst="rect">
            <a:avLst/>
          </a:prstGeom>
        </p:spPr>
        <p:txBody>
          <a:bodyPr wrap="square">
            <a:spAutoFit/>
          </a:bodyPr>
          <a:lstStyle/>
          <a:p>
            <a:r>
              <a:rPr lang="en-US" b="1" i="1" dirty="0"/>
              <a:t>What non-technical skills are required for data scientist job?</a:t>
            </a:r>
            <a:endParaRPr lang="en-CA" dirty="0"/>
          </a:p>
        </p:txBody>
      </p:sp>
      <p:sp>
        <p:nvSpPr>
          <p:cNvPr id="3" name="TextBox 2"/>
          <p:cNvSpPr txBox="1"/>
          <p:nvPr/>
        </p:nvSpPr>
        <p:spPr>
          <a:xfrm>
            <a:off x="1139" y="864463"/>
            <a:ext cx="6122505" cy="3662541"/>
          </a:xfrm>
          <a:prstGeom prst="rect">
            <a:avLst/>
          </a:prstGeom>
          <a:noFill/>
        </p:spPr>
        <p:txBody>
          <a:bodyPr wrap="square" rtlCol="0">
            <a:spAutoFit/>
          </a:bodyPr>
          <a:lstStyle/>
          <a:p>
            <a:pPr marL="285750" indent="-285750">
              <a:buFont typeface="Arial" panose="020B0604020202020204" pitchFamily="34" charset="0"/>
              <a:buChar char="•"/>
            </a:pPr>
            <a:r>
              <a:rPr lang="en-US" sz="1600" dirty="0"/>
              <a:t>Created the code using "if else" , "logical condition" and used </a:t>
            </a:r>
            <a:r>
              <a:rPr lang="en-US" sz="1600" dirty="0" err="1"/>
              <a:t>dplyr</a:t>
            </a:r>
            <a:r>
              <a:rPr lang="en-US" sz="1600" dirty="0"/>
              <a:t> "regex“.</a:t>
            </a:r>
          </a:p>
          <a:p>
            <a:pPr marL="285750" indent="-285750">
              <a:buFont typeface="Arial" panose="020B0604020202020204" pitchFamily="34" charset="0"/>
              <a:buChar char="•"/>
            </a:pPr>
            <a:r>
              <a:rPr lang="en-US" sz="1600" dirty="0"/>
              <a:t>Identified Python, </a:t>
            </a:r>
            <a:r>
              <a:rPr lang="en-US" sz="1600" dirty="0" err="1"/>
              <a:t>Sql</a:t>
            </a:r>
            <a:r>
              <a:rPr lang="en-US" sz="1600" dirty="0"/>
              <a:t> and Machine learning as the three main technical skills.</a:t>
            </a:r>
          </a:p>
          <a:p>
            <a:pPr marL="285750" indent="-285750">
              <a:buFont typeface="Arial" panose="020B0604020202020204" pitchFamily="34" charset="0"/>
              <a:buChar char="•"/>
            </a:pPr>
            <a:r>
              <a:rPr lang="en-US" sz="1600" dirty="0"/>
              <a:t>Created the condition- if in the snippet column we see "python", "</a:t>
            </a:r>
            <a:r>
              <a:rPr lang="en-US" sz="1600" dirty="0" err="1"/>
              <a:t>sql</a:t>
            </a:r>
            <a:r>
              <a:rPr lang="en-US" sz="1600" dirty="0"/>
              <a:t>", "machine" make a respective column name python, </a:t>
            </a:r>
            <a:r>
              <a:rPr lang="en-US" sz="1600" dirty="0" err="1"/>
              <a:t>sql</a:t>
            </a:r>
            <a:r>
              <a:rPr lang="en-US" sz="1600" dirty="0"/>
              <a:t> and machine and print the logic "true" or "false".</a:t>
            </a:r>
          </a:p>
          <a:p>
            <a:pPr marL="285750" indent="-285750">
              <a:buFont typeface="Arial" panose="020B0604020202020204" pitchFamily="34" charset="0"/>
              <a:buChar char="•"/>
            </a:pPr>
            <a:r>
              <a:rPr lang="en-US" sz="1600" dirty="0"/>
              <a:t>Used the pipe function to filter the columns that have "true" in all the columns python, </a:t>
            </a:r>
            <a:r>
              <a:rPr lang="en-US" sz="1600" dirty="0" err="1"/>
              <a:t>sql</a:t>
            </a:r>
            <a:r>
              <a:rPr lang="en-US" sz="1600" dirty="0"/>
              <a:t> and </a:t>
            </a:r>
            <a:r>
              <a:rPr lang="en-US" sz="1600" dirty="0" err="1"/>
              <a:t>machine.The</a:t>
            </a:r>
            <a:r>
              <a:rPr lang="en-US" sz="1600" dirty="0"/>
              <a:t> following is the structure of the technical skills file.</a:t>
            </a:r>
            <a:endParaRPr lang="en-CA" sz="1600" dirty="0"/>
          </a:p>
          <a:p>
            <a:endParaRPr lang="en-CA" dirty="0"/>
          </a:p>
          <a:p>
            <a:pPr marL="285750" indent="-285750">
              <a:buFont typeface="Arial" panose="020B0604020202020204" pitchFamily="34" charset="0"/>
              <a:buChar char="•"/>
            </a:pPr>
            <a:endParaRPr lang="en-CA" dirty="0"/>
          </a:p>
          <a:p>
            <a:endParaRPr lang="en-CA" dirty="0"/>
          </a:p>
          <a:p>
            <a:pPr marL="285750" indent="-285750">
              <a:buFont typeface="Arial" panose="020B0604020202020204" pitchFamily="34" charset="0"/>
              <a:buChar char="•"/>
            </a:pPr>
            <a:endParaRPr lang="en-CA" dirty="0"/>
          </a:p>
        </p:txBody>
      </p:sp>
      <p:pic>
        <p:nvPicPr>
          <p:cNvPr id="4" name="Picture 3"/>
          <p:cNvPicPr>
            <a:picLocks noChangeAspect="1"/>
          </p:cNvPicPr>
          <p:nvPr/>
        </p:nvPicPr>
        <p:blipFill>
          <a:blip r:embed="rId2"/>
          <a:stretch>
            <a:fillRect/>
          </a:stretch>
        </p:blipFill>
        <p:spPr>
          <a:xfrm>
            <a:off x="329026" y="3524250"/>
            <a:ext cx="5915025" cy="333375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100940576"/>
              </p:ext>
            </p:extLst>
          </p:nvPr>
        </p:nvGraphicFramePr>
        <p:xfrm>
          <a:off x="6111240" y="2425148"/>
          <a:ext cx="5828970" cy="1158240"/>
        </p:xfrm>
        <a:graphic>
          <a:graphicData uri="http://schemas.openxmlformats.org/drawingml/2006/table">
            <a:tbl>
              <a:tblPr firstRow="1" firstCol="1" bandRow="1">
                <a:tableStyleId>{5C22544A-7EE6-4342-B048-85BDC9FD1C3A}</a:tableStyleId>
              </a:tblPr>
              <a:tblGrid>
                <a:gridCol w="727404">
                  <a:extLst>
                    <a:ext uri="{9D8B030D-6E8A-4147-A177-3AD203B41FA5}">
                      <a16:colId xmlns:a16="http://schemas.microsoft.com/office/drawing/2014/main" val="4108747565"/>
                    </a:ext>
                  </a:extLst>
                </a:gridCol>
                <a:gridCol w="758448">
                  <a:extLst>
                    <a:ext uri="{9D8B030D-6E8A-4147-A177-3AD203B41FA5}">
                      <a16:colId xmlns:a16="http://schemas.microsoft.com/office/drawing/2014/main" val="254196785"/>
                    </a:ext>
                  </a:extLst>
                </a:gridCol>
                <a:gridCol w="721317">
                  <a:extLst>
                    <a:ext uri="{9D8B030D-6E8A-4147-A177-3AD203B41FA5}">
                      <a16:colId xmlns:a16="http://schemas.microsoft.com/office/drawing/2014/main" val="4068414446"/>
                    </a:ext>
                  </a:extLst>
                </a:gridCol>
                <a:gridCol w="721317">
                  <a:extLst>
                    <a:ext uri="{9D8B030D-6E8A-4147-A177-3AD203B41FA5}">
                      <a16:colId xmlns:a16="http://schemas.microsoft.com/office/drawing/2014/main" val="1023567566"/>
                    </a:ext>
                  </a:extLst>
                </a:gridCol>
                <a:gridCol w="725578">
                  <a:extLst>
                    <a:ext uri="{9D8B030D-6E8A-4147-A177-3AD203B41FA5}">
                      <a16:colId xmlns:a16="http://schemas.microsoft.com/office/drawing/2014/main" val="1212201535"/>
                    </a:ext>
                  </a:extLst>
                </a:gridCol>
                <a:gridCol w="724360">
                  <a:extLst>
                    <a:ext uri="{9D8B030D-6E8A-4147-A177-3AD203B41FA5}">
                      <a16:colId xmlns:a16="http://schemas.microsoft.com/office/drawing/2014/main" val="4024304702"/>
                    </a:ext>
                  </a:extLst>
                </a:gridCol>
                <a:gridCol w="726795">
                  <a:extLst>
                    <a:ext uri="{9D8B030D-6E8A-4147-A177-3AD203B41FA5}">
                      <a16:colId xmlns:a16="http://schemas.microsoft.com/office/drawing/2014/main" val="2028563854"/>
                    </a:ext>
                  </a:extLst>
                </a:gridCol>
                <a:gridCol w="723751">
                  <a:extLst>
                    <a:ext uri="{9D8B030D-6E8A-4147-A177-3AD203B41FA5}">
                      <a16:colId xmlns:a16="http://schemas.microsoft.com/office/drawing/2014/main" val="1451142556"/>
                    </a:ext>
                  </a:extLst>
                </a:gridCol>
              </a:tblGrid>
              <a:tr h="182880">
                <a:tc>
                  <a:txBody>
                    <a:bodyPr/>
                    <a:lstStyle/>
                    <a:p>
                      <a:pPr>
                        <a:spcBef>
                          <a:spcPts val="900"/>
                        </a:spcBef>
                        <a:spcAft>
                          <a:spcPts val="900"/>
                        </a:spcAft>
                      </a:pPr>
                      <a:r>
                        <a:rPr lang="en-US" sz="1200">
                          <a:effectLst/>
                        </a:rPr>
                        <a:t>Title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Company</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City</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State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Expired</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Python</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Machine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SQL</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1237633"/>
                  </a:ext>
                </a:extLst>
              </a:tr>
              <a:tr h="487680">
                <a:tc>
                  <a:txBody>
                    <a:bodyPr/>
                    <a:lstStyle/>
                    <a:p>
                      <a:pPr>
                        <a:spcBef>
                          <a:spcPts val="900"/>
                        </a:spcBef>
                        <a:spcAft>
                          <a:spcPts val="900"/>
                        </a:spcAft>
                      </a:pPr>
                      <a:r>
                        <a:rPr lang="en-US" sz="800">
                          <a:effectLst/>
                        </a:rPr>
                        <a:t>data scientist - machine learning nlp java</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0"/>
                        </a:spcAft>
                      </a:pPr>
                      <a:r>
                        <a:rPr lang="en-US" sz="800">
                          <a:effectLst/>
                        </a:rPr>
                        <a:t>staffio</a:t>
                      </a:r>
                      <a:endParaRPr lang="en-CA" sz="1200">
                        <a:effectLst/>
                      </a:endParaRPr>
                    </a:p>
                    <a:p>
                      <a:pPr>
                        <a:spcBef>
                          <a:spcPts val="900"/>
                        </a:spcBef>
                        <a:spcAft>
                          <a:spcPts val="900"/>
                        </a:spcAft>
                      </a:pPr>
                      <a:r>
                        <a:rPr lang="en-US" sz="800">
                          <a:effectLst/>
                        </a:rPr>
                        <a:t> </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Delhi</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Delhi</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False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920809"/>
                  </a:ext>
                </a:extLst>
              </a:tr>
              <a:tr h="487680">
                <a:tc>
                  <a:txBody>
                    <a:bodyPr/>
                    <a:lstStyle/>
                    <a:p>
                      <a:pPr>
                        <a:spcBef>
                          <a:spcPts val="900"/>
                        </a:spcBef>
                        <a:spcAft>
                          <a:spcPts val="900"/>
                        </a:spcAft>
                      </a:pPr>
                      <a:r>
                        <a:rPr lang="en-US" sz="800">
                          <a:effectLst/>
                        </a:rPr>
                        <a:t>data scientist - machine learning nlp java</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premium-jobs</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Delhi</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Delhi</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False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dirty="0">
                          <a:effectLst/>
                        </a:rPr>
                        <a:t>True</a:t>
                      </a:r>
                      <a:endParaRPr lang="en-CA"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1476166"/>
                  </a:ext>
                </a:extLst>
              </a:tr>
            </a:tbl>
          </a:graphicData>
        </a:graphic>
      </p:graphicFrame>
      <p:sp>
        <p:nvSpPr>
          <p:cNvPr id="10" name="TextBox 9"/>
          <p:cNvSpPr txBox="1"/>
          <p:nvPr/>
        </p:nvSpPr>
        <p:spPr>
          <a:xfrm>
            <a:off x="6122505" y="1879377"/>
            <a:ext cx="5526156" cy="369332"/>
          </a:xfrm>
          <a:prstGeom prst="rect">
            <a:avLst/>
          </a:prstGeom>
          <a:noFill/>
        </p:spPr>
        <p:txBody>
          <a:bodyPr wrap="square" rtlCol="0">
            <a:spAutoFit/>
          </a:bodyPr>
          <a:lstStyle/>
          <a:p>
            <a:r>
              <a:rPr lang="en-CA" b="1" dirty="0"/>
              <a:t>Companies/consultants Table</a:t>
            </a:r>
          </a:p>
        </p:txBody>
      </p:sp>
      <p:sp>
        <p:nvSpPr>
          <p:cNvPr id="11" name="Slide Number Placeholder 10"/>
          <p:cNvSpPr>
            <a:spLocks noGrp="1"/>
          </p:cNvSpPr>
          <p:nvPr>
            <p:ph type="sldNum" sz="quarter" idx="12"/>
          </p:nvPr>
        </p:nvSpPr>
        <p:spPr/>
        <p:txBody>
          <a:bodyPr/>
          <a:lstStyle/>
          <a:p>
            <a:fld id="{42727B73-C279-48FC-8160-D84A00800A82}" type="slidenum">
              <a:rPr lang="en-CA" smtClean="0"/>
              <a:t>12</a:t>
            </a:fld>
            <a:endParaRPr lang="en-CA"/>
          </a:p>
        </p:txBody>
      </p:sp>
      <p:sp>
        <p:nvSpPr>
          <p:cNvPr id="12" name="Rectangle 11"/>
          <p:cNvSpPr/>
          <p:nvPr/>
        </p:nvSpPr>
        <p:spPr>
          <a:xfrm>
            <a:off x="6272316" y="5144073"/>
            <a:ext cx="5505702" cy="646331"/>
          </a:xfrm>
          <a:prstGeom prst="rect">
            <a:avLst/>
          </a:prstGeom>
        </p:spPr>
        <p:txBody>
          <a:bodyPr wrap="square">
            <a:spAutoFit/>
          </a:bodyPr>
          <a:lstStyle/>
          <a:p>
            <a:r>
              <a:rPr lang="en-US" b="1" i="1" dirty="0"/>
              <a:t>We should offer courses on SQL, Python and Machine Learning within the Data Scientist field.</a:t>
            </a:r>
            <a:endParaRPr lang="en-CA" dirty="0"/>
          </a:p>
        </p:txBody>
      </p:sp>
    </p:spTree>
    <p:extLst>
      <p:ext uri="{BB962C8B-B14F-4D97-AF65-F5344CB8AC3E}">
        <p14:creationId xmlns:p14="http://schemas.microsoft.com/office/powerpoint/2010/main" val="310288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33771"/>
            <a:ext cx="2929569" cy="2466210"/>
          </a:xfrm>
          <a:noFill/>
        </p:spPr>
        <p:txBody>
          <a:bodyPr anchor="ctr">
            <a:normAutofit/>
          </a:bodyPr>
          <a:lstStyle/>
          <a:p>
            <a:r>
              <a:rPr lang="en-CA" sz="3200" dirty="0">
                <a:solidFill>
                  <a:srgbClr val="FFFFFF"/>
                </a:solidFill>
              </a:rPr>
              <a:t>Wrap- Up</a:t>
            </a:r>
          </a:p>
        </p:txBody>
      </p:sp>
      <p:sp>
        <p:nvSpPr>
          <p:cNvPr id="6" name="Slide Number Placeholder 5"/>
          <p:cNvSpPr>
            <a:spLocks noGrp="1"/>
          </p:cNvSpPr>
          <p:nvPr>
            <p:ph type="sldNum" sz="quarter" idx="12"/>
          </p:nvPr>
        </p:nvSpPr>
        <p:spPr/>
        <p:txBody>
          <a:bodyPr/>
          <a:lstStyle/>
          <a:p>
            <a:fld id="{42727B73-C279-48FC-8160-D84A00800A82}" type="slidenum">
              <a:rPr lang="en-CA" smtClean="0"/>
              <a:t>13</a:t>
            </a:fld>
            <a:endParaRPr lang="en-CA"/>
          </a:p>
        </p:txBody>
      </p:sp>
      <p:sp>
        <p:nvSpPr>
          <p:cNvPr id="7" name="Rectangle 6"/>
          <p:cNvSpPr/>
          <p:nvPr/>
        </p:nvSpPr>
        <p:spPr>
          <a:xfrm>
            <a:off x="638175" y="3400426"/>
            <a:ext cx="10162968" cy="646331"/>
          </a:xfrm>
          <a:prstGeom prst="rect">
            <a:avLst/>
          </a:prstGeom>
        </p:spPr>
        <p:txBody>
          <a:bodyPr wrap="square">
            <a:spAutoFit/>
          </a:bodyPr>
          <a:lstStyle/>
          <a:p>
            <a:r>
              <a:rPr lang="en-US" b="1" i="1" dirty="0"/>
              <a:t>Delhi, Karnataka and </a:t>
            </a:r>
            <a:r>
              <a:rPr lang="en-US" b="1" i="1" dirty="0" err="1"/>
              <a:t>Maharshtra</a:t>
            </a:r>
            <a:r>
              <a:rPr lang="en-US" b="1" i="1" dirty="0"/>
              <a:t> states should be our first target markets for Data Scientist courses.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8" name="Rectangle 7"/>
          <p:cNvSpPr/>
          <p:nvPr/>
        </p:nvSpPr>
        <p:spPr>
          <a:xfrm>
            <a:off x="638175" y="3877705"/>
            <a:ext cx="10162968" cy="646331"/>
          </a:xfrm>
          <a:prstGeom prst="rect">
            <a:avLst/>
          </a:prstGeom>
        </p:spPr>
        <p:txBody>
          <a:bodyPr wrap="square">
            <a:spAutoFit/>
          </a:bodyPr>
          <a:lstStyle/>
          <a:p>
            <a:r>
              <a:rPr lang="en-US" b="1" i="1" dirty="0"/>
              <a:t>In particular our marketing budget should be concentrated towards Delhi, Bangalore and Mumbai cities.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9" name="Rectangle 8"/>
          <p:cNvSpPr/>
          <p:nvPr/>
        </p:nvSpPr>
        <p:spPr>
          <a:xfrm>
            <a:off x="638175" y="4263243"/>
            <a:ext cx="10162968" cy="646331"/>
          </a:xfrm>
          <a:prstGeom prst="rect">
            <a:avLst/>
          </a:prstGeom>
        </p:spPr>
        <p:txBody>
          <a:bodyPr wrap="square">
            <a:spAutoFit/>
          </a:bodyPr>
          <a:lstStyle/>
          <a:p>
            <a:r>
              <a:rPr lang="en-US" b="1" i="1" dirty="0"/>
              <a:t>We could partner with </a:t>
            </a:r>
            <a:r>
              <a:rPr lang="en-US" b="1" i="1" dirty="0" err="1"/>
              <a:t>Greenhandle</a:t>
            </a:r>
            <a:r>
              <a:rPr lang="en-US" b="1" i="1" dirty="0"/>
              <a:t>, </a:t>
            </a:r>
            <a:r>
              <a:rPr lang="en-US" b="1" i="1" dirty="0" err="1"/>
              <a:t>Rinalytics</a:t>
            </a:r>
            <a:r>
              <a:rPr lang="en-US" b="1" i="1" dirty="0"/>
              <a:t> and Mont Talent for our job suite product.</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10" name="Rectangle 9"/>
          <p:cNvSpPr/>
          <p:nvPr/>
        </p:nvSpPr>
        <p:spPr>
          <a:xfrm>
            <a:off x="638175" y="4678149"/>
            <a:ext cx="10162968" cy="923330"/>
          </a:xfrm>
          <a:prstGeom prst="rect">
            <a:avLst/>
          </a:prstGeom>
        </p:spPr>
        <p:txBody>
          <a:bodyPr wrap="square">
            <a:spAutoFit/>
          </a:bodyPr>
          <a:lstStyle/>
          <a:p>
            <a:r>
              <a:rPr lang="en-US" b="1" i="1" dirty="0"/>
              <a:t>Our Course Descriptions should have words like ‘job’, ‘team’, ‘analyze’, ‘experience’, ‘statistics’, advance’ etc..</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11" name="Rectangle 10"/>
          <p:cNvSpPr/>
          <p:nvPr/>
        </p:nvSpPr>
        <p:spPr>
          <a:xfrm>
            <a:off x="638175" y="5386260"/>
            <a:ext cx="9725025" cy="369332"/>
          </a:xfrm>
          <a:prstGeom prst="rect">
            <a:avLst/>
          </a:prstGeom>
        </p:spPr>
        <p:txBody>
          <a:bodyPr wrap="square">
            <a:spAutoFit/>
          </a:bodyPr>
          <a:lstStyle/>
          <a:p>
            <a:r>
              <a:rPr lang="en-US" b="1" i="1" dirty="0"/>
              <a:t>We should offer courses on SQL, Python and Machine Learning within the Data Scientist field.</a:t>
            </a:r>
            <a:endParaRPr lang="en-CA" dirty="0"/>
          </a:p>
        </p:txBody>
      </p:sp>
    </p:spTree>
    <p:extLst>
      <p:ext uri="{BB962C8B-B14F-4D97-AF65-F5344CB8AC3E}">
        <p14:creationId xmlns:p14="http://schemas.microsoft.com/office/powerpoint/2010/main" val="266287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09" y="2525230"/>
            <a:ext cx="10515600" cy="1325563"/>
          </a:xfrm>
        </p:spPr>
        <p:txBody>
          <a:bodyPr/>
          <a:lstStyle/>
          <a:p>
            <a:r>
              <a:rPr lang="en-CA" dirty="0"/>
              <a:t>Thank You !!</a:t>
            </a:r>
          </a:p>
        </p:txBody>
      </p:sp>
      <p:sp>
        <p:nvSpPr>
          <p:cNvPr id="3" name="Slide Number Placeholder 2"/>
          <p:cNvSpPr>
            <a:spLocks noGrp="1"/>
          </p:cNvSpPr>
          <p:nvPr>
            <p:ph type="sldNum" sz="quarter" idx="12"/>
          </p:nvPr>
        </p:nvSpPr>
        <p:spPr/>
        <p:txBody>
          <a:bodyPr/>
          <a:lstStyle/>
          <a:p>
            <a:fld id="{42727B73-C279-48FC-8160-D84A00800A82}" type="slidenum">
              <a:rPr lang="en-CA" smtClean="0"/>
              <a:t>14</a:t>
            </a:fld>
            <a:endParaRPr lang="en-CA"/>
          </a:p>
        </p:txBody>
      </p:sp>
    </p:spTree>
    <p:extLst>
      <p:ext uri="{BB962C8B-B14F-4D97-AF65-F5344CB8AC3E}">
        <p14:creationId xmlns:p14="http://schemas.microsoft.com/office/powerpoint/2010/main" val="96591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b="1" dirty="0"/>
              <a:t>Overview &amp; Road Map</a:t>
            </a:r>
          </a:p>
        </p:txBody>
      </p:sp>
      <p:sp>
        <p:nvSpPr>
          <p:cNvPr id="3" name="Rectangle 2"/>
          <p:cNvSpPr/>
          <p:nvPr/>
        </p:nvSpPr>
        <p:spPr>
          <a:xfrm>
            <a:off x="838199" y="1690687"/>
            <a:ext cx="6225209" cy="3108543"/>
          </a:xfrm>
          <a:prstGeom prst="rect">
            <a:avLst/>
          </a:prstGeom>
        </p:spPr>
        <p:txBody>
          <a:bodyPr wrap="square">
            <a:spAutoFit/>
          </a:bodyPr>
          <a:lstStyle/>
          <a:p>
            <a:pPr fontAlgn="base"/>
            <a:r>
              <a:rPr lang="en-CA" sz="2800" b="0" i="0" dirty="0">
                <a:solidFill>
                  <a:srgbClr val="000000"/>
                </a:solidFill>
                <a:effectLst/>
                <a:latin typeface="Lato"/>
              </a:rPr>
              <a:t>The Data Science Pipeline:</a:t>
            </a:r>
          </a:p>
          <a:p>
            <a:pPr fontAlgn="base">
              <a:buFont typeface="Arial" panose="020B0604020202020204" pitchFamily="34" charset="0"/>
              <a:buChar char="•"/>
            </a:pPr>
            <a:r>
              <a:rPr lang="en-CA" sz="2800" b="0" i="0" dirty="0">
                <a:solidFill>
                  <a:srgbClr val="000000"/>
                </a:solidFill>
                <a:effectLst/>
                <a:latin typeface="inherit"/>
              </a:rPr>
              <a:t>The Problem/Question</a:t>
            </a:r>
          </a:p>
          <a:p>
            <a:pPr fontAlgn="base">
              <a:buFont typeface="Arial" panose="020B0604020202020204" pitchFamily="34" charset="0"/>
              <a:buChar char="•"/>
            </a:pPr>
            <a:r>
              <a:rPr lang="en-CA" sz="2800" b="0" i="0" dirty="0">
                <a:solidFill>
                  <a:srgbClr val="000000"/>
                </a:solidFill>
                <a:effectLst/>
                <a:latin typeface="inherit"/>
              </a:rPr>
              <a:t>Data Wrangling</a:t>
            </a:r>
          </a:p>
          <a:p>
            <a:pPr fontAlgn="base">
              <a:buFont typeface="Arial" panose="020B0604020202020204" pitchFamily="34" charset="0"/>
              <a:buChar char="•"/>
            </a:pPr>
            <a:r>
              <a:rPr lang="en-CA" sz="2800" b="0" i="0" dirty="0">
                <a:solidFill>
                  <a:srgbClr val="000000"/>
                </a:solidFill>
                <a:effectLst/>
                <a:latin typeface="inherit"/>
              </a:rPr>
              <a:t>Exploratory Analysis</a:t>
            </a:r>
          </a:p>
          <a:p>
            <a:pPr fontAlgn="base">
              <a:buFont typeface="Arial" panose="020B0604020202020204" pitchFamily="34" charset="0"/>
              <a:buChar char="•"/>
            </a:pPr>
            <a:r>
              <a:rPr lang="en-CA" sz="2800" b="0" i="0" dirty="0">
                <a:solidFill>
                  <a:srgbClr val="000000"/>
                </a:solidFill>
                <a:effectLst/>
                <a:latin typeface="inherit"/>
              </a:rPr>
              <a:t>Text Analysis</a:t>
            </a:r>
          </a:p>
          <a:p>
            <a:pPr fontAlgn="base">
              <a:buFont typeface="Arial" panose="020B0604020202020204" pitchFamily="34" charset="0"/>
              <a:buChar char="•"/>
            </a:pPr>
            <a:r>
              <a:rPr lang="en-CA" sz="2800" dirty="0">
                <a:solidFill>
                  <a:srgbClr val="000000"/>
                </a:solidFill>
                <a:latin typeface="inherit"/>
              </a:rPr>
              <a:t>Data Visualisation</a:t>
            </a:r>
            <a:endParaRPr lang="en-CA" sz="2800" b="0" i="0" dirty="0">
              <a:solidFill>
                <a:srgbClr val="000000"/>
              </a:solidFill>
              <a:effectLst/>
              <a:latin typeface="inherit"/>
            </a:endParaRPr>
          </a:p>
          <a:p>
            <a:pPr fontAlgn="base">
              <a:buFont typeface="Arial" panose="020B0604020202020204" pitchFamily="34" charset="0"/>
              <a:buChar char="•"/>
            </a:pPr>
            <a:endParaRPr lang="en-CA" sz="2800" b="0" i="0" dirty="0">
              <a:solidFill>
                <a:srgbClr val="000000"/>
              </a:solidFill>
              <a:effectLst/>
              <a:latin typeface="inherit"/>
            </a:endParaRPr>
          </a:p>
        </p:txBody>
      </p:sp>
      <p:sp>
        <p:nvSpPr>
          <p:cNvPr id="4" name="Slide Number Placeholder 3"/>
          <p:cNvSpPr>
            <a:spLocks noGrp="1"/>
          </p:cNvSpPr>
          <p:nvPr>
            <p:ph type="sldNum" sz="quarter" idx="12"/>
          </p:nvPr>
        </p:nvSpPr>
        <p:spPr/>
        <p:txBody>
          <a:bodyPr/>
          <a:lstStyle/>
          <a:p>
            <a:fld id="{42727B73-C279-48FC-8160-D84A00800A82}" type="slidenum">
              <a:rPr lang="en-CA" smtClean="0"/>
              <a:t>2</a:t>
            </a:fld>
            <a:endParaRPr lang="en-CA"/>
          </a:p>
        </p:txBody>
      </p:sp>
    </p:spTree>
    <p:extLst>
      <p:ext uri="{BB962C8B-B14F-4D97-AF65-F5344CB8AC3E}">
        <p14:creationId xmlns:p14="http://schemas.microsoft.com/office/powerpoint/2010/main" val="12162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Introduction</a:t>
            </a:r>
          </a:p>
        </p:txBody>
      </p:sp>
      <p:sp>
        <p:nvSpPr>
          <p:cNvPr id="3" name="TextBox 2"/>
          <p:cNvSpPr txBox="1"/>
          <p:nvPr/>
        </p:nvSpPr>
        <p:spPr>
          <a:xfrm>
            <a:off x="596348" y="1690688"/>
            <a:ext cx="10455965" cy="1508105"/>
          </a:xfrm>
          <a:prstGeom prst="rect">
            <a:avLst/>
          </a:prstGeom>
          <a:noFill/>
        </p:spPr>
        <p:txBody>
          <a:bodyPr wrap="square" rtlCol="0">
            <a:spAutoFit/>
          </a:bodyPr>
          <a:lstStyle/>
          <a:p>
            <a:r>
              <a:rPr lang="en-CA" dirty="0"/>
              <a:t>From hundreds of job sites in India posting thousands of job posting for data scientist roles:</a:t>
            </a:r>
          </a:p>
          <a:p>
            <a:endParaRPr lang="en-CA" dirty="0"/>
          </a:p>
          <a:p>
            <a:r>
              <a:rPr lang="en-CA" sz="2800" dirty="0"/>
              <a:t>“What courses should </a:t>
            </a:r>
            <a:r>
              <a:rPr lang="en-CA" sz="2800" dirty="0" err="1"/>
              <a:t>betterU</a:t>
            </a:r>
            <a:r>
              <a:rPr lang="en-CA" sz="2800" dirty="0"/>
              <a:t> offer in Data Scientist field and where it should market those courses heavily?”</a:t>
            </a:r>
          </a:p>
        </p:txBody>
      </p:sp>
      <p:sp>
        <p:nvSpPr>
          <p:cNvPr id="4" name="TextBox 3"/>
          <p:cNvSpPr txBox="1"/>
          <p:nvPr/>
        </p:nvSpPr>
        <p:spPr>
          <a:xfrm>
            <a:off x="596348" y="3750366"/>
            <a:ext cx="10243930" cy="2862322"/>
          </a:xfrm>
          <a:prstGeom prst="rect">
            <a:avLst/>
          </a:prstGeom>
          <a:noFill/>
        </p:spPr>
        <p:txBody>
          <a:bodyPr wrap="square" rtlCol="0">
            <a:spAutoFit/>
          </a:bodyPr>
          <a:lstStyle/>
          <a:p>
            <a:r>
              <a:rPr lang="en-CA" dirty="0"/>
              <a:t>In addition answer the following peripheral questions:</a:t>
            </a:r>
          </a:p>
          <a:p>
            <a:endParaRPr lang="en-CA" dirty="0"/>
          </a:p>
          <a:p>
            <a:pPr marL="285750" lvl="0" indent="-285750">
              <a:buFont typeface="Arial" panose="020B0604020202020204" pitchFamily="34" charset="0"/>
              <a:buChar char="•"/>
            </a:pPr>
            <a:r>
              <a:rPr lang="en-US" dirty="0"/>
              <a:t>Which states should we market the data related courses?</a:t>
            </a:r>
          </a:p>
          <a:p>
            <a:pPr marL="285750" lvl="0" indent="-285750">
              <a:buFont typeface="Arial" panose="020B0604020202020204" pitchFamily="34" charset="0"/>
              <a:buChar char="•"/>
            </a:pPr>
            <a:r>
              <a:rPr lang="en-US" dirty="0"/>
              <a:t>Which cities should have the highest marketing budget for data related courses? </a:t>
            </a:r>
          </a:p>
          <a:p>
            <a:pPr marL="285750" lvl="0" indent="-285750">
              <a:buFont typeface="Arial" panose="020B0604020202020204" pitchFamily="34" charset="0"/>
              <a:buChar char="•"/>
            </a:pPr>
            <a:r>
              <a:rPr lang="en-US" dirty="0"/>
              <a:t>Which companies can we partner with for our job suite product?</a:t>
            </a:r>
            <a:endParaRPr lang="en-CA" dirty="0"/>
          </a:p>
          <a:p>
            <a:pPr marL="285750" lvl="0" indent="-285750">
              <a:buFont typeface="Arial" panose="020B0604020202020204" pitchFamily="34" charset="0"/>
              <a:buChar char="•"/>
            </a:pPr>
            <a:r>
              <a:rPr lang="en-US" dirty="0"/>
              <a:t>What non-technical skills should be in a course description for the Data Scientist specific course?</a:t>
            </a:r>
            <a:endParaRPr lang="en-CA" dirty="0"/>
          </a:p>
          <a:p>
            <a:pPr marL="285750" lvl="0" indent="-285750">
              <a:buFont typeface="Arial" panose="020B0604020202020204" pitchFamily="34" charset="0"/>
              <a:buChar char="•"/>
            </a:pPr>
            <a:r>
              <a:rPr lang="en-US" dirty="0"/>
              <a:t>What technical skills </a:t>
            </a:r>
            <a:r>
              <a:rPr lang="en-CA" dirty="0"/>
              <a:t>should </a:t>
            </a:r>
            <a:r>
              <a:rPr lang="en-CA" dirty="0" err="1"/>
              <a:t>betterU</a:t>
            </a:r>
            <a:r>
              <a:rPr lang="en-CA" dirty="0"/>
              <a:t> impart education on?</a:t>
            </a:r>
          </a:p>
          <a:p>
            <a:pPr marL="285750" indent="-285750">
              <a:buFont typeface="Arial" panose="020B0604020202020204" pitchFamily="34" charset="0"/>
              <a:buChar char="•"/>
            </a:pPr>
            <a:endParaRPr lang="en-CA" dirty="0"/>
          </a:p>
          <a:p>
            <a:endParaRPr lang="en-CA" dirty="0"/>
          </a:p>
          <a:p>
            <a:endParaRPr lang="en-CA" dirty="0"/>
          </a:p>
        </p:txBody>
      </p:sp>
      <p:sp>
        <p:nvSpPr>
          <p:cNvPr id="5" name="Slide Number Placeholder 4"/>
          <p:cNvSpPr>
            <a:spLocks noGrp="1"/>
          </p:cNvSpPr>
          <p:nvPr>
            <p:ph type="sldNum" sz="quarter" idx="12"/>
          </p:nvPr>
        </p:nvSpPr>
        <p:spPr/>
        <p:txBody>
          <a:bodyPr/>
          <a:lstStyle/>
          <a:p>
            <a:fld id="{42727B73-C279-48FC-8160-D84A00800A82}" type="slidenum">
              <a:rPr lang="en-CA" smtClean="0"/>
              <a:t>3</a:t>
            </a:fld>
            <a:endParaRPr lang="en-CA"/>
          </a:p>
        </p:txBody>
      </p:sp>
    </p:spTree>
    <p:extLst>
      <p:ext uri="{BB962C8B-B14F-4D97-AF65-F5344CB8AC3E}">
        <p14:creationId xmlns:p14="http://schemas.microsoft.com/office/powerpoint/2010/main" val="372050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t>Data Overview</a:t>
            </a:r>
          </a:p>
        </p:txBody>
      </p:sp>
      <p:graphicFrame>
        <p:nvGraphicFramePr>
          <p:cNvPr id="3" name="Table 2"/>
          <p:cNvGraphicFramePr>
            <a:graphicFrameLocks noGrp="1"/>
          </p:cNvGraphicFramePr>
          <p:nvPr>
            <p:extLst>
              <p:ext uri="{D42A27DB-BD31-4B8C-83A1-F6EECF244321}">
                <p14:modId xmlns:p14="http://schemas.microsoft.com/office/powerpoint/2010/main" val="1724273153"/>
              </p:ext>
            </p:extLst>
          </p:nvPr>
        </p:nvGraphicFramePr>
        <p:xfrm>
          <a:off x="235225" y="1510229"/>
          <a:ext cx="10045149" cy="5208617"/>
        </p:xfrm>
        <a:graphic>
          <a:graphicData uri="http://schemas.openxmlformats.org/drawingml/2006/table">
            <a:tbl>
              <a:tblPr firstRow="1" firstCol="1" bandRow="1">
                <a:tableStyleId>{5C22544A-7EE6-4342-B048-85BDC9FD1C3A}</a:tableStyleId>
              </a:tblPr>
              <a:tblGrid>
                <a:gridCol w="1303665">
                  <a:extLst>
                    <a:ext uri="{9D8B030D-6E8A-4147-A177-3AD203B41FA5}">
                      <a16:colId xmlns:a16="http://schemas.microsoft.com/office/drawing/2014/main" val="3218592459"/>
                    </a:ext>
                  </a:extLst>
                </a:gridCol>
                <a:gridCol w="1779157">
                  <a:extLst>
                    <a:ext uri="{9D8B030D-6E8A-4147-A177-3AD203B41FA5}">
                      <a16:colId xmlns:a16="http://schemas.microsoft.com/office/drawing/2014/main" val="2066522982"/>
                    </a:ext>
                  </a:extLst>
                </a:gridCol>
                <a:gridCol w="2941119">
                  <a:extLst>
                    <a:ext uri="{9D8B030D-6E8A-4147-A177-3AD203B41FA5}">
                      <a16:colId xmlns:a16="http://schemas.microsoft.com/office/drawing/2014/main" val="1309031068"/>
                    </a:ext>
                  </a:extLst>
                </a:gridCol>
                <a:gridCol w="1224942">
                  <a:extLst>
                    <a:ext uri="{9D8B030D-6E8A-4147-A177-3AD203B41FA5}">
                      <a16:colId xmlns:a16="http://schemas.microsoft.com/office/drawing/2014/main" val="1541030813"/>
                    </a:ext>
                  </a:extLst>
                </a:gridCol>
                <a:gridCol w="2796266">
                  <a:extLst>
                    <a:ext uri="{9D8B030D-6E8A-4147-A177-3AD203B41FA5}">
                      <a16:colId xmlns:a16="http://schemas.microsoft.com/office/drawing/2014/main" val="2466311602"/>
                    </a:ext>
                  </a:extLst>
                </a:gridCol>
              </a:tblGrid>
              <a:tr h="196551">
                <a:tc>
                  <a:txBody>
                    <a:bodyPr/>
                    <a:lstStyle/>
                    <a:p>
                      <a:pPr>
                        <a:spcBef>
                          <a:spcPts val="900"/>
                        </a:spcBef>
                        <a:spcAft>
                          <a:spcPts val="900"/>
                        </a:spcAft>
                      </a:pPr>
                      <a:r>
                        <a:rPr lang="en-US" sz="900">
                          <a:effectLst/>
                        </a:rPr>
                        <a:t>Serial Number</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Variable Name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Variable Description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Value Stored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Variable Type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7428127"/>
                  </a:ext>
                </a:extLst>
              </a:tr>
              <a:tr h="687932">
                <a:tc>
                  <a:txBody>
                    <a:bodyPr/>
                    <a:lstStyle/>
                    <a:p>
                      <a:pPr>
                        <a:spcBef>
                          <a:spcPts val="900"/>
                        </a:spcBef>
                        <a:spcAft>
                          <a:spcPts val="900"/>
                        </a:spcAft>
                      </a:pPr>
                      <a:r>
                        <a:rPr lang="en-US" sz="900">
                          <a:effectLst/>
                        </a:rPr>
                        <a:t>1</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Row Number</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Row Number</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value identifying the row</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Identifier</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7030135"/>
                  </a:ext>
                </a:extLst>
              </a:tr>
              <a:tr h="196551">
                <a:tc>
                  <a:txBody>
                    <a:bodyPr/>
                    <a:lstStyle/>
                    <a:p>
                      <a:pPr>
                        <a:spcBef>
                          <a:spcPts val="900"/>
                        </a:spcBef>
                        <a:spcAft>
                          <a:spcPts val="900"/>
                        </a:spcAft>
                      </a:pPr>
                      <a:r>
                        <a:rPr lang="en-US" sz="900">
                          <a:effectLst/>
                        </a:rPr>
                        <a:t>2</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Job Title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Name of the job role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3462128"/>
                  </a:ext>
                </a:extLst>
              </a:tr>
              <a:tr h="196551">
                <a:tc>
                  <a:txBody>
                    <a:bodyPr/>
                    <a:lstStyle/>
                    <a:p>
                      <a:pPr>
                        <a:spcBef>
                          <a:spcPts val="900"/>
                        </a:spcBef>
                        <a:spcAft>
                          <a:spcPts val="900"/>
                        </a:spcAft>
                      </a:pPr>
                      <a:r>
                        <a:rPr lang="en-US" sz="900">
                          <a:effectLst/>
                        </a:rPr>
                        <a:t>3</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Company</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Company offering the job role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9091083"/>
                  </a:ext>
                </a:extLst>
              </a:tr>
              <a:tr h="196551">
                <a:tc>
                  <a:txBody>
                    <a:bodyPr/>
                    <a:lstStyle/>
                    <a:p>
                      <a:pPr>
                        <a:spcBef>
                          <a:spcPts val="900"/>
                        </a:spcBef>
                        <a:spcAft>
                          <a:spcPts val="900"/>
                        </a:spcAft>
                      </a:pPr>
                      <a:r>
                        <a:rPr lang="en-US" sz="900">
                          <a:effectLst/>
                        </a:rPr>
                        <a:t>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State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State in which company is located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1730779"/>
                  </a:ext>
                </a:extLst>
              </a:tr>
              <a:tr h="196551">
                <a:tc>
                  <a:txBody>
                    <a:bodyPr/>
                    <a:lstStyle/>
                    <a:p>
                      <a:pPr>
                        <a:spcBef>
                          <a:spcPts val="900"/>
                        </a:spcBef>
                        <a:spcAft>
                          <a:spcPts val="900"/>
                        </a:spcAft>
                      </a:pPr>
                      <a:r>
                        <a:rPr lang="en-US" sz="900">
                          <a:effectLst/>
                        </a:rPr>
                        <a:t>5</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City</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City in which company is located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535588"/>
                  </a:ext>
                </a:extLst>
              </a:tr>
              <a:tr h="196551">
                <a:tc>
                  <a:txBody>
                    <a:bodyPr/>
                    <a:lstStyle/>
                    <a:p>
                      <a:pPr>
                        <a:spcBef>
                          <a:spcPts val="900"/>
                        </a:spcBef>
                        <a:spcAft>
                          <a:spcPts val="900"/>
                        </a:spcAft>
                      </a:pPr>
                      <a:r>
                        <a:rPr lang="en-US" sz="900">
                          <a:effectLst/>
                        </a:rPr>
                        <a:t>6</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Country</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India in which company is located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2651645"/>
                  </a:ext>
                </a:extLst>
              </a:tr>
              <a:tr h="393104">
                <a:tc>
                  <a:txBody>
                    <a:bodyPr/>
                    <a:lstStyle/>
                    <a:p>
                      <a:pPr>
                        <a:spcBef>
                          <a:spcPts val="900"/>
                        </a:spcBef>
                        <a:spcAft>
                          <a:spcPts val="900"/>
                        </a:spcAft>
                      </a:pPr>
                      <a:r>
                        <a:rPr lang="en-US" sz="900">
                          <a:effectLst/>
                        </a:rPr>
                        <a:t>7</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Formatted Location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Containing city and respective state in one cell</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14401257"/>
                  </a:ext>
                </a:extLst>
              </a:tr>
              <a:tr h="393104">
                <a:tc>
                  <a:txBody>
                    <a:bodyPr/>
                    <a:lstStyle/>
                    <a:p>
                      <a:pPr>
                        <a:spcBef>
                          <a:spcPts val="900"/>
                        </a:spcBef>
                        <a:spcAft>
                          <a:spcPts val="900"/>
                        </a:spcAft>
                      </a:pPr>
                      <a:r>
                        <a:rPr lang="en-US" sz="900">
                          <a:effectLst/>
                        </a:rPr>
                        <a:t>8</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Source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Source through which, job role is extracted on the web</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1875178"/>
                  </a:ext>
                </a:extLst>
              </a:tr>
              <a:tr h="196551">
                <a:tc>
                  <a:txBody>
                    <a:bodyPr/>
                    <a:lstStyle/>
                    <a:p>
                      <a:pPr>
                        <a:spcBef>
                          <a:spcPts val="900"/>
                        </a:spcBef>
                        <a:spcAft>
                          <a:spcPts val="900"/>
                        </a:spcAft>
                      </a:pPr>
                      <a:r>
                        <a:rPr lang="en-US" sz="900">
                          <a:effectLst/>
                        </a:rPr>
                        <a:t>9</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Date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Date the job role was posted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0947850"/>
                  </a:ext>
                </a:extLst>
              </a:tr>
              <a:tr h="393104">
                <a:tc>
                  <a:txBody>
                    <a:bodyPr/>
                    <a:lstStyle/>
                    <a:p>
                      <a:pPr>
                        <a:spcBef>
                          <a:spcPts val="900"/>
                        </a:spcBef>
                        <a:spcAft>
                          <a:spcPts val="900"/>
                        </a:spcAft>
                      </a:pPr>
                      <a:r>
                        <a:rPr lang="en-US" sz="900">
                          <a:effectLst/>
                        </a:rPr>
                        <a:t>10</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Snippet</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Brief truncated description of the job role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6692829"/>
                  </a:ext>
                </a:extLst>
              </a:tr>
              <a:tr h="196551">
                <a:tc>
                  <a:txBody>
                    <a:bodyPr/>
                    <a:lstStyle/>
                    <a:p>
                      <a:pPr>
                        <a:spcBef>
                          <a:spcPts val="900"/>
                        </a:spcBef>
                        <a:spcAft>
                          <a:spcPts val="900"/>
                        </a:spcAft>
                      </a:pPr>
                      <a:r>
                        <a:rPr lang="en-US" sz="900">
                          <a:effectLst/>
                        </a:rPr>
                        <a:t>11</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Expired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Date when the job posting expires</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True, False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(binary)</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3123947"/>
                  </a:ext>
                </a:extLst>
              </a:tr>
              <a:tr h="589655">
                <a:tc>
                  <a:txBody>
                    <a:bodyPr/>
                    <a:lstStyle/>
                    <a:p>
                      <a:pPr>
                        <a:spcBef>
                          <a:spcPts val="900"/>
                        </a:spcBef>
                        <a:spcAft>
                          <a:spcPts val="900"/>
                        </a:spcAft>
                      </a:pPr>
                      <a:r>
                        <a:rPr lang="en-US" sz="900">
                          <a:effectLst/>
                        </a:rPr>
                        <a:t>12</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Python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character identified as a technical skill extracted from snippet column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True, False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(binary)</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5833476"/>
                  </a:ext>
                </a:extLst>
              </a:tr>
              <a:tr h="589655">
                <a:tc>
                  <a:txBody>
                    <a:bodyPr/>
                    <a:lstStyle/>
                    <a:p>
                      <a:pPr>
                        <a:spcBef>
                          <a:spcPts val="900"/>
                        </a:spcBef>
                        <a:spcAft>
                          <a:spcPts val="900"/>
                        </a:spcAft>
                      </a:pPr>
                      <a:r>
                        <a:rPr lang="en-US" sz="900">
                          <a:effectLst/>
                        </a:rPr>
                        <a:t>13</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Machine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character identified as a technical skill extracted from snippet column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True, False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(binary)</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1719163"/>
                  </a:ext>
                </a:extLst>
              </a:tr>
              <a:tr h="589655">
                <a:tc>
                  <a:txBody>
                    <a:bodyPr/>
                    <a:lstStyle/>
                    <a:p>
                      <a:pPr>
                        <a:spcBef>
                          <a:spcPts val="900"/>
                        </a:spcBef>
                        <a:spcAft>
                          <a:spcPts val="900"/>
                        </a:spcAft>
                      </a:pPr>
                      <a:r>
                        <a:rPr lang="en-US" sz="900">
                          <a:effectLst/>
                        </a:rPr>
                        <a:t>14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Sql</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character identified as a technical skill extracted from snippet column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True, False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(binary)</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9278390"/>
                  </a:ext>
                </a:extLst>
              </a:tr>
            </a:tbl>
          </a:graphicData>
        </a:graphic>
      </p:graphicFrame>
      <p:sp>
        <p:nvSpPr>
          <p:cNvPr id="5" name="Rectangle 4"/>
          <p:cNvSpPr/>
          <p:nvPr/>
        </p:nvSpPr>
        <p:spPr>
          <a:xfrm>
            <a:off x="0" y="1140897"/>
            <a:ext cx="10813774" cy="369332"/>
          </a:xfrm>
          <a:prstGeom prst="rect">
            <a:avLst/>
          </a:prstGeom>
        </p:spPr>
        <p:txBody>
          <a:bodyPr wrap="square">
            <a:spAutoFit/>
          </a:bodyPr>
          <a:lstStyle/>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The data set has 10 variables and has over 1200 search results. The data description is as follows:</a:t>
            </a:r>
            <a:endParaRPr lang="en-CA" dirty="0">
              <a:latin typeface="Cambria" panose="02040503050406030204" pitchFamily="18" charset="0"/>
              <a:ea typeface="Cambria" panose="020405030504060302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2727B73-C279-48FC-8160-D84A00800A82}" type="slidenum">
              <a:rPr lang="en-CA" smtClean="0"/>
              <a:t>4</a:t>
            </a:fld>
            <a:endParaRPr lang="en-CA"/>
          </a:p>
        </p:txBody>
      </p:sp>
    </p:spTree>
    <p:extLst>
      <p:ext uri="{BB962C8B-B14F-4D97-AF65-F5344CB8AC3E}">
        <p14:creationId xmlns:p14="http://schemas.microsoft.com/office/powerpoint/2010/main" val="350955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vert="horz" lIns="91440" tIns="45720" rIns="91440" bIns="45720" rtlCol="0" anchor="ctr">
            <a:normAutofit/>
          </a:bodyPr>
          <a:lstStyle/>
          <a:p>
            <a:r>
              <a:rPr lang="en-US" b="1" dirty="0"/>
              <a:t>Data Preparation</a:t>
            </a:r>
            <a:endParaRPr lang="en-US" b="1"/>
          </a:p>
        </p:txBody>
      </p:sp>
      <p:sp>
        <p:nvSpPr>
          <p:cNvPr id="3" name="TextBox 2"/>
          <p:cNvSpPr txBox="1"/>
          <p:nvPr/>
        </p:nvSpPr>
        <p:spPr>
          <a:xfrm>
            <a:off x="838200" y="2057400"/>
            <a:ext cx="10515600" cy="3871762"/>
          </a:xfrm>
          <a:prstGeom prst="rect">
            <a:avLst/>
          </a:prstGeom>
        </p:spPr>
        <p:txBody>
          <a:bodyPr vert="horz" lIns="91440" tIns="45720" rIns="91440" bIns="45720" rtlCol="0">
            <a:normAutofit lnSpcReduction="10000"/>
          </a:bodyPr>
          <a:lstStyle/>
          <a:p>
            <a:pPr indent="-228600">
              <a:lnSpc>
                <a:spcPct val="80000"/>
              </a:lnSpc>
              <a:buFont typeface="Arial" panose="020B0604020202020204" pitchFamily="34" charset="0"/>
              <a:buChar char="•"/>
            </a:pPr>
            <a:endParaRPr lang="en-US" sz="2200" b="1" dirty="0"/>
          </a:p>
          <a:p>
            <a:pPr marL="285750" indent="-228600">
              <a:lnSpc>
                <a:spcPct val="80000"/>
              </a:lnSpc>
              <a:buFont typeface="Arial" panose="020B0604020202020204" pitchFamily="34" charset="0"/>
              <a:buChar char="•"/>
            </a:pPr>
            <a:r>
              <a:rPr lang="en-US" sz="2200" dirty="0"/>
              <a:t>Open API research</a:t>
            </a:r>
          </a:p>
          <a:p>
            <a:pPr marL="57150" indent="-228600">
              <a:lnSpc>
                <a:spcPct val="80000"/>
              </a:lnSpc>
              <a:buFont typeface="Arial" panose="020B0604020202020204" pitchFamily="34" charset="0"/>
              <a:buChar char="•"/>
            </a:pPr>
            <a:endParaRPr lang="en-US" sz="2200" dirty="0"/>
          </a:p>
          <a:p>
            <a:pPr marL="285750" indent="-228600">
              <a:lnSpc>
                <a:spcPct val="80000"/>
              </a:lnSpc>
              <a:buFont typeface="Arial" panose="020B0604020202020204" pitchFamily="34" charset="0"/>
              <a:buChar char="•"/>
            </a:pPr>
            <a:r>
              <a:rPr lang="en-US" sz="2200" dirty="0"/>
              <a:t>Data extraction using following techniques:</a:t>
            </a:r>
          </a:p>
          <a:p>
            <a:pPr marL="57150" indent="-228600">
              <a:lnSpc>
                <a:spcPct val="80000"/>
              </a:lnSpc>
              <a:buFont typeface="Arial" panose="020B0604020202020204" pitchFamily="34" charset="0"/>
              <a:buChar char="•"/>
            </a:pPr>
            <a:endParaRPr lang="en-US" sz="2200" dirty="0"/>
          </a:p>
          <a:p>
            <a:pPr>
              <a:lnSpc>
                <a:spcPct val="80000"/>
              </a:lnSpc>
            </a:pPr>
            <a:r>
              <a:rPr lang="en-US" sz="2200" dirty="0"/>
              <a:t> - Customizing various parameters of the XML URL string to match Indeed India’s website</a:t>
            </a:r>
          </a:p>
          <a:p>
            <a:pPr>
              <a:lnSpc>
                <a:spcPct val="80000"/>
              </a:lnSpc>
            </a:pPr>
            <a:r>
              <a:rPr lang="en-US" sz="2200" dirty="0"/>
              <a:t> - Experiment by using "</a:t>
            </a:r>
            <a:r>
              <a:rPr lang="en-US" sz="2200" dirty="0" err="1"/>
              <a:t>xmlTreeParse</a:t>
            </a:r>
            <a:r>
              <a:rPr lang="en-US" sz="2200" dirty="0"/>
              <a:t>" which gave “Null” results and then using      	“</a:t>
            </a:r>
            <a:r>
              <a:rPr lang="en-US" sz="2200" dirty="0" err="1"/>
              <a:t>xmlToDataframe</a:t>
            </a:r>
            <a:r>
              <a:rPr lang="en-US" sz="2200" dirty="0"/>
              <a:t>“ to convert XML file into data frame.</a:t>
            </a:r>
          </a:p>
          <a:p>
            <a:pPr>
              <a:lnSpc>
                <a:spcPct val="80000"/>
              </a:lnSpc>
            </a:pPr>
            <a:r>
              <a:rPr lang="en-US" sz="2200" dirty="0"/>
              <a:t>  - Fixing the above problem by using “</a:t>
            </a:r>
            <a:r>
              <a:rPr lang="en-US" sz="2200" dirty="0" err="1"/>
              <a:t>getNodetSet</a:t>
            </a:r>
            <a:r>
              <a:rPr lang="en-US" sz="2200" dirty="0"/>
              <a:t>" and renaming them as a column.</a:t>
            </a:r>
          </a:p>
          <a:p>
            <a:pPr marL="57150" indent="-228600">
              <a:lnSpc>
                <a:spcPct val="80000"/>
              </a:lnSpc>
              <a:buFont typeface="Arial" panose="020B0604020202020204" pitchFamily="34" charset="0"/>
              <a:buChar char="•"/>
            </a:pPr>
            <a:endParaRPr lang="en-US" sz="2200" dirty="0"/>
          </a:p>
          <a:p>
            <a:pPr marL="400050" indent="-342900">
              <a:lnSpc>
                <a:spcPct val="80000"/>
              </a:lnSpc>
              <a:buFont typeface="Arial" panose="020B0604020202020204" pitchFamily="34" charset="0"/>
              <a:buChar char="•"/>
            </a:pPr>
            <a:r>
              <a:rPr lang="en-US" sz="2200" dirty="0"/>
              <a:t>Creating a ‘While’ loop which would stop at 48 to extract all 1197 results as one page could accommodate only 25 results.</a:t>
            </a:r>
          </a:p>
          <a:p>
            <a:pPr marL="57150">
              <a:lnSpc>
                <a:spcPct val="80000"/>
              </a:lnSpc>
            </a:pPr>
            <a:r>
              <a:rPr lang="en-US" sz="2200" dirty="0"/>
              <a:t> </a:t>
            </a:r>
          </a:p>
          <a:p>
            <a:pPr marL="400050" indent="-342900">
              <a:lnSpc>
                <a:spcPct val="80000"/>
              </a:lnSpc>
              <a:buFont typeface="Arial" panose="020B0604020202020204" pitchFamily="34" charset="0"/>
              <a:buChar char="•"/>
            </a:pPr>
            <a:r>
              <a:rPr lang="en-US" sz="2200" dirty="0"/>
              <a:t>Dividing updated XML string into various string for “While” loop to extract all job results  and combining the strings.</a:t>
            </a:r>
          </a:p>
          <a:p>
            <a:pPr indent="-228600">
              <a:lnSpc>
                <a:spcPct val="80000"/>
              </a:lnSpc>
              <a:buFont typeface="Arial" panose="020B0604020202020204" pitchFamily="34" charset="0"/>
              <a:buChar char="•"/>
            </a:pPr>
            <a:endParaRPr lang="en-US" sz="2200" dirty="0"/>
          </a:p>
        </p:txBody>
      </p:sp>
      <p:sp>
        <p:nvSpPr>
          <p:cNvPr id="4" name="Slide Number Placeholder 3"/>
          <p:cNvSpPr>
            <a:spLocks noGrp="1"/>
          </p:cNvSpPr>
          <p:nvPr>
            <p:ph type="sldNum" sz="quarter" idx="12"/>
          </p:nvPr>
        </p:nvSpPr>
        <p:spPr/>
        <p:txBody>
          <a:bodyPr/>
          <a:lstStyle/>
          <a:p>
            <a:fld id="{42727B73-C279-48FC-8160-D84A00800A82}" type="slidenum">
              <a:rPr lang="en-CA" smtClean="0"/>
              <a:t>5</a:t>
            </a:fld>
            <a:endParaRPr lang="en-CA"/>
          </a:p>
        </p:txBody>
      </p:sp>
    </p:spTree>
    <p:extLst>
      <p:ext uri="{BB962C8B-B14F-4D97-AF65-F5344CB8AC3E}">
        <p14:creationId xmlns:p14="http://schemas.microsoft.com/office/powerpoint/2010/main" val="331023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Methodology</a:t>
            </a:r>
          </a:p>
        </p:txBody>
      </p:sp>
      <p:sp>
        <p:nvSpPr>
          <p:cNvPr id="3" name="Rectangle 2"/>
          <p:cNvSpPr/>
          <p:nvPr/>
        </p:nvSpPr>
        <p:spPr>
          <a:xfrm>
            <a:off x="0" y="837219"/>
            <a:ext cx="2597249" cy="369332"/>
          </a:xfrm>
          <a:prstGeom prst="rect">
            <a:avLst/>
          </a:prstGeom>
        </p:spPr>
        <p:txBody>
          <a:bodyPr wrap="none">
            <a:spAutoFit/>
          </a:bodyPr>
          <a:lstStyle/>
          <a:p>
            <a:r>
              <a:rPr lang="en-US" b="1" dirty="0">
                <a:latin typeface="Cambria" panose="02040503050406030204" pitchFamily="18" charset="0"/>
                <a:ea typeface="Cambria" panose="02040503050406030204" pitchFamily="18" charset="0"/>
                <a:cs typeface="Times New Roman" panose="02020603050405020304" pitchFamily="18" charset="0"/>
              </a:rPr>
              <a:t>First Step: Data Import</a:t>
            </a:r>
            <a:endParaRPr lang="en-CA" dirty="0"/>
          </a:p>
        </p:txBody>
      </p:sp>
      <p:sp>
        <p:nvSpPr>
          <p:cNvPr id="4" name="Rectangle 3"/>
          <p:cNvSpPr/>
          <p:nvPr/>
        </p:nvSpPr>
        <p:spPr>
          <a:xfrm>
            <a:off x="-1" y="1240978"/>
            <a:ext cx="10429461" cy="369332"/>
          </a:xfrm>
          <a:prstGeom prst="rect">
            <a:avLst/>
          </a:prstGeom>
        </p:spPr>
        <p:txBody>
          <a:bodyPr wrap="square">
            <a:spAutoFit/>
          </a:bodyPr>
          <a:lstStyle/>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The </a:t>
            </a:r>
            <a:r>
              <a:rPr lang="en-US" dirty="0" err="1">
                <a:latin typeface="Cambria" panose="02040503050406030204" pitchFamily="18" charset="0"/>
                <a:ea typeface="Cambria" panose="02040503050406030204" pitchFamily="18" charset="0"/>
                <a:cs typeface="Times New Roman" panose="02020603050405020304" pitchFamily="18" charset="0"/>
              </a:rPr>
              <a:t>XMl</a:t>
            </a:r>
            <a:r>
              <a:rPr lang="en-US" dirty="0">
                <a:latin typeface="Cambria" panose="02040503050406030204" pitchFamily="18" charset="0"/>
                <a:ea typeface="Cambria" panose="02040503050406030204" pitchFamily="18" charset="0"/>
                <a:cs typeface="Times New Roman" panose="02020603050405020304" pitchFamily="18" charset="0"/>
              </a:rPr>
              <a:t> file is parsed and a csv file “</a:t>
            </a:r>
            <a:r>
              <a:rPr lang="en-US" dirty="0" err="1">
                <a:latin typeface="Cambria" panose="02040503050406030204" pitchFamily="18" charset="0"/>
                <a:ea typeface="Cambria" panose="02040503050406030204" pitchFamily="18" charset="0"/>
                <a:cs typeface="Times New Roman" panose="02020603050405020304" pitchFamily="18" charset="0"/>
              </a:rPr>
              <a:t>indeedfile</a:t>
            </a:r>
            <a:r>
              <a:rPr lang="en-US" dirty="0">
                <a:latin typeface="Cambria" panose="02040503050406030204" pitchFamily="18" charset="0"/>
                <a:ea typeface="Cambria" panose="02040503050406030204" pitchFamily="18" charset="0"/>
                <a:cs typeface="Times New Roman" panose="02020603050405020304" pitchFamily="18" charset="0"/>
              </a:rPr>
              <a:t>” is created. The structure of the </a:t>
            </a:r>
            <a:r>
              <a:rPr lang="en-US" dirty="0" err="1">
                <a:latin typeface="Cambria" panose="02040503050406030204" pitchFamily="18" charset="0"/>
                <a:ea typeface="Cambria" panose="02040503050406030204" pitchFamily="18" charset="0"/>
                <a:cs typeface="Times New Roman" panose="02020603050405020304" pitchFamily="18" charset="0"/>
              </a:rPr>
              <a:t>indeedfile</a:t>
            </a:r>
            <a:r>
              <a:rPr lang="en-US" dirty="0">
                <a:latin typeface="Cambria" panose="02040503050406030204" pitchFamily="18" charset="0"/>
                <a:ea typeface="Cambria" panose="02040503050406030204" pitchFamily="18" charset="0"/>
                <a:cs typeface="Times New Roman" panose="02020603050405020304" pitchFamily="18" charset="0"/>
              </a:rPr>
              <a:t> csv is below:</a:t>
            </a:r>
            <a:endParaRPr lang="en-CA" dirty="0">
              <a:latin typeface="Cambria" panose="02040503050406030204" pitchFamily="18" charset="0"/>
              <a:ea typeface="Cambria" panose="020405030504060302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4203" y="1824037"/>
            <a:ext cx="7760597" cy="4979199"/>
          </a:xfrm>
          <a:prstGeom prst="rect">
            <a:avLst/>
          </a:prstGeom>
        </p:spPr>
      </p:pic>
      <p:sp>
        <p:nvSpPr>
          <p:cNvPr id="6" name="Slide Number Placeholder 5"/>
          <p:cNvSpPr>
            <a:spLocks noGrp="1"/>
          </p:cNvSpPr>
          <p:nvPr>
            <p:ph type="sldNum" sz="quarter" idx="12"/>
          </p:nvPr>
        </p:nvSpPr>
        <p:spPr/>
        <p:txBody>
          <a:bodyPr/>
          <a:lstStyle/>
          <a:p>
            <a:fld id="{42727B73-C279-48FC-8160-D84A00800A82}" type="slidenum">
              <a:rPr lang="en-CA" smtClean="0"/>
              <a:t>6</a:t>
            </a:fld>
            <a:endParaRPr lang="en-CA"/>
          </a:p>
        </p:txBody>
      </p:sp>
    </p:spTree>
    <p:extLst>
      <p:ext uri="{BB962C8B-B14F-4D97-AF65-F5344CB8AC3E}">
        <p14:creationId xmlns:p14="http://schemas.microsoft.com/office/powerpoint/2010/main" val="315571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Methodology</a:t>
            </a:r>
          </a:p>
        </p:txBody>
      </p:sp>
      <p:sp>
        <p:nvSpPr>
          <p:cNvPr id="6" name="Rectangle 5"/>
          <p:cNvSpPr/>
          <p:nvPr/>
        </p:nvSpPr>
        <p:spPr>
          <a:xfrm>
            <a:off x="0" y="693354"/>
            <a:ext cx="5963478" cy="646331"/>
          </a:xfrm>
          <a:prstGeom prst="rect">
            <a:avLst/>
          </a:prstGeom>
        </p:spPr>
        <p:txBody>
          <a:bodyPr wrap="square">
            <a:spAutoFit/>
          </a:bodyPr>
          <a:lstStyle/>
          <a:p>
            <a:r>
              <a:rPr lang="en-US" b="1" dirty="0">
                <a:latin typeface="Cambria" panose="02040503050406030204" pitchFamily="18" charset="0"/>
                <a:ea typeface="Cambria" panose="02040503050406030204" pitchFamily="18" charset="0"/>
                <a:cs typeface="Times New Roman" panose="02020603050405020304" pitchFamily="18" charset="0"/>
              </a:rPr>
              <a:t>Second Step: Data Preparation</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7" name="Rectangle 6"/>
          <p:cNvSpPr/>
          <p:nvPr/>
        </p:nvSpPr>
        <p:spPr>
          <a:xfrm>
            <a:off x="0" y="1016519"/>
            <a:ext cx="11510962" cy="923330"/>
          </a:xfrm>
          <a:prstGeom prst="rect">
            <a:avLst/>
          </a:prstGeom>
        </p:spPr>
        <p:txBody>
          <a:bodyPr wrap="square">
            <a:spAutoFit/>
          </a:bodyPr>
          <a:lstStyle/>
          <a:p>
            <a:r>
              <a:rPr lang="en-US" dirty="0">
                <a:latin typeface="Cambria" panose="02040503050406030204" pitchFamily="18" charset="0"/>
                <a:ea typeface="Cambria" panose="02040503050406030204" pitchFamily="18" charset="0"/>
                <a:cs typeface="Times New Roman" panose="02020603050405020304" pitchFamily="18" charset="0"/>
              </a:rPr>
              <a:t>Look for companies that have the three top skills "Python", "machine learning", "SQL". Used “If else” function and the logic of TRUE if the respective skills were found otherwise put FALSE and create separate columns with respective logical answer. Then these three columns were merged with the existing data file. The new structure is as follows:</a:t>
            </a:r>
            <a:endParaRPr lang="en-CA" dirty="0"/>
          </a:p>
        </p:txBody>
      </p:sp>
      <p:pic>
        <p:nvPicPr>
          <p:cNvPr id="8" name="Picture 7"/>
          <p:cNvPicPr>
            <a:picLocks noChangeAspect="1"/>
          </p:cNvPicPr>
          <p:nvPr/>
        </p:nvPicPr>
        <p:blipFill>
          <a:blip r:embed="rId2"/>
          <a:stretch>
            <a:fillRect/>
          </a:stretch>
        </p:blipFill>
        <p:spPr>
          <a:xfrm>
            <a:off x="408539" y="2153576"/>
            <a:ext cx="5915025" cy="4352925"/>
          </a:xfrm>
          <a:prstGeom prst="rect">
            <a:avLst/>
          </a:prstGeom>
        </p:spPr>
      </p:pic>
      <p:sp>
        <p:nvSpPr>
          <p:cNvPr id="9" name="Slide Number Placeholder 8"/>
          <p:cNvSpPr>
            <a:spLocks noGrp="1"/>
          </p:cNvSpPr>
          <p:nvPr>
            <p:ph type="sldNum" sz="quarter" idx="12"/>
          </p:nvPr>
        </p:nvSpPr>
        <p:spPr/>
        <p:txBody>
          <a:bodyPr/>
          <a:lstStyle/>
          <a:p>
            <a:fld id="{42727B73-C279-48FC-8160-D84A00800A82}" type="slidenum">
              <a:rPr lang="en-CA" smtClean="0"/>
              <a:t>7</a:t>
            </a:fld>
            <a:endParaRPr lang="en-CA"/>
          </a:p>
        </p:txBody>
      </p:sp>
    </p:spTree>
    <p:extLst>
      <p:ext uri="{BB962C8B-B14F-4D97-AF65-F5344CB8AC3E}">
        <p14:creationId xmlns:p14="http://schemas.microsoft.com/office/powerpoint/2010/main" val="276986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Data Wrangling</a:t>
            </a:r>
          </a:p>
        </p:txBody>
      </p:sp>
      <p:sp>
        <p:nvSpPr>
          <p:cNvPr id="6" name="Rectangle 5"/>
          <p:cNvSpPr/>
          <p:nvPr/>
        </p:nvSpPr>
        <p:spPr>
          <a:xfrm>
            <a:off x="213484" y="5892581"/>
            <a:ext cx="10162968" cy="646331"/>
          </a:xfrm>
          <a:prstGeom prst="rect">
            <a:avLst/>
          </a:prstGeom>
        </p:spPr>
        <p:txBody>
          <a:bodyPr wrap="square">
            <a:spAutoFit/>
          </a:bodyPr>
          <a:lstStyle/>
          <a:p>
            <a:r>
              <a:rPr lang="en-US" b="1" i="1" dirty="0"/>
              <a:t>Delhi, Karnataka and </a:t>
            </a:r>
            <a:r>
              <a:rPr lang="en-US" b="1" i="1" dirty="0" err="1"/>
              <a:t>Maharshtra</a:t>
            </a:r>
            <a:r>
              <a:rPr lang="en-US" b="1" i="1" dirty="0"/>
              <a:t> states should be our first target markets for Data Scientist courses.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3" name="TextBox 2"/>
          <p:cNvSpPr txBox="1"/>
          <p:nvPr/>
        </p:nvSpPr>
        <p:spPr>
          <a:xfrm>
            <a:off x="67709" y="1322580"/>
            <a:ext cx="6122505" cy="1477328"/>
          </a:xfrm>
          <a:prstGeom prst="rect">
            <a:avLst/>
          </a:prstGeom>
          <a:noFill/>
        </p:spPr>
        <p:txBody>
          <a:bodyPr wrap="square" rtlCol="0">
            <a:spAutoFit/>
          </a:bodyPr>
          <a:lstStyle/>
          <a:p>
            <a:pPr marL="285750" indent="-285750">
              <a:buFont typeface="Arial" panose="020B0604020202020204" pitchFamily="34" charset="0"/>
              <a:buChar char="•"/>
            </a:pPr>
            <a:r>
              <a:rPr lang="en-CA" dirty="0"/>
              <a:t>Extracted “states” column from the indeed data frame.</a:t>
            </a:r>
          </a:p>
          <a:p>
            <a:pPr marL="285750" indent="-285750">
              <a:buFont typeface="Arial" panose="020B0604020202020204" pitchFamily="34" charset="0"/>
              <a:buChar char="•"/>
            </a:pPr>
            <a:r>
              <a:rPr lang="en-CA" dirty="0"/>
              <a:t>Identified unique values.</a:t>
            </a:r>
          </a:p>
          <a:p>
            <a:pPr marL="285750" indent="-285750">
              <a:buFont typeface="Arial" panose="020B0604020202020204" pitchFamily="34" charset="0"/>
              <a:buChar char="•"/>
            </a:pPr>
            <a:r>
              <a:rPr lang="en-CA" dirty="0"/>
              <a:t>Found the frequency of unique value. Structure as follows: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4" name="Picture 3"/>
          <p:cNvPicPr>
            <a:picLocks noChangeAspect="1"/>
          </p:cNvPicPr>
          <p:nvPr/>
        </p:nvPicPr>
        <p:blipFill>
          <a:blip r:embed="rId2"/>
          <a:stretch>
            <a:fillRect/>
          </a:stretch>
        </p:blipFill>
        <p:spPr>
          <a:xfrm>
            <a:off x="176625" y="2361398"/>
            <a:ext cx="5934075" cy="1943100"/>
          </a:xfrm>
          <a:prstGeom prst="rect">
            <a:avLst/>
          </a:prstGeom>
        </p:spPr>
      </p:pic>
      <p:pic>
        <p:nvPicPr>
          <p:cNvPr id="5" name="Picture 4"/>
          <p:cNvPicPr>
            <a:picLocks noChangeAspect="1"/>
          </p:cNvPicPr>
          <p:nvPr/>
        </p:nvPicPr>
        <p:blipFill>
          <a:blip r:embed="rId3"/>
          <a:stretch>
            <a:fillRect/>
          </a:stretch>
        </p:blipFill>
        <p:spPr>
          <a:xfrm>
            <a:off x="6549470" y="1041357"/>
            <a:ext cx="5251133" cy="4583181"/>
          </a:xfrm>
          <a:prstGeom prst="rect">
            <a:avLst/>
          </a:prstGeom>
        </p:spPr>
      </p:pic>
      <p:sp>
        <p:nvSpPr>
          <p:cNvPr id="9" name="TextBox 8"/>
          <p:cNvSpPr txBox="1"/>
          <p:nvPr/>
        </p:nvSpPr>
        <p:spPr>
          <a:xfrm>
            <a:off x="67709" y="5158650"/>
            <a:ext cx="5895769" cy="646331"/>
          </a:xfrm>
          <a:prstGeom prst="rect">
            <a:avLst/>
          </a:prstGeom>
          <a:noFill/>
        </p:spPr>
        <p:txBody>
          <a:bodyPr wrap="square" rtlCol="0">
            <a:spAutoFit/>
          </a:bodyPr>
          <a:lstStyle/>
          <a:p>
            <a:pPr marL="285750" indent="-285750">
              <a:buFont typeface="Arial" panose="020B0604020202020204" pitchFamily="34" charset="0"/>
              <a:buChar char="•"/>
            </a:pPr>
            <a:r>
              <a:rPr lang="en-CA" dirty="0"/>
              <a:t>Using ggplot2 made a bar plot using geom_bar, geom_text, theme.</a:t>
            </a:r>
          </a:p>
        </p:txBody>
      </p:sp>
      <p:pic>
        <p:nvPicPr>
          <p:cNvPr id="10" name="Picture 9"/>
          <p:cNvPicPr>
            <a:picLocks noChangeAspect="1"/>
          </p:cNvPicPr>
          <p:nvPr/>
        </p:nvPicPr>
        <p:blipFill>
          <a:blip r:embed="rId4"/>
          <a:stretch>
            <a:fillRect/>
          </a:stretch>
        </p:blipFill>
        <p:spPr>
          <a:xfrm>
            <a:off x="176625" y="4283425"/>
            <a:ext cx="5924550" cy="600075"/>
          </a:xfrm>
          <a:prstGeom prst="rect">
            <a:avLst/>
          </a:prstGeom>
        </p:spPr>
      </p:pic>
      <p:sp>
        <p:nvSpPr>
          <p:cNvPr id="11" name="Slide Number Placeholder 10"/>
          <p:cNvSpPr>
            <a:spLocks noGrp="1"/>
          </p:cNvSpPr>
          <p:nvPr>
            <p:ph type="sldNum" sz="quarter" idx="12"/>
          </p:nvPr>
        </p:nvSpPr>
        <p:spPr/>
        <p:txBody>
          <a:bodyPr/>
          <a:lstStyle/>
          <a:p>
            <a:fld id="{42727B73-C279-48FC-8160-D84A00800A82}" type="slidenum">
              <a:rPr lang="en-CA" smtClean="0"/>
              <a:t>8</a:t>
            </a:fld>
            <a:endParaRPr lang="en-CA"/>
          </a:p>
        </p:txBody>
      </p:sp>
      <p:sp>
        <p:nvSpPr>
          <p:cNvPr id="12" name="Rectangle 11"/>
          <p:cNvSpPr/>
          <p:nvPr/>
        </p:nvSpPr>
        <p:spPr>
          <a:xfrm>
            <a:off x="152400" y="845754"/>
            <a:ext cx="5963478" cy="646331"/>
          </a:xfrm>
          <a:prstGeom prst="rect">
            <a:avLst/>
          </a:prstGeom>
        </p:spPr>
        <p:txBody>
          <a:bodyPr wrap="square">
            <a:spAutoFit/>
          </a:bodyPr>
          <a:lstStyle/>
          <a:p>
            <a:r>
              <a:rPr lang="en-US" b="1" i="1" dirty="0"/>
              <a:t>Which states in India are hiring for data scientist roles?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Tree>
    <p:extLst>
      <p:ext uri="{BB962C8B-B14F-4D97-AF65-F5344CB8AC3E}">
        <p14:creationId xmlns:p14="http://schemas.microsoft.com/office/powerpoint/2010/main" val="108841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Data Wrangling</a:t>
            </a:r>
          </a:p>
        </p:txBody>
      </p:sp>
      <p:sp>
        <p:nvSpPr>
          <p:cNvPr id="6" name="Rectangle 5"/>
          <p:cNvSpPr/>
          <p:nvPr/>
        </p:nvSpPr>
        <p:spPr>
          <a:xfrm>
            <a:off x="0" y="693354"/>
            <a:ext cx="5963478" cy="646331"/>
          </a:xfrm>
          <a:prstGeom prst="rect">
            <a:avLst/>
          </a:prstGeom>
        </p:spPr>
        <p:txBody>
          <a:bodyPr wrap="square">
            <a:spAutoFit/>
          </a:bodyPr>
          <a:lstStyle/>
          <a:p>
            <a:r>
              <a:rPr lang="en-US" b="1" i="1" dirty="0"/>
              <a:t>Which cities in India are hiring for data scientist roles?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3" name="TextBox 2"/>
          <p:cNvSpPr txBox="1"/>
          <p:nvPr/>
        </p:nvSpPr>
        <p:spPr>
          <a:xfrm>
            <a:off x="67709" y="1322580"/>
            <a:ext cx="6122505" cy="1477328"/>
          </a:xfrm>
          <a:prstGeom prst="rect">
            <a:avLst/>
          </a:prstGeom>
          <a:noFill/>
        </p:spPr>
        <p:txBody>
          <a:bodyPr wrap="square" rtlCol="0">
            <a:spAutoFit/>
          </a:bodyPr>
          <a:lstStyle/>
          <a:p>
            <a:pPr marL="285750" indent="-285750">
              <a:buFont typeface="Arial" panose="020B0604020202020204" pitchFamily="34" charset="0"/>
              <a:buChar char="•"/>
            </a:pPr>
            <a:r>
              <a:rPr lang="en-CA" dirty="0"/>
              <a:t>Extracted “cities” column from the indeed data frame.</a:t>
            </a:r>
          </a:p>
          <a:p>
            <a:pPr marL="285750" indent="-285750">
              <a:buFont typeface="Arial" panose="020B0604020202020204" pitchFamily="34" charset="0"/>
              <a:buChar char="•"/>
            </a:pPr>
            <a:r>
              <a:rPr lang="en-CA" dirty="0"/>
              <a:t>Identified unique values.</a:t>
            </a:r>
          </a:p>
          <a:p>
            <a:pPr marL="285750" indent="-285750">
              <a:buFont typeface="Arial" panose="020B0604020202020204" pitchFamily="34" charset="0"/>
              <a:buChar char="•"/>
            </a:pPr>
            <a:r>
              <a:rPr lang="en-CA" dirty="0"/>
              <a:t>Found the frequency of unique value. Structure as follows: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Picture 6"/>
          <p:cNvPicPr>
            <a:picLocks noChangeAspect="1"/>
          </p:cNvPicPr>
          <p:nvPr/>
        </p:nvPicPr>
        <p:blipFill>
          <a:blip r:embed="rId2"/>
          <a:stretch>
            <a:fillRect/>
          </a:stretch>
        </p:blipFill>
        <p:spPr>
          <a:xfrm>
            <a:off x="306248" y="2329510"/>
            <a:ext cx="5943600" cy="2457450"/>
          </a:xfrm>
          <a:prstGeom prst="rect">
            <a:avLst/>
          </a:prstGeom>
        </p:spPr>
      </p:pic>
      <p:sp>
        <p:nvSpPr>
          <p:cNvPr id="10" name="TextBox 9"/>
          <p:cNvSpPr txBox="1"/>
          <p:nvPr/>
        </p:nvSpPr>
        <p:spPr>
          <a:xfrm>
            <a:off x="67709" y="5147559"/>
            <a:ext cx="5895769" cy="646331"/>
          </a:xfrm>
          <a:prstGeom prst="rect">
            <a:avLst/>
          </a:prstGeom>
          <a:noFill/>
        </p:spPr>
        <p:txBody>
          <a:bodyPr wrap="square" rtlCol="0">
            <a:spAutoFit/>
          </a:bodyPr>
          <a:lstStyle/>
          <a:p>
            <a:pPr marL="285750" indent="-285750">
              <a:buFont typeface="Arial" panose="020B0604020202020204" pitchFamily="34" charset="0"/>
              <a:buChar char="•"/>
            </a:pPr>
            <a:r>
              <a:rPr lang="en-CA" dirty="0"/>
              <a:t>Using ggplot2 made a bar plot using geom_bar, geom_text, theme.</a:t>
            </a:r>
          </a:p>
        </p:txBody>
      </p:sp>
      <p:pic>
        <p:nvPicPr>
          <p:cNvPr id="8" name="Picture 7"/>
          <p:cNvPicPr>
            <a:picLocks noChangeAspect="1"/>
          </p:cNvPicPr>
          <p:nvPr/>
        </p:nvPicPr>
        <p:blipFill>
          <a:blip r:embed="rId3"/>
          <a:stretch>
            <a:fillRect/>
          </a:stretch>
        </p:blipFill>
        <p:spPr>
          <a:xfrm>
            <a:off x="6488387" y="1016519"/>
            <a:ext cx="5509033" cy="4441063"/>
          </a:xfrm>
          <a:prstGeom prst="rect">
            <a:avLst/>
          </a:prstGeom>
        </p:spPr>
      </p:pic>
      <p:sp>
        <p:nvSpPr>
          <p:cNvPr id="11" name="Slide Number Placeholder 10"/>
          <p:cNvSpPr>
            <a:spLocks noGrp="1"/>
          </p:cNvSpPr>
          <p:nvPr>
            <p:ph type="sldNum" sz="quarter" idx="12"/>
          </p:nvPr>
        </p:nvSpPr>
        <p:spPr/>
        <p:txBody>
          <a:bodyPr/>
          <a:lstStyle/>
          <a:p>
            <a:fld id="{42727B73-C279-48FC-8160-D84A00800A82}" type="slidenum">
              <a:rPr lang="en-CA" smtClean="0"/>
              <a:t>9</a:t>
            </a:fld>
            <a:endParaRPr lang="en-CA"/>
          </a:p>
        </p:txBody>
      </p:sp>
      <p:sp>
        <p:nvSpPr>
          <p:cNvPr id="9" name="Rectangle 8"/>
          <p:cNvSpPr/>
          <p:nvPr/>
        </p:nvSpPr>
        <p:spPr>
          <a:xfrm>
            <a:off x="213484" y="5892581"/>
            <a:ext cx="10162968" cy="646331"/>
          </a:xfrm>
          <a:prstGeom prst="rect">
            <a:avLst/>
          </a:prstGeom>
        </p:spPr>
        <p:txBody>
          <a:bodyPr wrap="square">
            <a:spAutoFit/>
          </a:bodyPr>
          <a:lstStyle/>
          <a:p>
            <a:r>
              <a:rPr lang="en-US" b="1" i="1" dirty="0"/>
              <a:t>In particular our marketing budget should be concentrated towards Delhi, Bangalore and Mumbai cities.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Tree>
    <p:extLst>
      <p:ext uri="{BB962C8B-B14F-4D97-AF65-F5344CB8AC3E}">
        <p14:creationId xmlns:p14="http://schemas.microsoft.com/office/powerpoint/2010/main" val="333982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1121</Words>
  <Application>Microsoft Office PowerPoint</Application>
  <PresentationFormat>Widescreen</PresentationFormat>
  <Paragraphs>203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vt:lpstr>
      <vt:lpstr>inherit</vt:lpstr>
      <vt:lpstr>Lato</vt:lpstr>
      <vt:lpstr>Times New Roman</vt:lpstr>
      <vt:lpstr>Office Theme</vt:lpstr>
      <vt:lpstr>Preliminary Course Exploration</vt:lpstr>
      <vt:lpstr>Overview &amp; Road Map</vt:lpstr>
      <vt:lpstr>The Problem- Introduction</vt:lpstr>
      <vt:lpstr>Data Overview</vt:lpstr>
      <vt:lpstr>Data Preparation</vt:lpstr>
      <vt:lpstr>Methodology</vt:lpstr>
      <vt:lpstr>Methodology</vt:lpstr>
      <vt:lpstr>Data Wrangling</vt:lpstr>
      <vt:lpstr>Data Wrangling</vt:lpstr>
      <vt:lpstr>Data Wrangling</vt:lpstr>
      <vt:lpstr>Data Exploration- Text Analysis</vt:lpstr>
      <vt:lpstr>Data Exploration- Logic Building</vt:lpstr>
      <vt:lpstr>Wrap- Up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Job Scene In India</dc:title>
  <dc:creator>Deepali Bhatt</dc:creator>
  <cp:lastModifiedBy>Deepali Bhatt</cp:lastModifiedBy>
  <cp:revision>23</cp:revision>
  <dcterms:created xsi:type="dcterms:W3CDTF">2016-11-13T02:25:27Z</dcterms:created>
  <dcterms:modified xsi:type="dcterms:W3CDTF">2017-04-25T14:10:14Z</dcterms:modified>
</cp:coreProperties>
</file>