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9" r:id="rId6"/>
    <p:sldId id="311" r:id="rId7"/>
    <p:sldId id="312" r:id="rId8"/>
    <p:sldId id="313" r:id="rId9"/>
    <p:sldId id="314" r:id="rId10"/>
    <p:sldId id="315" r:id="rId11"/>
    <p:sldId id="316" r:id="rId12"/>
    <p:sldId id="317" r:id="rId13"/>
    <p:sldId id="320" r:id="rId14"/>
    <p:sldId id="321" r:id="rId15"/>
    <p:sldId id="318" r:id="rId16"/>
    <p:sldId id="322"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50655-4AFD-4B50-A52D-0581FB63019F}" v="22" dt="2023-06-22T12:38:59.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li Kumari" userId="53e5b544c8185c88" providerId="LiveId" clId="{4FFCF202-6759-426C-9845-1DFF5EA88CE7}"/>
    <pc:docChg chg="modSld">
      <pc:chgData name="Deepali Kumari" userId="53e5b544c8185c88" providerId="LiveId" clId="{4FFCF202-6759-426C-9845-1DFF5EA88CE7}" dt="2023-06-22T14:17:23.191" v="4" actId="20577"/>
      <pc:docMkLst>
        <pc:docMk/>
      </pc:docMkLst>
      <pc:sldChg chg="modSp mod">
        <pc:chgData name="Deepali Kumari" userId="53e5b544c8185c88" providerId="LiveId" clId="{4FFCF202-6759-426C-9845-1DFF5EA88CE7}" dt="2023-06-22T14:17:23.191" v="4" actId="20577"/>
        <pc:sldMkLst>
          <pc:docMk/>
          <pc:sldMk cId="2753692222" sldId="322"/>
        </pc:sldMkLst>
        <pc:spChg chg="mod">
          <ac:chgData name="Deepali Kumari" userId="53e5b544c8185c88" providerId="LiveId" clId="{4FFCF202-6759-426C-9845-1DFF5EA88CE7}" dt="2023-06-22T14:17:23.191" v="4" actId="20577"/>
          <ac:spMkLst>
            <pc:docMk/>
            <pc:sldMk cId="2753692222" sldId="322"/>
            <ac:spMk id="13" creationId="{82CAD80E-7DFD-781D-D0C6-12581EF8CE25}"/>
          </ac:spMkLst>
        </pc:spChg>
        <pc:picChg chg="mod">
          <ac:chgData name="Deepali Kumari" userId="53e5b544c8185c88" providerId="LiveId" clId="{4FFCF202-6759-426C-9845-1DFF5EA88CE7}" dt="2023-06-22T14:17:12.188" v="0" actId="1076"/>
          <ac:picMkLst>
            <pc:docMk/>
            <pc:sldMk cId="2753692222" sldId="322"/>
            <ac:picMk id="7" creationId="{41EE4983-6033-EC1F-8D41-0FD5146B9B8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5000"/>
              <a:t>Intrusion detection systems using long short‑term memory (LSTM)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pPr>
              <a:lnSpc>
                <a:spcPct val="100000"/>
              </a:lnSpc>
            </a:pPr>
            <a:r>
              <a:rPr lang="en-US">
                <a:solidFill>
                  <a:schemeClr val="tx1">
                    <a:lumMod val="85000"/>
                    <a:lumOff val="15000"/>
                  </a:schemeClr>
                </a:solidFill>
              </a:rPr>
              <a:t>DEEPALI KUMARI</a:t>
            </a:r>
          </a:p>
          <a:p>
            <a:pPr>
              <a:lnSpc>
                <a:spcPct val="100000"/>
              </a:lnSpc>
            </a:pPr>
            <a:r>
              <a:rPr lang="en-US">
                <a:solidFill>
                  <a:schemeClr val="tx1">
                    <a:lumMod val="85000"/>
                    <a:lumOff val="15000"/>
                  </a:schemeClr>
                </a:solidFill>
              </a:rPr>
              <a:t>ap22122040007</a:t>
            </a:r>
          </a:p>
        </p:txBody>
      </p:sp>
      <p:pic>
        <p:nvPicPr>
          <p:cNvPr id="8" name="Picture 7" descr="A picture containing text, screenshot, diagram&#10;&#10;Description automatically generated">
            <a:extLst>
              <a:ext uri="{FF2B5EF4-FFF2-40B4-BE49-F238E27FC236}">
                <a16:creationId xmlns:a16="http://schemas.microsoft.com/office/drawing/2014/main" id="{B7C0B242-2A43-A4A1-E110-443F2D354441}"/>
              </a:ext>
            </a:extLst>
          </p:cNvPr>
          <p:cNvPicPr>
            <a:picLocks noChangeAspect="1"/>
          </p:cNvPicPr>
          <p:nvPr/>
        </p:nvPicPr>
        <p:blipFill>
          <a:blip r:embed="rId3"/>
          <a:stretch>
            <a:fillRect/>
          </a:stretch>
        </p:blipFill>
        <p:spPr>
          <a:xfrm>
            <a:off x="7892386" y="308261"/>
            <a:ext cx="3991847" cy="2714456"/>
          </a:xfrm>
          <a:prstGeom prst="rect">
            <a:avLst/>
          </a:prstGeom>
        </p:spPr>
      </p:pic>
      <p:cxnSp>
        <p:nvCxnSpPr>
          <p:cNvPr id="36" name="Straight Connector 3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screenshot, diagram, design&#10;&#10;Description automatically generated">
            <a:extLst>
              <a:ext uri="{FF2B5EF4-FFF2-40B4-BE49-F238E27FC236}">
                <a16:creationId xmlns:a16="http://schemas.microsoft.com/office/drawing/2014/main" id="{F7E545A1-8EBE-B3B7-63CF-A0E2F9341BCF}"/>
              </a:ext>
            </a:extLst>
          </p:cNvPr>
          <p:cNvPicPr>
            <a:picLocks noChangeAspect="1"/>
          </p:cNvPicPr>
          <p:nvPr/>
        </p:nvPicPr>
        <p:blipFill>
          <a:blip r:embed="rId4"/>
          <a:stretch>
            <a:fillRect/>
          </a:stretch>
        </p:blipFill>
        <p:spPr>
          <a:xfrm>
            <a:off x="7892386" y="3436095"/>
            <a:ext cx="3991847" cy="2125659"/>
          </a:xfrm>
          <a:prstGeom prst="rect">
            <a:avLst/>
          </a:prstGeom>
        </p:spPr>
      </p:pic>
      <p:sp>
        <p:nvSpPr>
          <p:cNvPr id="38" name="Rectangle 37">
            <a:extLst>
              <a:ext uri="{FF2B5EF4-FFF2-40B4-BE49-F238E27FC236}">
                <a16:creationId xmlns:a16="http://schemas.microsoft.com/office/drawing/2014/main" id="{B8552A09-235F-4027-B9C7-B09D159C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2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E6AAC5-841F-8157-EDC9-1AF480966CF2}"/>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chemeClr val="tx1">
                    <a:lumMod val="75000"/>
                    <a:lumOff val="25000"/>
                  </a:schemeClr>
                </a:solidFill>
              </a:rPr>
              <a:t>Result obtained by LSTM binary classification</a:t>
            </a:r>
          </a:p>
        </p:txBody>
      </p:sp>
      <p:pic>
        <p:nvPicPr>
          <p:cNvPr id="10" name="Picture 9" descr="A picture containing text, diagram, line, plot&#10;&#10;Description automatically generated">
            <a:extLst>
              <a:ext uri="{FF2B5EF4-FFF2-40B4-BE49-F238E27FC236}">
                <a16:creationId xmlns:a16="http://schemas.microsoft.com/office/drawing/2014/main" id="{73827DBC-A1B7-AE79-5236-0471B38A341A}"/>
              </a:ext>
            </a:extLst>
          </p:cNvPr>
          <p:cNvPicPr>
            <a:picLocks noChangeAspect="1"/>
          </p:cNvPicPr>
          <p:nvPr/>
        </p:nvPicPr>
        <p:blipFill rotWithShape="1">
          <a:blip r:embed="rId2"/>
          <a:srcRect t="2059"/>
          <a:stretch/>
        </p:blipFill>
        <p:spPr>
          <a:xfrm>
            <a:off x="4653447" y="682594"/>
            <a:ext cx="6892560" cy="5147364"/>
          </a:xfrm>
          <a:prstGeom prst="rect">
            <a:avLst/>
          </a:prstGeom>
        </p:spPr>
      </p:pic>
      <p:sp>
        <p:nvSpPr>
          <p:cNvPr id="27" name="Rectangle 2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331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29602B3A-3490-0257-3F75-E4B916AF1918}"/>
              </a:ext>
            </a:extLst>
          </p:cNvPr>
          <p:cNvSpPr txBox="1"/>
          <p:nvPr/>
        </p:nvSpPr>
        <p:spPr>
          <a:xfrm>
            <a:off x="828675" y="5120639"/>
            <a:ext cx="7137263" cy="1280161"/>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2600" b="1" spc="-50">
                <a:solidFill>
                  <a:srgbClr val="FFFFFF"/>
                </a:solidFill>
                <a:latin typeface="+mj-lt"/>
                <a:ea typeface="+mj-ea"/>
                <a:cs typeface="+mj-cs"/>
              </a:rPr>
              <a:t>Result obtained by LSTM multiclassification (3 attacks) on different ML model</a:t>
            </a:r>
          </a:p>
        </p:txBody>
      </p:sp>
      <p:pic>
        <p:nvPicPr>
          <p:cNvPr id="7" name="Picture 6" descr="A picture containing screenshot, text, colorfulness, rectangle&#10;&#10;Description automatically generated">
            <a:extLst>
              <a:ext uri="{FF2B5EF4-FFF2-40B4-BE49-F238E27FC236}">
                <a16:creationId xmlns:a16="http://schemas.microsoft.com/office/drawing/2014/main" id="{8679568C-75B5-3E7A-59D3-F054B1B9D6B1}"/>
              </a:ext>
            </a:extLst>
          </p:cNvPr>
          <p:cNvPicPr>
            <a:picLocks noChangeAspect="1"/>
          </p:cNvPicPr>
          <p:nvPr/>
        </p:nvPicPr>
        <p:blipFill rotWithShape="1">
          <a:blip r:embed="rId2"/>
          <a:srcRect t="3565"/>
          <a:stretch/>
        </p:blipFill>
        <p:spPr>
          <a:xfrm>
            <a:off x="122542" y="1025718"/>
            <a:ext cx="3941446" cy="2527622"/>
          </a:xfrm>
          <a:prstGeom prst="rect">
            <a:avLst/>
          </a:prstGeom>
        </p:spPr>
      </p:pic>
      <p:pic>
        <p:nvPicPr>
          <p:cNvPr id="3" name="Picture 2" descr="A picture containing text, screenshot, rectangle, colorfulness&#10;&#10;Description automatically generated">
            <a:extLst>
              <a:ext uri="{FF2B5EF4-FFF2-40B4-BE49-F238E27FC236}">
                <a16:creationId xmlns:a16="http://schemas.microsoft.com/office/drawing/2014/main" id="{6B7B63E4-D79B-570B-4A14-9645C882A32F}"/>
              </a:ext>
            </a:extLst>
          </p:cNvPr>
          <p:cNvPicPr>
            <a:picLocks noChangeAspect="1"/>
          </p:cNvPicPr>
          <p:nvPr/>
        </p:nvPicPr>
        <p:blipFill rotWithShape="1">
          <a:blip r:embed="rId3"/>
          <a:srcRect t="8672"/>
          <a:stretch/>
        </p:blipFill>
        <p:spPr>
          <a:xfrm>
            <a:off x="3855007" y="937399"/>
            <a:ext cx="4110931" cy="2599943"/>
          </a:xfrm>
          <a:prstGeom prst="rect">
            <a:avLst/>
          </a:prstGeom>
        </p:spPr>
      </p:pic>
      <p:pic>
        <p:nvPicPr>
          <p:cNvPr id="5" name="Picture 4" descr="A picture containing text, screenshot, rectangle, diagram&#10;&#10;Description automatically generated">
            <a:extLst>
              <a:ext uri="{FF2B5EF4-FFF2-40B4-BE49-F238E27FC236}">
                <a16:creationId xmlns:a16="http://schemas.microsoft.com/office/drawing/2014/main" id="{4042C716-845B-168B-6347-DCA8F1314DE5}"/>
              </a:ext>
            </a:extLst>
          </p:cNvPr>
          <p:cNvPicPr>
            <a:picLocks noChangeAspect="1"/>
          </p:cNvPicPr>
          <p:nvPr/>
        </p:nvPicPr>
        <p:blipFill rotWithShape="1">
          <a:blip r:embed="rId4"/>
          <a:srcRect t="5143"/>
          <a:stretch/>
        </p:blipFill>
        <p:spPr>
          <a:xfrm>
            <a:off x="8078518" y="976196"/>
            <a:ext cx="4110208" cy="2709681"/>
          </a:xfrm>
          <a:prstGeom prst="rect">
            <a:avLst/>
          </a:prstGeom>
        </p:spPr>
      </p:pic>
      <p:cxnSp>
        <p:nvCxnSpPr>
          <p:cNvPr id="64" name="Straight Connector 63">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screenshot, diagram, line&#10;&#10;Description automatically generated">
            <a:extLst>
              <a:ext uri="{FF2B5EF4-FFF2-40B4-BE49-F238E27FC236}">
                <a16:creationId xmlns:a16="http://schemas.microsoft.com/office/drawing/2014/main" id="{074E77D9-7DFB-5DBD-BE3F-4E84CE290C08}"/>
              </a:ext>
            </a:extLst>
          </p:cNvPr>
          <p:cNvPicPr>
            <a:picLocks noChangeAspect="1"/>
          </p:cNvPicPr>
          <p:nvPr/>
        </p:nvPicPr>
        <p:blipFill>
          <a:blip r:embed="rId2"/>
          <a:stretch>
            <a:fillRect/>
          </a:stretch>
        </p:blipFill>
        <p:spPr>
          <a:xfrm>
            <a:off x="2003729" y="119271"/>
            <a:ext cx="7521934" cy="4431765"/>
          </a:xfrm>
          <a:prstGeom prst="rect">
            <a:avLst/>
          </a:prstGeom>
        </p:spPr>
      </p:pic>
      <p:sp>
        <p:nvSpPr>
          <p:cNvPr id="18" name="Rectangle 17">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6964FA39-FD7A-E0F6-A416-35D345822ADC}"/>
              </a:ext>
            </a:extLst>
          </p:cNvPr>
          <p:cNvSpPr txBox="1"/>
          <p:nvPr/>
        </p:nvSpPr>
        <p:spPr>
          <a:xfrm>
            <a:off x="632900" y="4905662"/>
            <a:ext cx="7330353" cy="15411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700" spc="-50">
                <a:solidFill>
                  <a:srgbClr val="FFFFFF"/>
                </a:solidFill>
                <a:latin typeface="+mj-lt"/>
                <a:ea typeface="+mj-ea"/>
                <a:cs typeface="+mj-cs"/>
              </a:rPr>
              <a:t>LSTM Multi-classification with PCA FEATURE SCALLING</a:t>
            </a:r>
          </a:p>
        </p:txBody>
      </p:sp>
      <p:cxnSp>
        <p:nvCxnSpPr>
          <p:cNvPr id="20" name="Straight Connector 19">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6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9613F1E-1732-1209-ED0D-860F52093461}"/>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a:solidFill>
                  <a:srgbClr val="FFFFFF"/>
                </a:solidFill>
              </a:rPr>
              <a:t>Result</a:t>
            </a:r>
            <a:br>
              <a:rPr lang="en-US" sz="4100">
                <a:solidFill>
                  <a:srgbClr val="FFFFFF"/>
                </a:solidFill>
              </a:rPr>
            </a:br>
            <a:endParaRPr lang="en-US" sz="4100">
              <a:solidFill>
                <a:srgbClr val="FFFFFF"/>
              </a:solidFill>
            </a:endParaRPr>
          </a:p>
        </p:txBody>
      </p:sp>
      <p:pic>
        <p:nvPicPr>
          <p:cNvPr id="7" name="Content Placeholder 6" descr="A picture containing text, number, font, screenshot&#10;&#10;Description automatically generated">
            <a:extLst>
              <a:ext uri="{FF2B5EF4-FFF2-40B4-BE49-F238E27FC236}">
                <a16:creationId xmlns:a16="http://schemas.microsoft.com/office/drawing/2014/main" id="{41EE4983-6033-EC1F-8D41-0FD5146B9B85}"/>
              </a:ext>
            </a:extLst>
          </p:cNvPr>
          <p:cNvPicPr>
            <a:picLocks noChangeAspect="1"/>
          </p:cNvPicPr>
          <p:nvPr/>
        </p:nvPicPr>
        <p:blipFill>
          <a:blip r:embed="rId2"/>
          <a:stretch>
            <a:fillRect/>
          </a:stretch>
        </p:blipFill>
        <p:spPr>
          <a:xfrm>
            <a:off x="643467" y="326003"/>
            <a:ext cx="7920088" cy="4186505"/>
          </a:xfrm>
          <a:prstGeom prst="rect">
            <a:avLst/>
          </a:prstGeom>
        </p:spPr>
      </p:pic>
      <p:cxnSp>
        <p:nvCxnSpPr>
          <p:cNvPr id="23" name="Straight Connector 2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2CAD80E-7DFD-781D-D0C6-12581EF8CE25}"/>
              </a:ext>
            </a:extLst>
          </p:cNvPr>
          <p:cNvSpPr>
            <a:spLocks noGrp="1"/>
          </p:cNvSpPr>
          <p:nvPr>
            <p:ph idx="1"/>
          </p:nvPr>
        </p:nvSpPr>
        <p:spPr>
          <a:xfrm>
            <a:off x="5804452" y="5419843"/>
            <a:ext cx="5351227" cy="457200"/>
          </a:xfrm>
        </p:spPr>
        <p:txBody>
          <a:bodyPr/>
          <a:lstStyle/>
          <a:p>
            <a:r>
              <a:rPr lang="en-IN" dirty="0"/>
              <a:t>.</a:t>
            </a:r>
          </a:p>
          <a:p>
            <a:endParaRPr lang="en-IN" dirty="0"/>
          </a:p>
        </p:txBody>
      </p:sp>
    </p:spTree>
    <p:extLst>
      <p:ext uri="{BB962C8B-B14F-4D97-AF65-F5344CB8AC3E}">
        <p14:creationId xmlns:p14="http://schemas.microsoft.com/office/powerpoint/2010/main" val="275369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53EB-0AEA-BB39-5011-A87959B82ECF}"/>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65FBB01A-C9EA-2C2E-EB47-B5563336307D}"/>
              </a:ext>
            </a:extLst>
          </p:cNvPr>
          <p:cNvSpPr>
            <a:spLocks noGrp="1"/>
          </p:cNvSpPr>
          <p:nvPr>
            <p:ph idx="1"/>
          </p:nvPr>
        </p:nvSpPr>
        <p:spPr/>
        <p:txBody>
          <a:bodyPr/>
          <a:lstStyle/>
          <a:p>
            <a:r>
              <a:rPr lang="en-US" b="0" i="0" dirty="0">
                <a:solidFill>
                  <a:srgbClr val="374151"/>
                </a:solidFill>
                <a:effectLst/>
                <a:latin typeface="Söhne"/>
              </a:rPr>
              <a:t>Experimental results on the KDD99 benchmark dataset demonstrate the effectiveness of PCA-based models for both binary and multiclass classification.</a:t>
            </a:r>
          </a:p>
          <a:p>
            <a:endParaRPr lang="en-IN" dirty="0"/>
          </a:p>
        </p:txBody>
      </p:sp>
    </p:spTree>
    <p:extLst>
      <p:ext uri="{BB962C8B-B14F-4D97-AF65-F5344CB8AC3E}">
        <p14:creationId xmlns:p14="http://schemas.microsoft.com/office/powerpoint/2010/main" val="280196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B36-DC09-90BA-2D98-6AC82C0B825F}"/>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3B5229E7-F567-058F-9046-7EA6BC20F7F5}"/>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Model architecture</a:t>
            </a:r>
          </a:p>
          <a:p>
            <a:pPr>
              <a:buFont typeface="Wingdings" panose="05000000000000000000" pitchFamily="2" charset="2"/>
              <a:buChar char="Ø"/>
            </a:pPr>
            <a:r>
              <a:rPr lang="en-IN" dirty="0"/>
              <a:t>RNN vs LSTM</a:t>
            </a:r>
          </a:p>
          <a:p>
            <a:pPr>
              <a:buFont typeface="Wingdings" panose="05000000000000000000" pitchFamily="2" charset="2"/>
              <a:buChar char="Ø"/>
            </a:pPr>
            <a:r>
              <a:rPr lang="en-IN" dirty="0"/>
              <a:t>Feature Selection method</a:t>
            </a:r>
          </a:p>
          <a:p>
            <a:pPr>
              <a:buFont typeface="Wingdings" panose="05000000000000000000" pitchFamily="2" charset="2"/>
              <a:buChar char="Ø"/>
            </a:pPr>
            <a:r>
              <a:rPr lang="en-IN" dirty="0"/>
              <a:t>About dataset</a:t>
            </a:r>
          </a:p>
          <a:p>
            <a:pPr>
              <a:buFont typeface="Wingdings" panose="05000000000000000000" pitchFamily="2" charset="2"/>
              <a:buChar char="Ø"/>
            </a:pPr>
            <a:r>
              <a:rPr lang="en-IN" dirty="0"/>
              <a:t>Parameter used</a:t>
            </a:r>
          </a:p>
          <a:p>
            <a:pPr>
              <a:buFont typeface="Wingdings" panose="05000000000000000000" pitchFamily="2" charset="2"/>
              <a:buChar char="Ø"/>
            </a:pPr>
            <a:r>
              <a:rPr lang="en-IN" dirty="0"/>
              <a:t>Result</a:t>
            </a:r>
          </a:p>
          <a:p>
            <a:pPr>
              <a:buFont typeface="Wingdings" panose="05000000000000000000" pitchFamily="2" charset="2"/>
              <a:buChar char="Ø"/>
            </a:pPr>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224849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731A-8DE7-D1BF-1BAE-1FB75434A5E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7D6292-8D71-3FDC-DD5E-AE6EBBA78763}"/>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Network attacks are constantly changing, posing serious threats to government, military, and commercial bodies.</a:t>
            </a:r>
          </a:p>
          <a:p>
            <a:pPr algn="l">
              <a:buFont typeface="Arial" panose="020B0604020202020204" pitchFamily="34" charset="0"/>
              <a:buChar char="•"/>
            </a:pPr>
            <a:r>
              <a:rPr lang="en-US" b="0" i="0" dirty="0">
                <a:solidFill>
                  <a:srgbClr val="374151"/>
                </a:solidFill>
                <a:effectLst/>
                <a:latin typeface="Söhne"/>
              </a:rPr>
              <a:t>Intrusion Detection Systems (IDSs) are crucial for improving security in computer systems.</a:t>
            </a:r>
          </a:p>
          <a:p>
            <a:pPr algn="l">
              <a:buFont typeface="Arial" panose="020B0604020202020204" pitchFamily="34" charset="0"/>
              <a:buChar char="•"/>
            </a:pPr>
            <a:r>
              <a:rPr lang="en-US" b="0" i="0" dirty="0">
                <a:solidFill>
                  <a:srgbClr val="374151"/>
                </a:solidFill>
                <a:effectLst/>
                <a:latin typeface="Söhne"/>
              </a:rPr>
              <a:t>Traditional IDSs use shallow learning algorithms, which rely on manual feature engineering and are not effective for real-time environmental problems.</a:t>
            </a:r>
          </a:p>
          <a:p>
            <a:pPr algn="l">
              <a:buFont typeface="Arial" panose="020B0604020202020204" pitchFamily="34" charset="0"/>
              <a:buChar char="•"/>
            </a:pPr>
            <a:r>
              <a:rPr lang="en-US" b="0" i="0" dirty="0">
                <a:solidFill>
                  <a:srgbClr val="374151"/>
                </a:solidFill>
                <a:effectLst/>
                <a:latin typeface="Söhne"/>
              </a:rPr>
              <a:t>Deep learning models, such as LSTM, have gained popularity for intrusion detection.</a:t>
            </a:r>
          </a:p>
          <a:p>
            <a:pPr algn="l">
              <a:buFont typeface="Arial" panose="020B0604020202020204" pitchFamily="34" charset="0"/>
              <a:buChar char="•"/>
            </a:pPr>
            <a:r>
              <a:rPr lang="en-US" dirty="0"/>
              <a:t>In this paper, author implemented deep learning solutions for detecting attacks based on Long Short-Term Memory (LSTM). PCA (principal component analysis) and Mutual information (MI) are used as dimensionality reduction and feature selection techniques.</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1920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69C84680-516F-67D9-7892-3463B220C1B6}"/>
              </a:ext>
            </a:extLst>
          </p:cNvPr>
          <p:cNvPicPr>
            <a:picLocks noChangeAspect="1"/>
          </p:cNvPicPr>
          <p:nvPr/>
        </p:nvPicPr>
        <p:blipFill>
          <a:blip r:embed="rId2"/>
          <a:stretch>
            <a:fillRect/>
          </a:stretch>
        </p:blipFill>
        <p:spPr>
          <a:xfrm>
            <a:off x="2173896" y="92004"/>
            <a:ext cx="7995823" cy="4148346"/>
          </a:xfrm>
          <a:prstGeom prst="rect">
            <a:avLst/>
          </a:prstGeom>
        </p:spPr>
      </p:pic>
      <p:sp>
        <p:nvSpPr>
          <p:cNvPr id="6" name="TextBox 5">
            <a:extLst>
              <a:ext uri="{FF2B5EF4-FFF2-40B4-BE49-F238E27FC236}">
                <a16:creationId xmlns:a16="http://schemas.microsoft.com/office/drawing/2014/main" id="{4C7493FC-B949-EA10-A0D2-21798110C8D8}"/>
              </a:ext>
            </a:extLst>
          </p:cNvPr>
          <p:cNvSpPr txBox="1"/>
          <p:nvPr/>
        </p:nvSpPr>
        <p:spPr>
          <a:xfrm>
            <a:off x="3651243" y="4937760"/>
            <a:ext cx="5041127" cy="369332"/>
          </a:xfrm>
          <a:prstGeom prst="rect">
            <a:avLst/>
          </a:prstGeom>
          <a:noFill/>
        </p:spPr>
        <p:txBody>
          <a:bodyPr wrap="square" rtlCol="0">
            <a:spAutoFit/>
          </a:bodyPr>
          <a:lstStyle/>
          <a:p>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7917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 screenshot, line, rectangle&#10;&#10;Description automatically generated">
            <a:extLst>
              <a:ext uri="{FF2B5EF4-FFF2-40B4-BE49-F238E27FC236}">
                <a16:creationId xmlns:a16="http://schemas.microsoft.com/office/drawing/2014/main" id="{13E85308-56F8-E44F-1C68-0B61BC5AC10F}"/>
              </a:ext>
            </a:extLst>
          </p:cNvPr>
          <p:cNvPicPr>
            <a:picLocks noChangeAspect="1"/>
          </p:cNvPicPr>
          <p:nvPr/>
        </p:nvPicPr>
        <p:blipFill>
          <a:blip r:embed="rId2"/>
          <a:stretch>
            <a:fillRect/>
          </a:stretch>
        </p:blipFill>
        <p:spPr>
          <a:xfrm>
            <a:off x="2712427" y="666510"/>
            <a:ext cx="6767146" cy="5524979"/>
          </a:xfrm>
          <a:prstGeom prst="rect">
            <a:avLst/>
          </a:prstGeom>
        </p:spPr>
      </p:pic>
    </p:spTree>
    <p:extLst>
      <p:ext uri="{BB962C8B-B14F-4D97-AF65-F5344CB8AC3E}">
        <p14:creationId xmlns:p14="http://schemas.microsoft.com/office/powerpoint/2010/main" val="91952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ED03E-13BE-01BE-726D-BDA4AB75E1C6}"/>
              </a:ext>
            </a:extLst>
          </p:cNvPr>
          <p:cNvSpPr>
            <a:spLocks noGrp="1"/>
          </p:cNvSpPr>
          <p:nvPr>
            <p:ph type="title"/>
          </p:nvPr>
        </p:nvSpPr>
        <p:spPr>
          <a:xfrm>
            <a:off x="1097280" y="286603"/>
            <a:ext cx="10058400" cy="1450757"/>
          </a:xfrm>
        </p:spPr>
        <p:txBody>
          <a:bodyPr>
            <a:normAutofit/>
          </a:bodyPr>
          <a:lstStyle/>
          <a:p>
            <a:r>
              <a:rPr lang="en-IN"/>
              <a:t>Feature selection</a:t>
            </a:r>
            <a:br>
              <a:rPr lang="en-IN"/>
            </a:br>
            <a:endParaRPr lang="en-IN"/>
          </a:p>
        </p:txBody>
      </p:sp>
      <p:cxnSp>
        <p:nvCxnSpPr>
          <p:cNvPr id="18"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1D7D57-7756-781F-72DF-9245D4FF0960}"/>
              </a:ext>
            </a:extLst>
          </p:cNvPr>
          <p:cNvSpPr>
            <a:spLocks noGrp="1"/>
          </p:cNvSpPr>
          <p:nvPr>
            <p:ph idx="1"/>
          </p:nvPr>
        </p:nvSpPr>
        <p:spPr>
          <a:xfrm>
            <a:off x="1097280" y="2108201"/>
            <a:ext cx="5575367" cy="3760891"/>
          </a:xfrm>
        </p:spPr>
        <p:txBody>
          <a:bodyPr>
            <a:normAutofit/>
          </a:bodyPr>
          <a:lstStyle/>
          <a:p>
            <a:pPr>
              <a:lnSpc>
                <a:spcPct val="100000"/>
              </a:lnSpc>
            </a:pPr>
            <a:r>
              <a:rPr lang="en-US" sz="1300" b="1"/>
              <a:t>Principal component analysis (PCA) :</a:t>
            </a:r>
          </a:p>
          <a:p>
            <a:pPr>
              <a:lnSpc>
                <a:spcPct val="100000"/>
              </a:lnSpc>
            </a:pPr>
            <a:r>
              <a:rPr lang="en-US" sz="1300"/>
              <a:t>PCA is a technique for reducing the dimensionality of datasets, by creating new uncorrelated variables that successively maximize variance. Using PCA, we can reduce the computational costs and the error of parameter estimation by reducing the number of dimensions of the feature space by extracting a subspace that describes the data best.</a:t>
            </a:r>
          </a:p>
          <a:p>
            <a:pPr>
              <a:lnSpc>
                <a:spcPct val="100000"/>
              </a:lnSpc>
            </a:pPr>
            <a:endParaRPr lang="en-US" sz="1300"/>
          </a:p>
          <a:p>
            <a:pPr>
              <a:lnSpc>
                <a:spcPct val="100000"/>
              </a:lnSpc>
            </a:pPr>
            <a:r>
              <a:rPr lang="en-US" sz="1300" b="1"/>
              <a:t>Mutual information (MI):</a:t>
            </a:r>
          </a:p>
          <a:p>
            <a:pPr>
              <a:lnSpc>
                <a:spcPct val="100000"/>
              </a:lnSpc>
            </a:pPr>
            <a:r>
              <a:rPr lang="en-US" sz="1300"/>
              <a:t>Unlike PCA, Mutual information calculates the statistical dependence between two variables. It measures how much information is communicated, on average, in one random variable about another and assigns a score for each feature. High MI score between two variables indicates a large reduction in uncertainty’</a:t>
            </a:r>
            <a:endParaRPr lang="en-IN" sz="1300"/>
          </a:p>
        </p:txBody>
      </p:sp>
      <p:pic>
        <p:nvPicPr>
          <p:cNvPr id="5" name="Picture 4" descr="A picture containing text, screenshot, diagram, map&#10;&#10;Description automatically generated">
            <a:extLst>
              <a:ext uri="{FF2B5EF4-FFF2-40B4-BE49-F238E27FC236}">
                <a16:creationId xmlns:a16="http://schemas.microsoft.com/office/drawing/2014/main" id="{2687176E-2393-BAA6-9AEE-F4E89D859D67}"/>
              </a:ext>
            </a:extLst>
          </p:cNvPr>
          <p:cNvPicPr>
            <a:picLocks noChangeAspect="1"/>
          </p:cNvPicPr>
          <p:nvPr/>
        </p:nvPicPr>
        <p:blipFill rotWithShape="1">
          <a:blip r:embed="rId2"/>
          <a:srcRect l="12151" r="33794"/>
          <a:stretch/>
        </p:blipFill>
        <p:spPr>
          <a:xfrm>
            <a:off x="7534656" y="2108200"/>
            <a:ext cx="3621024" cy="3600613"/>
          </a:xfrm>
          <a:prstGeom prst="rect">
            <a:avLst/>
          </a:prstGeom>
        </p:spPr>
      </p:pic>
      <p:sp>
        <p:nvSpPr>
          <p:cNvPr id="20" name="Rectangle 19">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43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C2645-519A-8836-CF4A-C48E0180D5D0}"/>
              </a:ext>
            </a:extLst>
          </p:cNvPr>
          <p:cNvSpPr>
            <a:spLocks noGrp="1"/>
          </p:cNvSpPr>
          <p:nvPr>
            <p:ph type="title"/>
          </p:nvPr>
        </p:nvSpPr>
        <p:spPr>
          <a:xfrm>
            <a:off x="8089772" y="956235"/>
            <a:ext cx="3153580" cy="1616740"/>
          </a:xfrm>
        </p:spPr>
        <p:txBody>
          <a:bodyPr>
            <a:normAutofit/>
          </a:bodyPr>
          <a:lstStyle/>
          <a:p>
            <a:r>
              <a:rPr lang="en-IN" sz="3600" dirty="0">
                <a:solidFill>
                  <a:schemeClr val="tx1"/>
                </a:solidFill>
              </a:rPr>
              <a:t>The KDD99 dataset</a:t>
            </a:r>
            <a:br>
              <a:rPr lang="en-IN" sz="3600" dirty="0">
                <a:solidFill>
                  <a:schemeClr val="tx1"/>
                </a:solidFill>
              </a:rPr>
            </a:br>
            <a:endParaRPr lang="en-IN" sz="3600" dirty="0">
              <a:solidFill>
                <a:schemeClr val="tx1"/>
              </a:solidFill>
            </a:endParaRPr>
          </a:p>
        </p:txBody>
      </p:sp>
      <p:cxnSp>
        <p:nvCxnSpPr>
          <p:cNvPr id="38" name="Straight Connector 32">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CC7990-E073-FE8F-BA06-01332D04B014}"/>
              </a:ext>
            </a:extLst>
          </p:cNvPr>
          <p:cNvSpPr>
            <a:spLocks noGrp="1"/>
          </p:cNvSpPr>
          <p:nvPr>
            <p:ph idx="1"/>
          </p:nvPr>
        </p:nvSpPr>
        <p:spPr>
          <a:xfrm>
            <a:off x="7951631" y="2120630"/>
            <a:ext cx="3532895" cy="3359788"/>
          </a:xfrm>
        </p:spPr>
        <p:txBody>
          <a:bodyPr>
            <a:normAutofit/>
          </a:bodyPr>
          <a:lstStyle/>
          <a:p>
            <a:pPr>
              <a:lnSpc>
                <a:spcPct val="100000"/>
              </a:lnSpc>
            </a:pPr>
            <a:r>
              <a:rPr lang="en-US" sz="1500" dirty="0">
                <a:solidFill>
                  <a:schemeClr val="tx1"/>
                </a:solidFill>
              </a:rPr>
              <a:t>KDD99 dataset is more than 19 years old, it is still widely used in academic research. </a:t>
            </a:r>
          </a:p>
          <a:p>
            <a:pPr>
              <a:lnSpc>
                <a:spcPct val="100000"/>
              </a:lnSpc>
            </a:pPr>
            <a:r>
              <a:rPr lang="en-US" sz="1500" dirty="0">
                <a:solidFill>
                  <a:schemeClr val="tx1"/>
                </a:solidFill>
              </a:rPr>
              <a:t>The raw training data were processed into about five million connection records. A connection is a sequence of TCP packets starting and ending at some well-defined times. </a:t>
            </a:r>
          </a:p>
          <a:p>
            <a:pPr>
              <a:lnSpc>
                <a:spcPct val="100000"/>
              </a:lnSpc>
            </a:pPr>
            <a:r>
              <a:rPr lang="en-US" sz="1500" dirty="0">
                <a:solidFill>
                  <a:schemeClr val="tx1"/>
                </a:solidFill>
              </a:rPr>
              <a:t>The dataset contains 53 features, and falls into 4 attacks categories (DoS, Probe, U2R, and R2L) divided into 22 different attacks</a:t>
            </a:r>
            <a:endParaRPr lang="en-IN" sz="1500" dirty="0">
              <a:solidFill>
                <a:schemeClr val="tx1"/>
              </a:solidFill>
            </a:endParaRPr>
          </a:p>
        </p:txBody>
      </p:sp>
      <p:sp>
        <p:nvSpPr>
          <p:cNvPr id="35" name="Rectangle 34">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descr="A screenshot of a computer&#10;&#10;Description automatically generated with medium confidence">
            <a:extLst>
              <a:ext uri="{FF2B5EF4-FFF2-40B4-BE49-F238E27FC236}">
                <a16:creationId xmlns:a16="http://schemas.microsoft.com/office/drawing/2014/main" id="{DBC8EB49-35A4-361C-D1A6-75612D178489}"/>
              </a:ext>
            </a:extLst>
          </p:cNvPr>
          <p:cNvPicPr>
            <a:picLocks noChangeAspect="1"/>
          </p:cNvPicPr>
          <p:nvPr/>
        </p:nvPicPr>
        <p:blipFill>
          <a:blip r:embed="rId2"/>
          <a:stretch>
            <a:fillRect/>
          </a:stretch>
        </p:blipFill>
        <p:spPr>
          <a:xfrm>
            <a:off x="0" y="0"/>
            <a:ext cx="3268494" cy="1932597"/>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D845E219-6745-A824-439B-470F0E404399}"/>
              </a:ext>
            </a:extLst>
          </p:cNvPr>
          <p:cNvPicPr>
            <a:picLocks noChangeAspect="1"/>
          </p:cNvPicPr>
          <p:nvPr/>
        </p:nvPicPr>
        <p:blipFill>
          <a:blip r:embed="rId3"/>
          <a:stretch>
            <a:fillRect/>
          </a:stretch>
        </p:blipFill>
        <p:spPr>
          <a:xfrm>
            <a:off x="3920247" y="0"/>
            <a:ext cx="4031384" cy="6400799"/>
          </a:xfrm>
          <a:prstGeom prst="rect">
            <a:avLst/>
          </a:prstGeom>
        </p:spPr>
      </p:pic>
      <p:pic>
        <p:nvPicPr>
          <p:cNvPr id="19" name="Picture 18" descr="A screen shot of a computer&#10;&#10;Description automatically generated with low confidence">
            <a:extLst>
              <a:ext uri="{FF2B5EF4-FFF2-40B4-BE49-F238E27FC236}">
                <a16:creationId xmlns:a16="http://schemas.microsoft.com/office/drawing/2014/main" id="{C9A188FA-1B40-04D1-55AE-B207EEED9FE8}"/>
              </a:ext>
            </a:extLst>
          </p:cNvPr>
          <p:cNvPicPr>
            <a:picLocks noChangeAspect="1"/>
          </p:cNvPicPr>
          <p:nvPr/>
        </p:nvPicPr>
        <p:blipFill>
          <a:blip r:embed="rId4"/>
          <a:stretch>
            <a:fillRect/>
          </a:stretch>
        </p:blipFill>
        <p:spPr>
          <a:xfrm>
            <a:off x="5685" y="1986101"/>
            <a:ext cx="3369813" cy="1582114"/>
          </a:xfrm>
          <a:prstGeom prst="rect">
            <a:avLst/>
          </a:prstGeom>
        </p:spPr>
      </p:pic>
      <p:pic>
        <p:nvPicPr>
          <p:cNvPr id="25" name="Picture 24" descr="A screenshot of a computer&#10;&#10;Description automatically generated with low confidence">
            <a:extLst>
              <a:ext uri="{FF2B5EF4-FFF2-40B4-BE49-F238E27FC236}">
                <a16:creationId xmlns:a16="http://schemas.microsoft.com/office/drawing/2014/main" id="{A5E79F86-8A7D-228C-95A7-09EB929EB755}"/>
              </a:ext>
            </a:extLst>
          </p:cNvPr>
          <p:cNvPicPr>
            <a:picLocks noChangeAspect="1"/>
          </p:cNvPicPr>
          <p:nvPr/>
        </p:nvPicPr>
        <p:blipFill>
          <a:blip r:embed="rId5"/>
          <a:stretch>
            <a:fillRect/>
          </a:stretch>
        </p:blipFill>
        <p:spPr>
          <a:xfrm>
            <a:off x="44712" y="3971354"/>
            <a:ext cx="3330786" cy="1785978"/>
          </a:xfrm>
          <a:prstGeom prst="rect">
            <a:avLst/>
          </a:prstGeom>
        </p:spPr>
      </p:pic>
    </p:spTree>
    <p:extLst>
      <p:ext uri="{BB962C8B-B14F-4D97-AF65-F5344CB8AC3E}">
        <p14:creationId xmlns:p14="http://schemas.microsoft.com/office/powerpoint/2010/main" val="14192290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low confidence">
            <a:extLst>
              <a:ext uri="{FF2B5EF4-FFF2-40B4-BE49-F238E27FC236}">
                <a16:creationId xmlns:a16="http://schemas.microsoft.com/office/drawing/2014/main" id="{EF207744-5461-A893-36A2-4E3EE3B8BAB7}"/>
              </a:ext>
            </a:extLst>
          </p:cNvPr>
          <p:cNvPicPr>
            <a:picLocks noGrp="1" noChangeAspect="1"/>
          </p:cNvPicPr>
          <p:nvPr>
            <p:ph idx="4294967295"/>
          </p:nvPr>
        </p:nvPicPr>
        <p:blipFill>
          <a:blip r:embed="rId2"/>
          <a:stretch>
            <a:fillRect/>
          </a:stretch>
        </p:blipFill>
        <p:spPr>
          <a:xfrm>
            <a:off x="76643" y="698640"/>
            <a:ext cx="6567401" cy="5389122"/>
          </a:xfrm>
          <a:prstGeom prst="rect">
            <a:avLst/>
          </a:prstGeom>
        </p:spPr>
      </p:pic>
      <p:pic>
        <p:nvPicPr>
          <p:cNvPr id="3" name="Picture 2" descr="A picture containing text, screenshot, font, logo&#10;&#10;Description automatically generated">
            <a:extLst>
              <a:ext uri="{FF2B5EF4-FFF2-40B4-BE49-F238E27FC236}">
                <a16:creationId xmlns:a16="http://schemas.microsoft.com/office/drawing/2014/main" id="{633F24CE-5F51-DA60-5254-654778616465}"/>
              </a:ext>
            </a:extLst>
          </p:cNvPr>
          <p:cNvPicPr>
            <a:picLocks noChangeAspect="1"/>
          </p:cNvPicPr>
          <p:nvPr/>
        </p:nvPicPr>
        <p:blipFill>
          <a:blip r:embed="rId3"/>
          <a:stretch>
            <a:fillRect/>
          </a:stretch>
        </p:blipFill>
        <p:spPr>
          <a:xfrm>
            <a:off x="6720687" y="2036235"/>
            <a:ext cx="5291666" cy="2328332"/>
          </a:xfrm>
          <a:prstGeom prst="rect">
            <a:avLst/>
          </a:prstGeom>
        </p:spPr>
      </p:pic>
      <p:sp>
        <p:nvSpPr>
          <p:cNvPr id="25" name="Rectangle 24">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61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5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4" name="Straight Connector 5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5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09"/>
            <a:ext cx="12192000" cy="26452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TextBox 32">
            <a:extLst>
              <a:ext uri="{FF2B5EF4-FFF2-40B4-BE49-F238E27FC236}">
                <a16:creationId xmlns:a16="http://schemas.microsoft.com/office/drawing/2014/main" id="{079F34D2-680E-C548-4EF5-71E5226C411E}"/>
              </a:ext>
            </a:extLst>
          </p:cNvPr>
          <p:cNvSpPr txBox="1"/>
          <p:nvPr/>
        </p:nvSpPr>
        <p:spPr>
          <a:xfrm>
            <a:off x="633999" y="4550230"/>
            <a:ext cx="10909073" cy="9579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500" spc="-50" dirty="0">
                <a:solidFill>
                  <a:schemeClr val="bg1"/>
                </a:solidFill>
                <a:latin typeface="+mj-lt"/>
                <a:ea typeface="+mj-ea"/>
                <a:cs typeface="+mj-cs"/>
              </a:rPr>
              <a:t>LSTM Binary classification &amp; Multi classification</a:t>
            </a:r>
            <a:br>
              <a:rPr lang="en-US" sz="1500" spc="-50" dirty="0">
                <a:solidFill>
                  <a:schemeClr val="bg1"/>
                </a:solidFill>
                <a:latin typeface="+mj-lt"/>
                <a:ea typeface="+mj-ea"/>
                <a:cs typeface="+mj-cs"/>
              </a:rPr>
            </a:br>
            <a:r>
              <a:rPr lang="en-US" sz="1500" spc="-50" dirty="0">
                <a:solidFill>
                  <a:schemeClr val="bg1"/>
                </a:solidFill>
                <a:latin typeface="+mj-lt"/>
                <a:ea typeface="+mj-ea"/>
                <a:cs typeface="+mj-cs"/>
              </a:rPr>
              <a:t>RESULT</a:t>
            </a:r>
          </a:p>
        </p:txBody>
      </p:sp>
      <p:pic>
        <p:nvPicPr>
          <p:cNvPr id="5" name="Picture 4" descr="A picture containing text, screenshot, diagram&#10;&#10;Description automatically generated">
            <a:extLst>
              <a:ext uri="{FF2B5EF4-FFF2-40B4-BE49-F238E27FC236}">
                <a16:creationId xmlns:a16="http://schemas.microsoft.com/office/drawing/2014/main" id="{21D98380-030A-BB52-14C4-6824F3C3A75D}"/>
              </a:ext>
            </a:extLst>
          </p:cNvPr>
          <p:cNvPicPr>
            <a:picLocks noChangeAspect="1"/>
          </p:cNvPicPr>
          <p:nvPr/>
        </p:nvPicPr>
        <p:blipFill>
          <a:blip r:embed="rId2"/>
          <a:stretch>
            <a:fillRect/>
          </a:stretch>
        </p:blipFill>
        <p:spPr>
          <a:xfrm>
            <a:off x="22362" y="246491"/>
            <a:ext cx="2947571" cy="3548236"/>
          </a:xfrm>
          <a:prstGeom prst="rect">
            <a:avLst/>
          </a:prstGeom>
        </p:spPr>
      </p:pic>
      <p:cxnSp>
        <p:nvCxnSpPr>
          <p:cNvPr id="77" name="Straight Connector 58">
            <a:extLst>
              <a:ext uri="{FF2B5EF4-FFF2-40B4-BE49-F238E27FC236}">
                <a16:creationId xmlns:a16="http://schemas.microsoft.com/office/drawing/2014/main" id="{3A965B8E-3882-46AF-8D64-D7F136E5C0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75791" y="1755648"/>
            <a:ext cx="0" cy="120796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blue and orange pie chart&#10;&#10;Description automatically generated with medium confidence">
            <a:extLst>
              <a:ext uri="{FF2B5EF4-FFF2-40B4-BE49-F238E27FC236}">
                <a16:creationId xmlns:a16="http://schemas.microsoft.com/office/drawing/2014/main" id="{4B1EB066-95E8-DAF1-A02B-2DC136A8CB2F}"/>
              </a:ext>
            </a:extLst>
          </p:cNvPr>
          <p:cNvPicPr>
            <a:picLocks noChangeAspect="1"/>
          </p:cNvPicPr>
          <p:nvPr/>
        </p:nvPicPr>
        <p:blipFill>
          <a:blip r:embed="rId3"/>
          <a:stretch>
            <a:fillRect/>
          </a:stretch>
        </p:blipFill>
        <p:spPr>
          <a:xfrm>
            <a:off x="2978496" y="246491"/>
            <a:ext cx="3108604" cy="3649648"/>
          </a:xfrm>
          <a:prstGeom prst="rect">
            <a:avLst/>
          </a:prstGeom>
        </p:spPr>
      </p:pic>
      <p:cxnSp>
        <p:nvCxnSpPr>
          <p:cNvPr id="78" name="Straight Connector 60">
            <a:extLst>
              <a:ext uri="{FF2B5EF4-FFF2-40B4-BE49-F238E27FC236}">
                <a16:creationId xmlns:a16="http://schemas.microsoft.com/office/drawing/2014/main" id="{1B23B5C8-7571-48D0-A990-CC2FE29F43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7100" y="1755648"/>
            <a:ext cx="0" cy="120796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ext, screenshot, diagram, font&#10;&#10;Description automatically generated">
            <a:extLst>
              <a:ext uri="{FF2B5EF4-FFF2-40B4-BE49-F238E27FC236}">
                <a16:creationId xmlns:a16="http://schemas.microsoft.com/office/drawing/2014/main" id="{08D64F1C-21E5-3ECA-A978-575C9E68E0DE}"/>
              </a:ext>
            </a:extLst>
          </p:cNvPr>
          <p:cNvPicPr>
            <a:picLocks noChangeAspect="1"/>
          </p:cNvPicPr>
          <p:nvPr/>
        </p:nvPicPr>
        <p:blipFill>
          <a:blip r:embed="rId4"/>
          <a:stretch>
            <a:fillRect/>
          </a:stretch>
        </p:blipFill>
        <p:spPr>
          <a:xfrm>
            <a:off x="5911272" y="310101"/>
            <a:ext cx="3004937" cy="3586038"/>
          </a:xfrm>
          <a:prstGeom prst="rect">
            <a:avLst/>
          </a:prstGeom>
        </p:spPr>
      </p:pic>
      <p:cxnSp>
        <p:nvCxnSpPr>
          <p:cNvPr id="79" name="Straight Connector 62">
            <a:extLst>
              <a:ext uri="{FF2B5EF4-FFF2-40B4-BE49-F238E27FC236}">
                <a16:creationId xmlns:a16="http://schemas.microsoft.com/office/drawing/2014/main" id="{E34CB009-3728-4041-86E2-BF1746DC41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29670" y="1755648"/>
            <a:ext cx="0" cy="120796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screenshot&#10;&#10;Description automatically generated">
            <a:extLst>
              <a:ext uri="{FF2B5EF4-FFF2-40B4-BE49-F238E27FC236}">
                <a16:creationId xmlns:a16="http://schemas.microsoft.com/office/drawing/2014/main" id="{EF780DD6-0264-EDEA-8C73-1212B529E315}"/>
              </a:ext>
            </a:extLst>
          </p:cNvPr>
          <p:cNvPicPr>
            <a:picLocks noChangeAspect="1"/>
          </p:cNvPicPr>
          <p:nvPr/>
        </p:nvPicPr>
        <p:blipFill>
          <a:blip r:embed="rId5"/>
          <a:stretch>
            <a:fillRect/>
          </a:stretch>
        </p:blipFill>
        <p:spPr>
          <a:xfrm>
            <a:off x="8722580" y="55659"/>
            <a:ext cx="3469419" cy="4019886"/>
          </a:xfrm>
          <a:prstGeom prst="rect">
            <a:avLst/>
          </a:prstGeom>
        </p:spPr>
      </p:pic>
      <p:cxnSp>
        <p:nvCxnSpPr>
          <p:cNvPr id="80" name="Straight Connector 6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Rectangle 66">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60884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{0AE4C235-B6F6-430C-86B1-56BE2A3F140D}tf33845126_win32</Template>
  <TotalTime>461</TotalTime>
  <Words>404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Söhne</vt:lpstr>
      <vt:lpstr>Wingdings</vt:lpstr>
      <vt:lpstr>1_RetrospectVTI</vt:lpstr>
      <vt:lpstr>Intrusion detection systems using long short‑term memory (LSTM)</vt:lpstr>
      <vt:lpstr>Content:</vt:lpstr>
      <vt:lpstr>INTRODUCTION</vt:lpstr>
      <vt:lpstr>PowerPoint Presentation</vt:lpstr>
      <vt:lpstr>PowerPoint Presentation</vt:lpstr>
      <vt:lpstr>Feature selection </vt:lpstr>
      <vt:lpstr>The KDD99 dataset </vt:lpstr>
      <vt:lpstr>PowerPoint Presentation</vt:lpstr>
      <vt:lpstr>PowerPoint Presentation</vt:lpstr>
      <vt:lpstr>PowerPoint Presentation</vt:lpstr>
      <vt:lpstr>PowerPoint Presentation</vt:lpstr>
      <vt:lpstr>PowerPoint Presentation</vt:lpstr>
      <vt:lpstr>Result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systems using long short‑term memory (LSTM)</dc:title>
  <dc:creator>Deepali Kumari</dc:creator>
  <cp:lastModifiedBy>Deepali Kumari</cp:lastModifiedBy>
  <cp:revision>2</cp:revision>
  <dcterms:created xsi:type="dcterms:W3CDTF">2023-06-22T00:01:10Z</dcterms:created>
  <dcterms:modified xsi:type="dcterms:W3CDTF">2023-06-22T14:17:31Z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