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BE4EE-C74C-4B48-A930-D6E2C15CEA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9702-DB8A-4E96-9D56-865C923A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_way_anova" TargetMode="External"/><Relationship Id="rId2" Type="http://schemas.openxmlformats.org/officeDocument/2006/relationships/hyperlink" Target="https://en.wikipedia.org/wiki/Non-parametric_statis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5AD74-187C-4545-25F7-1411C503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Kruskal Wallis test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                           </a:t>
            </a:r>
            <a:r>
              <a:rPr lang="en-US" sz="1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DEEPALI KUMARI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28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A17D6C-083D-E402-7612-AD9B14C5A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16696" r="38696" b="11189"/>
          <a:stretch/>
        </p:blipFill>
        <p:spPr>
          <a:xfrm>
            <a:off x="148706" y="0"/>
            <a:ext cx="7191375" cy="626679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FE432F5-8DD2-618D-F51D-BF4A078F4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r="3830" b="5580"/>
          <a:stretch/>
        </p:blipFill>
        <p:spPr>
          <a:xfrm>
            <a:off x="7340082" y="-3568"/>
            <a:ext cx="4546641" cy="36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9E099-1494-DC61-02B3-37E2EAEA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Söhne"/>
              </a:rPr>
              <a:t>Advantages and Limitations</a:t>
            </a:r>
            <a:endParaRPr lang="en-IN" sz="5400" dirty="0"/>
          </a:p>
        </p:txBody>
      </p:sp>
      <p:pic>
        <p:nvPicPr>
          <p:cNvPr id="2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3670CA7-2C63-C861-E942-7FAF8C4F1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66B1EE-A353-C8AC-99E5-7B196B13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Suitable for non-normally distributed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Can handle unequal variances.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Provides a non-parametric alternative to one-way ANOVA.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Limitations: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Does not provide information about which specific groups differ.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Assumes independence between groups and observations within each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Less powerful than parametric tests when assumptions are met.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28890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E0AD5-87F8-E52A-5799-76CAFC93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Conclusion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BB9D-39B2-86E8-07E7-BBF57C47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 The Kruskal-Wallis test is a valuable tool for comparing three or more independent groups when the data violate the assumptions of normality and equal variances.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allows us to determine if there are significant differences in population medians among the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However, follow-up tests may be required to identify which specific groups differ from each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93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7F8DF-4449-2BB0-7F56-21D05230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4" t="6391" r="-1" b="155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82B62B-B8F8-D262-F7D8-467E3BB7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572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2A1D-5F93-0927-C201-65CF4BD1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A925C5-6956-4466-7966-41F0B12B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/>
              <a:t>ABOUT </a:t>
            </a:r>
          </a:p>
          <a:p>
            <a:r>
              <a:rPr lang="en-IN"/>
              <a:t>ASSUMPTIONS</a:t>
            </a:r>
          </a:p>
          <a:p>
            <a:r>
              <a:rPr lang="en-IN"/>
              <a:t>PROCEDURE</a:t>
            </a:r>
          </a:p>
          <a:p>
            <a:r>
              <a:rPr lang="en-IN"/>
              <a:t>TEST STATISTIC</a:t>
            </a:r>
          </a:p>
          <a:p>
            <a:r>
              <a:rPr lang="en-IN"/>
              <a:t>EXAMPLE</a:t>
            </a:r>
          </a:p>
          <a:p>
            <a:r>
              <a:rPr lang="en-IN"/>
              <a:t>CODE</a:t>
            </a:r>
          </a:p>
          <a:p>
            <a:r>
              <a:rPr lang="en-IN"/>
              <a:t>CONCLUSION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805" y="13962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Kruskal-Wallis test was proposed by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Kruskal and Wallis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in 1952.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Wallis test</a:t>
            </a:r>
          </a:p>
        </p:txBody>
      </p:sp>
      <p:pic>
        <p:nvPicPr>
          <p:cNvPr id="4" name="Picture 5" descr="E:\SbbzjQlNX-XJBoyqz4MgYG-VDUaX6QEeyp7nfobPwTmjvAZpbzsRsiryEMQU6FRva_e19gZhS5afUYhPS65svUixODpllUJ5Rg5dGqnUqP8iXfMMXPfKEQq1BsYlcHOEbW1DX4AMy2ebf8PLkUU0WmcitCc=w372-h395-n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675" y="3429000"/>
            <a:ext cx="5151316" cy="3352237"/>
          </a:xfrm>
          <a:prstGeom prst="rect">
            <a:avLst/>
          </a:prstGeom>
          <a:noFill/>
        </p:spPr>
      </p:pic>
      <p:pic>
        <p:nvPicPr>
          <p:cNvPr id="5" name="Picture 4" descr="E:\2Q==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7605" y="2997641"/>
            <a:ext cx="5677439" cy="3613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783779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029" y="1359673"/>
            <a:ext cx="11052313" cy="5133202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Kruskal-Wallis test is a nonparametric (distribution free) test, and is used when the assumptions of ANOVA are not met.  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the ANOVA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we assume that distribution of each group is normally distributed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there is approximately equal variance on the scores for each group.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Kruskal–Wallis test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by ranks, </a:t>
            </a:r>
            <a:r>
              <a:rPr lang="en-US" sz="2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Kruskal–Wallis </a:t>
            </a:r>
            <a:r>
              <a:rPr lang="en-US" sz="22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sz="2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test</a:t>
            </a:r>
            <a:r>
              <a:rPr lang="en-US" sz="2200" b="1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 </a:t>
            </a:r>
            <a:r>
              <a:rPr lang="en-US" sz="2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one-way ANOVA on ranks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2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Non-parametric statistics"/>
              </a:rPr>
              <a:t>non-parametric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method for testing whether samples originate from the same distribution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It is used for comparing two or more independent samples of equal or different sample sizes. The parametric equivalent of the Kruskal–Wallis test is the 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  <a:hlinkClick r:id="rId3" tooltip="One way ano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one-way analysis of variance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 (ANOVA).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Wallis test</a:t>
            </a:r>
          </a:p>
        </p:txBody>
      </p:sp>
    </p:spTree>
    <p:extLst>
      <p:ext uri="{BB962C8B-B14F-4D97-AF65-F5344CB8AC3E}">
        <p14:creationId xmlns:p14="http://schemas.microsoft.com/office/powerpoint/2010/main" val="247390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06" y="1494844"/>
            <a:ext cx="11850094" cy="4998031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Random Sampling: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The samples are chosen randomly from the population.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Independence: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The groups are unrelated, and each observation is independent.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Measurement Scale: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The variable is ordered or ranked.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Continuous Variable: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The variable can have any value within a range.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Similar Populations: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	The populations are mostly the same, except for a possible difference in at least one of them.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Assumptions </a:t>
            </a:r>
          </a:p>
        </p:txBody>
      </p:sp>
      <p:pic>
        <p:nvPicPr>
          <p:cNvPr id="4" name="Picture 2" descr="C:\Users\FINE\Documents\download.png">
            <a:extLst>
              <a:ext uri="{FF2B5EF4-FFF2-40B4-BE49-F238E27FC236}">
                <a16:creationId xmlns:a16="http://schemas.microsoft.com/office/drawing/2014/main" id="{9B34F4ED-FBFB-0310-EDDC-116433B2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1390" y="3429000"/>
            <a:ext cx="4770610" cy="2214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430500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Null hypothesis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Null hypothesis assumes that the samples are from                           identical populations.</a:t>
            </a:r>
          </a:p>
          <a:p>
            <a:pPr algn="ctr">
              <a:buFont typeface="Wingdings" pitchFamily="2" charset="2"/>
              <a:buChar char="v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Alternative hypothesis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Alternative hypothesis assumes at least one population distribution differs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Hypothesis: </a:t>
            </a:r>
            <a:b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FINE\Document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3009" y="3786188"/>
            <a:ext cx="6330461" cy="2221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9370271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217"/>
            </a:stretch>
          </a:blipFill>
        </p:spPr>
        <p:txBody>
          <a:bodyPr/>
          <a:lstStyle/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2872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7322"/>
            <a:ext cx="12192000" cy="6420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Procedure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Rank all the data from lowest to highest, considering all groups together.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Calculate the sum of ranks for each group.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Calculate the test statistic (H statistic) using the formula.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Calculate the degrees of freedom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using the formula: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= k - 1 where k is the number of groups.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Compare the obtained H statistic with the critical value from the chi-square distribution table with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degrees of freedom.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obtained H statistic is greater than the critical value, reject the null hypothesis.</a:t>
            </a:r>
          </a:p>
          <a:p>
            <a:pPr marL="0" indent="0" algn="ctr">
              <a:buNone/>
            </a:pP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333" y="1908313"/>
            <a:ext cx="2917467" cy="4949687"/>
          </a:xfrm>
        </p:spPr>
        <p:txBody>
          <a:bodyPr/>
          <a:lstStyle/>
          <a:p>
            <a:pPr/>
            <a:br>
              <a:rPr lang="en-US" dirty="0"/>
            </a:br>
            <a:endParaRPr lang="en-US" dirty="0"/>
          </a:p>
        </p:txBody>
      </p:sp>
      <p:pic>
        <p:nvPicPr>
          <p:cNvPr id="5122" name="Picture 2" descr="C:\Users\FINE\Document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8909" y="0"/>
            <a:ext cx="1683091" cy="1275879"/>
          </a:xfrm>
          <a:prstGeom prst="rect">
            <a:avLst/>
          </a:prstGeom>
          <a:noFill/>
        </p:spPr>
      </p:pic>
      <p:pic>
        <p:nvPicPr>
          <p:cNvPr id="5" name="Picture 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235EBEE-BD75-ADB3-C0C3-691052F62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015" y="5795784"/>
            <a:ext cx="3299746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44937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5138AF7-6503-ADBC-E89B-D8D256DAF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238"/>
            <a:ext cx="8524157" cy="524925"/>
          </a:xfrm>
          <a:prstGeom prst="rect">
            <a:avLst/>
          </a:prstGeom>
        </p:spPr>
      </p:pic>
      <p:pic>
        <p:nvPicPr>
          <p:cNvPr id="17" name="Picture 1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9D9CCB85-7E4C-BCA3-2775-BC96613F1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270" y="0"/>
            <a:ext cx="3662730" cy="2369490"/>
          </a:xfrm>
          <a:prstGeom prst="rect">
            <a:avLst/>
          </a:prstGeom>
        </p:spPr>
      </p:pic>
      <p:pic>
        <p:nvPicPr>
          <p:cNvPr id="19" name="Picture 18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75213A6-A0BD-4246-165B-4938901B85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5639" r="1516" b="742"/>
          <a:stretch/>
        </p:blipFill>
        <p:spPr>
          <a:xfrm>
            <a:off x="0" y="852254"/>
            <a:ext cx="5836257" cy="1041622"/>
          </a:xfrm>
          <a:prstGeom prst="rect">
            <a:avLst/>
          </a:prstGeom>
        </p:spPr>
      </p:pic>
      <p:pic>
        <p:nvPicPr>
          <p:cNvPr id="21" name="Picture 20" descr="A picture containing text, number, font&#10;&#10;Description automatically generated">
            <a:extLst>
              <a:ext uri="{FF2B5EF4-FFF2-40B4-BE49-F238E27FC236}">
                <a16:creationId xmlns:a16="http://schemas.microsoft.com/office/drawing/2014/main" id="{728BDA1D-7735-4CF8-9DC3-CB94F7B05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" y="2472856"/>
            <a:ext cx="7258038" cy="3725186"/>
          </a:xfrm>
          <a:prstGeom prst="rect">
            <a:avLst/>
          </a:prstGeom>
        </p:spPr>
      </p:pic>
      <p:pic>
        <p:nvPicPr>
          <p:cNvPr id="25" name="Picture 24" descr="A person standing in front of a screen&#10;&#10;Description automatically generated with low confidence">
            <a:extLst>
              <a:ext uri="{FF2B5EF4-FFF2-40B4-BE49-F238E27FC236}">
                <a16:creationId xmlns:a16="http://schemas.microsoft.com/office/drawing/2014/main" id="{1AE356F3-FCBA-F9B1-20B9-E2F5ECB58B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9" t="1805" r="23359" b="20833"/>
          <a:stretch/>
        </p:blipFill>
        <p:spPr>
          <a:xfrm>
            <a:off x="7788000" y="2759103"/>
            <a:ext cx="4404000" cy="400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274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479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Söhne</vt:lpstr>
      <vt:lpstr>Times New Roman</vt:lpstr>
      <vt:lpstr>Wingdings</vt:lpstr>
      <vt:lpstr>Office Theme</vt:lpstr>
      <vt:lpstr>Kruskal Wallis test                                                              DEEPALI KUMARI</vt:lpstr>
      <vt:lpstr>OUTLINE</vt:lpstr>
      <vt:lpstr>Kruskal Wallis test</vt:lpstr>
      <vt:lpstr>Kruskal Wallis test</vt:lpstr>
      <vt:lpstr>Assumptions </vt:lpstr>
      <vt:lpstr>Hypothesis:  </vt:lpstr>
      <vt:lpstr> </vt:lpstr>
      <vt:lpstr> </vt:lpstr>
      <vt:lpstr>PowerPoint Presentation</vt:lpstr>
      <vt:lpstr>PowerPoint Presentation</vt:lpstr>
      <vt:lpstr>Advantages and Limitations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Deepali Kumari</cp:lastModifiedBy>
  <cp:revision>6</cp:revision>
  <dcterms:created xsi:type="dcterms:W3CDTF">2020-05-01T05:51:26Z</dcterms:created>
  <dcterms:modified xsi:type="dcterms:W3CDTF">2023-06-12T15:56:28Z</dcterms:modified>
</cp:coreProperties>
</file>