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5"/>
  </p:notesMasterIdLst>
  <p:sldIdLst>
    <p:sldId id="278" r:id="rId2"/>
    <p:sldId id="279" r:id="rId3"/>
    <p:sldId id="280" r:id="rId4"/>
    <p:sldId id="283" r:id="rId5"/>
    <p:sldId id="284" r:id="rId6"/>
    <p:sldId id="302" r:id="rId7"/>
    <p:sldId id="282" r:id="rId8"/>
    <p:sldId id="295" r:id="rId9"/>
    <p:sldId id="296" r:id="rId10"/>
    <p:sldId id="297" r:id="rId11"/>
    <p:sldId id="298" r:id="rId12"/>
    <p:sldId id="303" r:id="rId13"/>
    <p:sldId id="304" r:id="rId14"/>
    <p:sldId id="305" r:id="rId15"/>
    <p:sldId id="306" r:id="rId16"/>
    <p:sldId id="307" r:id="rId17"/>
    <p:sldId id="318" r:id="rId18"/>
    <p:sldId id="301" r:id="rId19"/>
    <p:sldId id="308" r:id="rId20"/>
    <p:sldId id="309" r:id="rId21"/>
    <p:sldId id="310" r:id="rId22"/>
    <p:sldId id="311" r:id="rId23"/>
    <p:sldId id="294" r:id="rId24"/>
    <p:sldId id="299" r:id="rId25"/>
    <p:sldId id="290" r:id="rId26"/>
    <p:sldId id="300" r:id="rId27"/>
    <p:sldId id="313" r:id="rId28"/>
    <p:sldId id="314" r:id="rId29"/>
    <p:sldId id="315" r:id="rId30"/>
    <p:sldId id="316" r:id="rId31"/>
    <p:sldId id="317" r:id="rId32"/>
    <p:sldId id="292"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BA2B9AA-73EE-4662-855E-703F6A41B792}">
          <p14:sldIdLst>
            <p14:sldId id="278"/>
            <p14:sldId id="279"/>
            <p14:sldId id="280"/>
            <p14:sldId id="283"/>
            <p14:sldId id="284"/>
            <p14:sldId id="302"/>
            <p14:sldId id="282"/>
            <p14:sldId id="295"/>
            <p14:sldId id="296"/>
            <p14:sldId id="297"/>
            <p14:sldId id="298"/>
            <p14:sldId id="303"/>
            <p14:sldId id="304"/>
            <p14:sldId id="305"/>
            <p14:sldId id="306"/>
            <p14:sldId id="307"/>
            <p14:sldId id="318"/>
            <p14:sldId id="301"/>
            <p14:sldId id="308"/>
            <p14:sldId id="309"/>
            <p14:sldId id="310"/>
            <p14:sldId id="311"/>
            <p14:sldId id="294"/>
            <p14:sldId id="299"/>
            <p14:sldId id="290"/>
            <p14:sldId id="300"/>
            <p14:sldId id="313"/>
            <p14:sldId id="314"/>
            <p14:sldId id="315"/>
            <p14:sldId id="316"/>
            <p14:sldId id="317"/>
            <p14:sldId id="292"/>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96" d="100"/>
          <a:sy n="96" d="100"/>
        </p:scale>
        <p:origin x="178" y="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316941" y="1984248"/>
            <a:ext cx="5471967" cy="1225296"/>
          </a:xfrm>
        </p:spPr>
        <p:txBody>
          <a:bodyPr/>
          <a:lstStyle/>
          <a:p>
            <a:r>
              <a:rPr lang="en-US" dirty="0"/>
              <a:t>Voice Assistant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4219074"/>
            <a:ext cx="3493008" cy="946484"/>
          </a:xfrm>
        </p:spPr>
        <p:txBody>
          <a:bodyPr/>
          <a:lstStyle/>
          <a:p>
            <a:r>
              <a:rPr lang="en-US" dirty="0">
                <a:solidFill>
                  <a:schemeClr val="tx1"/>
                </a:solidFill>
              </a:rPr>
              <a:t>Deepali Kumari</a:t>
            </a:r>
          </a:p>
          <a:p>
            <a:r>
              <a:rPr lang="en-US" dirty="0">
                <a:solidFill>
                  <a:schemeClr val="tx1"/>
                </a:solidFill>
              </a:rPr>
              <a:t>(AP22122040007) </a:t>
            </a:r>
          </a:p>
          <a:p>
            <a:r>
              <a:rPr lang="en-US" dirty="0">
                <a:solidFill>
                  <a:schemeClr val="tx1"/>
                </a:solidFill>
              </a:rPr>
              <a:t>Shrishti Shiva</a:t>
            </a:r>
          </a:p>
          <a:p>
            <a:r>
              <a:rPr lang="en-US" dirty="0">
                <a:solidFill>
                  <a:schemeClr val="tx1"/>
                </a:solidFill>
              </a:rPr>
              <a:t>(AP22122040009)</a:t>
            </a:r>
          </a:p>
          <a:p>
            <a:endParaRPr lang="en-US" dirty="0"/>
          </a:p>
        </p:txBody>
      </p:sp>
      <p:sp>
        <p:nvSpPr>
          <p:cNvPr id="4" name="Action Button: Sound 3">
            <a:hlinkClick r:id="" action="ppaction://noaction" highlightClick="1">
              <a:snd r:embed="rId2" name="applause.wav"/>
            </a:hlinkClick>
            <a:extLst>
              <a:ext uri="{FF2B5EF4-FFF2-40B4-BE49-F238E27FC236}">
                <a16:creationId xmlns:a16="http://schemas.microsoft.com/office/drawing/2014/main" id="{E2B374C9-DE70-2F70-2B5F-1E5B44C8A186}"/>
              </a:ext>
            </a:extLst>
          </p:cNvPr>
          <p:cNvSpPr/>
          <p:nvPr/>
        </p:nvSpPr>
        <p:spPr>
          <a:xfrm>
            <a:off x="7842504" y="2620295"/>
            <a:ext cx="448235" cy="484273"/>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6" name="Picture 5">
            <a:extLst>
              <a:ext uri="{FF2B5EF4-FFF2-40B4-BE49-F238E27FC236}">
                <a16:creationId xmlns:a16="http://schemas.microsoft.com/office/drawing/2014/main" id="{BE27CBBA-57E6-21DE-9B1C-57110EAB4E55}"/>
              </a:ext>
            </a:extLst>
          </p:cNvPr>
          <p:cNvPicPr>
            <a:picLocks noChangeAspect="1"/>
          </p:cNvPicPr>
          <p:nvPr/>
        </p:nvPicPr>
        <p:blipFill>
          <a:blip r:embed="rId3"/>
          <a:stretch>
            <a:fillRect/>
          </a:stretch>
        </p:blipFill>
        <p:spPr>
          <a:xfrm>
            <a:off x="4155134" y="3209545"/>
            <a:ext cx="4135605" cy="1009530"/>
          </a:xfrm>
          <a:prstGeom prst="rect">
            <a:avLst/>
          </a:prstGeom>
        </p:spPr>
      </p:pic>
      <p:sp>
        <p:nvSpPr>
          <p:cNvPr id="7" name="TextBox 6">
            <a:extLst>
              <a:ext uri="{FF2B5EF4-FFF2-40B4-BE49-F238E27FC236}">
                <a16:creationId xmlns:a16="http://schemas.microsoft.com/office/drawing/2014/main" id="{CA5D11ED-289A-4A51-7D53-168C96CC93C7}"/>
              </a:ext>
            </a:extLst>
          </p:cNvPr>
          <p:cNvSpPr txBox="1"/>
          <p:nvPr/>
        </p:nvSpPr>
        <p:spPr>
          <a:xfrm>
            <a:off x="9072282" y="5486400"/>
            <a:ext cx="2877671" cy="646331"/>
          </a:xfrm>
          <a:prstGeom prst="rect">
            <a:avLst/>
          </a:prstGeom>
          <a:noFill/>
        </p:spPr>
        <p:txBody>
          <a:bodyPr wrap="square" rtlCol="0">
            <a:spAutoFit/>
          </a:bodyPr>
          <a:lstStyle/>
          <a:p>
            <a:r>
              <a:rPr lang="en-US" b="1" dirty="0"/>
              <a:t>Under the guidance of</a:t>
            </a:r>
          </a:p>
          <a:p>
            <a:r>
              <a:rPr lang="en-US" b="1" dirty="0"/>
              <a:t>Dr. Jatindra Kumar Dash</a:t>
            </a:r>
            <a:endParaRPr lang="en-IN" b="1"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EAE8-8E37-A4A1-2F35-0E7580ED3445}"/>
              </a:ext>
            </a:extLst>
          </p:cNvPr>
          <p:cNvSpPr>
            <a:spLocks noGrp="1"/>
          </p:cNvSpPr>
          <p:nvPr>
            <p:ph type="title"/>
          </p:nvPr>
        </p:nvSpPr>
        <p:spPr>
          <a:xfrm>
            <a:off x="4389120" y="914400"/>
            <a:ext cx="7013448" cy="850232"/>
          </a:xfrm>
        </p:spPr>
        <p:txBody>
          <a:bodyPr/>
          <a:lstStyle/>
          <a:p>
            <a:r>
              <a:rPr lang="en-US" dirty="0"/>
              <a:t>Brain</a:t>
            </a:r>
            <a:endParaRPr lang="en-IN" dirty="0"/>
          </a:p>
        </p:txBody>
      </p:sp>
      <p:sp>
        <p:nvSpPr>
          <p:cNvPr id="4" name="Text Placeholder 3">
            <a:extLst>
              <a:ext uri="{FF2B5EF4-FFF2-40B4-BE49-F238E27FC236}">
                <a16:creationId xmlns:a16="http://schemas.microsoft.com/office/drawing/2014/main" id="{3E50C28E-8553-F829-8AE6-F1CD515F3692}"/>
              </a:ext>
            </a:extLst>
          </p:cNvPr>
          <p:cNvSpPr>
            <a:spLocks noGrp="1"/>
          </p:cNvSpPr>
          <p:nvPr>
            <p:ph type="body" sz="quarter" idx="13"/>
          </p:nvPr>
        </p:nvSpPr>
        <p:spPr>
          <a:xfrm>
            <a:off x="4389120" y="1764632"/>
            <a:ext cx="7013448" cy="4443663"/>
          </a:xfrm>
        </p:spPr>
        <p:txBody>
          <a:bodyPr/>
          <a:lstStyle/>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Brain is the central part of the system .So here we created brain of BOSS with the help of neural network using Pytorch .</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 Pytorch is python library ,it is an open source machine learning framework it is used for creating deep neural network .</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In it first we create class of neural network which takes 3 input which are named as input size ,hidden size and num classes and relucate them to give the output.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68EF14A9-C225-9247-B5EA-83977FD665F6}"/>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59210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1C7D-404F-1891-FF2A-2DF4491DCDEB}"/>
              </a:ext>
            </a:extLst>
          </p:cNvPr>
          <p:cNvSpPr>
            <a:spLocks noGrp="1"/>
          </p:cNvSpPr>
          <p:nvPr>
            <p:ph type="title"/>
          </p:nvPr>
        </p:nvSpPr>
        <p:spPr>
          <a:xfrm>
            <a:off x="4389120" y="731520"/>
            <a:ext cx="7013448" cy="808522"/>
          </a:xfrm>
        </p:spPr>
        <p:txBody>
          <a:bodyPr/>
          <a:lstStyle/>
          <a:p>
            <a:r>
              <a:rPr lang="en-US" dirty="0"/>
              <a:t>Neural network</a:t>
            </a:r>
            <a:endParaRPr lang="en-IN" dirty="0"/>
          </a:p>
        </p:txBody>
      </p:sp>
      <p:sp>
        <p:nvSpPr>
          <p:cNvPr id="4" name="Text Placeholder 3">
            <a:extLst>
              <a:ext uri="{FF2B5EF4-FFF2-40B4-BE49-F238E27FC236}">
                <a16:creationId xmlns:a16="http://schemas.microsoft.com/office/drawing/2014/main" id="{590A0BFA-9EB8-5B6B-3FEC-69994F573828}"/>
              </a:ext>
            </a:extLst>
          </p:cNvPr>
          <p:cNvSpPr>
            <a:spLocks noGrp="1"/>
          </p:cNvSpPr>
          <p:nvPr>
            <p:ph type="body" sz="quarter" idx="13"/>
          </p:nvPr>
        </p:nvSpPr>
        <p:spPr>
          <a:xfrm>
            <a:off x="4389120" y="1540042"/>
            <a:ext cx="7013448" cy="4586437"/>
          </a:xfrm>
        </p:spPr>
        <p:txBody>
          <a:bodyPr/>
          <a:lstStyle/>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Now we are creating neural network .Using natural language processing we built it’s consciousness. </a:t>
            </a:r>
          </a:p>
          <a:p>
            <a:pPr marL="285750" indent="-285750">
              <a:buFont typeface="Arial" panose="020B0604020202020204" pitchFamily="34" charset="0"/>
              <a:buChar char="•"/>
            </a:pPr>
            <a:r>
              <a:rPr lang="en-US" b="0" i="0" dirty="0">
                <a:effectLst/>
                <a:latin typeface="AmazonEmber"/>
              </a:rPr>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whatever we says goes inside it as sentence and with the help of NLTK it is tokenize similar thing happen for word and create a bag of words of token and this bag goes to neural network .We use numpy library here . </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Numpy is used for working with arrays.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727D82C7-0A39-5169-2D59-C822FBC4BEA7}"/>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54672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B2EF-B0DA-D059-B806-DF48BAD592A6}"/>
              </a:ext>
            </a:extLst>
          </p:cNvPr>
          <p:cNvSpPr>
            <a:spLocks noGrp="1"/>
          </p:cNvSpPr>
          <p:nvPr>
            <p:ph type="title"/>
          </p:nvPr>
        </p:nvSpPr>
        <p:spPr>
          <a:xfrm>
            <a:off x="4389120" y="731520"/>
            <a:ext cx="7013448" cy="984985"/>
          </a:xfrm>
        </p:spPr>
        <p:txBody>
          <a:bodyPr/>
          <a:lstStyle/>
          <a:p>
            <a:r>
              <a:rPr lang="en-US" dirty="0"/>
              <a:t>Intent</a:t>
            </a:r>
            <a:endParaRPr lang="en-IN" dirty="0"/>
          </a:p>
        </p:txBody>
      </p:sp>
      <p:sp>
        <p:nvSpPr>
          <p:cNvPr id="4" name="Text Placeholder 3">
            <a:extLst>
              <a:ext uri="{FF2B5EF4-FFF2-40B4-BE49-F238E27FC236}">
                <a16:creationId xmlns:a16="http://schemas.microsoft.com/office/drawing/2014/main" id="{C4486425-0601-58BB-38CA-741C06BDC467}"/>
              </a:ext>
            </a:extLst>
          </p:cNvPr>
          <p:cNvSpPr>
            <a:spLocks noGrp="1"/>
          </p:cNvSpPr>
          <p:nvPr>
            <p:ph type="body" sz="quarter" idx="13"/>
          </p:nvPr>
        </p:nvSpPr>
        <p:spPr>
          <a:xfrm>
            <a:off x="4389120" y="1411705"/>
            <a:ext cx="7013448" cy="4714775"/>
          </a:xfrm>
        </p:spPr>
        <p:txBody>
          <a:bodyPr/>
          <a:lstStyle/>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Intent script we created in which we put the emotions of the voice assistant.</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We created basics of emotions and their replies such that greeting , health , identity , time ,date , Wikipedia ,etc.</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In it we created a tag first then the pattern of input and then the responses means reply for it.</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We are just creating a dictionary of emotions . for example if we greet to our BOSS  “Hello ,How are you?” then it reply “I m fine ,and you?”</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694EAF05-B6BD-D24D-6039-B17C41CA1C11}"/>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2640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377B-34BC-42CF-04A1-10E61DC52E13}"/>
              </a:ext>
            </a:extLst>
          </p:cNvPr>
          <p:cNvSpPr>
            <a:spLocks noGrp="1"/>
          </p:cNvSpPr>
          <p:nvPr>
            <p:ph type="title"/>
          </p:nvPr>
        </p:nvSpPr>
        <p:spPr>
          <a:xfrm>
            <a:off x="4389120" y="731520"/>
            <a:ext cx="7013448" cy="792480"/>
          </a:xfrm>
        </p:spPr>
        <p:txBody>
          <a:bodyPr/>
          <a:lstStyle/>
          <a:p>
            <a:r>
              <a:rPr lang="en-US" dirty="0"/>
              <a:t>Train</a:t>
            </a:r>
            <a:endParaRPr lang="en-IN" dirty="0"/>
          </a:p>
        </p:txBody>
      </p:sp>
      <p:sp>
        <p:nvSpPr>
          <p:cNvPr id="4" name="Text Placeholder 3">
            <a:extLst>
              <a:ext uri="{FF2B5EF4-FFF2-40B4-BE49-F238E27FC236}">
                <a16:creationId xmlns:a16="http://schemas.microsoft.com/office/drawing/2014/main" id="{188D343D-4862-AF48-78F6-2D78C6BF17E9}"/>
              </a:ext>
            </a:extLst>
          </p:cNvPr>
          <p:cNvSpPr>
            <a:spLocks noGrp="1"/>
          </p:cNvSpPr>
          <p:nvPr>
            <p:ph type="body" sz="quarter" idx="13"/>
          </p:nvPr>
        </p:nvSpPr>
        <p:spPr>
          <a:xfrm>
            <a:off x="4389120" y="1524000"/>
            <a:ext cx="7013448" cy="4602480"/>
          </a:xfrm>
        </p:spPr>
        <p:txBody>
          <a:bodyPr/>
          <a:lstStyle/>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Now the actual work start now we start training our voice assistant .</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we use numpy and torch library and then importing some part of other file like we are importing neural network from brain ,bags of words ,tokenize from neural network.</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After that we call the intent json file. Now we start training of data . </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After that we make a new class of chat-dataset then calculate loss function and created a file which is work faster.</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 made Chat dataset in it we train X and Y data.</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17BF9B72-833B-10C6-4921-89252C8324D2}"/>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218399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0D55-E5CB-19F9-BCAC-E9F4AF0CA4EB}"/>
              </a:ext>
            </a:extLst>
          </p:cNvPr>
          <p:cNvSpPr>
            <a:spLocks noGrp="1"/>
          </p:cNvSpPr>
          <p:nvPr>
            <p:ph type="title"/>
          </p:nvPr>
        </p:nvSpPr>
        <p:spPr>
          <a:xfrm>
            <a:off x="4389120" y="731520"/>
            <a:ext cx="7013448" cy="792480"/>
          </a:xfrm>
        </p:spPr>
        <p:txBody>
          <a:bodyPr/>
          <a:lstStyle/>
          <a:p>
            <a:r>
              <a:rPr lang="en-US" dirty="0"/>
              <a:t>BOSS</a:t>
            </a:r>
            <a:endParaRPr lang="en-IN" dirty="0"/>
          </a:p>
        </p:txBody>
      </p:sp>
      <p:sp>
        <p:nvSpPr>
          <p:cNvPr id="4" name="Text Placeholder 3">
            <a:extLst>
              <a:ext uri="{FF2B5EF4-FFF2-40B4-BE49-F238E27FC236}">
                <a16:creationId xmlns:a16="http://schemas.microsoft.com/office/drawing/2014/main" id="{50192193-8F4F-3511-5373-02F8807F62F3}"/>
              </a:ext>
            </a:extLst>
          </p:cNvPr>
          <p:cNvSpPr>
            <a:spLocks noGrp="1"/>
          </p:cNvSpPr>
          <p:nvPr>
            <p:ph type="body" sz="quarter" idx="13"/>
          </p:nvPr>
        </p:nvSpPr>
        <p:spPr>
          <a:xfrm>
            <a:off x="4389120" y="1524001"/>
            <a:ext cx="7013448" cy="4602480"/>
          </a:xfrm>
        </p:spPr>
        <p:txBody>
          <a:bodyPr/>
          <a:lstStyle/>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We created a BOSS script in this script we use json, torch and random library files then we call neural network from brain .</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After that we call the intent json file then we are defining input size ,hidden size, output size ,all words , model state and tag . </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Then we start making Boss .first we import listen ,speak and task .After that defining main function in which we are calling google for execution , time ,date and day also.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C41B4E32-8496-7A64-0770-88794175877D}"/>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48190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6205-54F3-1A72-857A-8B918286A3DA}"/>
              </a:ext>
            </a:extLst>
          </p:cNvPr>
          <p:cNvSpPr>
            <a:spLocks noGrp="1"/>
          </p:cNvSpPr>
          <p:nvPr>
            <p:ph type="title"/>
          </p:nvPr>
        </p:nvSpPr>
        <p:spPr>
          <a:xfrm>
            <a:off x="4389120" y="731520"/>
            <a:ext cx="7013448" cy="856648"/>
          </a:xfrm>
        </p:spPr>
        <p:txBody>
          <a:bodyPr/>
          <a:lstStyle/>
          <a:p>
            <a:r>
              <a:rPr lang="en-US" dirty="0"/>
              <a:t>Task</a:t>
            </a:r>
            <a:endParaRPr lang="en-IN" dirty="0"/>
          </a:p>
        </p:txBody>
      </p:sp>
      <p:sp>
        <p:nvSpPr>
          <p:cNvPr id="4" name="Text Placeholder 3">
            <a:extLst>
              <a:ext uri="{FF2B5EF4-FFF2-40B4-BE49-F238E27FC236}">
                <a16:creationId xmlns:a16="http://schemas.microsoft.com/office/drawing/2014/main" id="{D46D1024-54BA-62E6-0904-093F1505E0FC}"/>
              </a:ext>
            </a:extLst>
          </p:cNvPr>
          <p:cNvSpPr>
            <a:spLocks noGrp="1"/>
          </p:cNvSpPr>
          <p:nvPr>
            <p:ph type="body" sz="quarter" idx="13"/>
          </p:nvPr>
        </p:nvSpPr>
        <p:spPr>
          <a:xfrm>
            <a:off x="4389120" y="1588168"/>
            <a:ext cx="7013448" cy="4538311"/>
          </a:xfrm>
        </p:spPr>
        <p:txBody>
          <a:bodyPr/>
          <a:lstStyle/>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Now we created task script then we import date and time library. Then we start defining non-input executable functions and input executable functions.</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Non-input executable function mean it doesn’t need any input for execution but input executable function needs.</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In task script we are defining task which take input and non-input executable function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CE2389CE-8F83-BE5D-0E54-5AE70D1078F5}"/>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60161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F059-E7A2-C57C-25F1-6C9DD65E6C92}"/>
              </a:ext>
            </a:extLst>
          </p:cNvPr>
          <p:cNvSpPr>
            <a:spLocks noGrp="1"/>
          </p:cNvSpPr>
          <p:nvPr>
            <p:ph type="title"/>
          </p:nvPr>
        </p:nvSpPr>
        <p:spPr>
          <a:xfrm>
            <a:off x="4389120" y="731520"/>
            <a:ext cx="7013448" cy="588963"/>
          </a:xfrm>
        </p:spPr>
        <p:txBody>
          <a:bodyPr/>
          <a:lstStyle/>
          <a:p>
            <a:r>
              <a:rPr lang="en-US" dirty="0"/>
              <a:t>Machine Learning</a:t>
            </a:r>
            <a:endParaRPr lang="en-IN" dirty="0"/>
          </a:p>
        </p:txBody>
      </p:sp>
      <p:sp>
        <p:nvSpPr>
          <p:cNvPr id="4" name="Text Placeholder 3">
            <a:extLst>
              <a:ext uri="{FF2B5EF4-FFF2-40B4-BE49-F238E27FC236}">
                <a16:creationId xmlns:a16="http://schemas.microsoft.com/office/drawing/2014/main" id="{7E15CC26-CC4E-EA0F-F647-F90D39616287}"/>
              </a:ext>
            </a:extLst>
          </p:cNvPr>
          <p:cNvSpPr>
            <a:spLocks noGrp="1"/>
          </p:cNvSpPr>
          <p:nvPr>
            <p:ph type="body" sz="quarter" idx="13"/>
          </p:nvPr>
        </p:nvSpPr>
        <p:spPr>
          <a:xfrm>
            <a:off x="4389120" y="1320483"/>
            <a:ext cx="7013448" cy="4805997"/>
          </a:xfrm>
        </p:spPr>
        <p:txBody>
          <a:bodyPr/>
          <a:lstStyle/>
          <a:p>
            <a:pPr marL="285750" indent="-285750">
              <a:buFont typeface="Arial" panose="020B0604020202020204" pitchFamily="34" charset="0"/>
              <a:buChar char="•"/>
            </a:pPr>
            <a:r>
              <a:rPr lang="en-IN" sz="2000" dirty="0">
                <a:effectLst/>
                <a:latin typeface="Segoe UI" panose="020B0502040204020203" pitchFamily="34" charset="0"/>
                <a:ea typeface="Calibri" panose="020F0502020204030204" pitchFamily="34" charset="0"/>
                <a:cs typeface="Times New Roman" panose="02020603050405020304" pitchFamily="18" charset="0"/>
              </a:rPr>
              <a:t>Machine Learning algorithms are the programs that can learn the hidden patterns from the data, predict the output, and improve the performance from experiences on their own.</a:t>
            </a:r>
          </a:p>
          <a:p>
            <a:pPr marL="285750" indent="-285750">
              <a:buFont typeface="Arial" panose="020B0604020202020204" pitchFamily="34" charset="0"/>
              <a:buChar char="•"/>
            </a:pPr>
            <a:r>
              <a:rPr lang="en-IN" sz="2000" dirty="0">
                <a:effectLst/>
                <a:latin typeface="Segoe UI" panose="020B0502040204020203" pitchFamily="34" charset="0"/>
                <a:ea typeface="Calibri" panose="020F0502020204030204" pitchFamily="34" charset="0"/>
                <a:cs typeface="Times New Roman" panose="02020603050405020304" pitchFamily="18" charset="0"/>
              </a:rPr>
              <a:t> Different algorithms can be used in machine learning for different tasks, such as simple linear regression that can be used </a:t>
            </a:r>
            <a:r>
              <a:rPr lang="en-IN" sz="2000" b="0" dirty="0">
                <a:effectLst/>
                <a:latin typeface="Segoe UI" panose="020B0502040204020203" pitchFamily="34" charset="0"/>
                <a:ea typeface="Calibri" panose="020F0502020204030204" pitchFamily="34" charset="0"/>
                <a:cs typeface="Times New Roman" panose="02020603050405020304" pitchFamily="18" charset="0"/>
              </a:rPr>
              <a:t>for prediction problem</a:t>
            </a:r>
            <a:r>
              <a:rPr lang="en-IN" sz="2000" dirty="0">
                <a:effectLst/>
                <a:latin typeface="Calibri" panose="020F0502020204030204" pitchFamily="34" charset="0"/>
                <a:ea typeface="Calibri" panose="020F0502020204030204" pitchFamily="34" charset="0"/>
                <a:cs typeface="Times New Roman" panose="02020603050405020304" pitchFamily="18" charset="0"/>
              </a:rPr>
              <a:t>s like </a:t>
            </a:r>
            <a:r>
              <a:rPr lang="en-IN" sz="2000" b="0" dirty="0">
                <a:effectLst/>
                <a:latin typeface="Segoe UI" panose="020B0502040204020203" pitchFamily="34" charset="0"/>
                <a:ea typeface="Calibri" panose="020F0502020204030204" pitchFamily="34" charset="0"/>
                <a:cs typeface="Times New Roman" panose="02020603050405020304" pitchFamily="18" charset="0"/>
              </a:rPr>
              <a:t>stock market prediction ,and many more.</a:t>
            </a:r>
          </a:p>
          <a:p>
            <a:pPr marL="285750" indent="-285750">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We created a new script in which we are defining the Regression ,Principal component analysis, Decision tree ,K neighbors classifier and solving them using different formula . We use IRIS dataset for implementing all the above mentioned machine  learning algorithms .</a:t>
            </a:r>
            <a:r>
              <a:rPr lang="en-US" sz="2000" dirty="0">
                <a:effectLst/>
                <a:latin typeface="Segoe UI" panose="020B0502040204020203"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sz="2000" dirty="0">
                <a:latin typeface="Segoe UI" panose="020B0502040204020203" pitchFamily="34" charset="0"/>
                <a:ea typeface="Calibri" panose="020F0502020204030204" pitchFamily="34" charset="0"/>
                <a:cs typeface="Times New Roman" panose="02020603050405020304" pitchFamily="18" charset="0"/>
              </a:rPr>
              <a:t>Our Boss is able to find Euclidian distance ,confusion matrix ,train and test and split the dataset ,correlation matrix , m-dimensional feature vector.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B52AF156-2D34-CCAB-14DF-E8813B975F27}"/>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43331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4BEF-C80A-E208-E116-49D41FA3FD85}"/>
              </a:ext>
            </a:extLst>
          </p:cNvPr>
          <p:cNvSpPr>
            <a:spLocks noGrp="1"/>
          </p:cNvSpPr>
          <p:nvPr>
            <p:ph type="title"/>
          </p:nvPr>
        </p:nvSpPr>
        <p:spPr>
          <a:xfrm>
            <a:off x="4389120" y="731520"/>
            <a:ext cx="7013448" cy="588963"/>
          </a:xfrm>
        </p:spPr>
        <p:txBody>
          <a:bodyPr/>
          <a:lstStyle/>
          <a:p>
            <a:r>
              <a:rPr lang="en-US" dirty="0"/>
              <a:t>Task performed by the model</a:t>
            </a:r>
            <a:endParaRPr lang="en-IN" dirty="0"/>
          </a:p>
        </p:txBody>
      </p:sp>
      <p:sp>
        <p:nvSpPr>
          <p:cNvPr id="4" name="Text Placeholder 3">
            <a:extLst>
              <a:ext uri="{FF2B5EF4-FFF2-40B4-BE49-F238E27FC236}">
                <a16:creationId xmlns:a16="http://schemas.microsoft.com/office/drawing/2014/main" id="{FDC7E781-E20F-90C9-2FEB-9047AFF22B5C}"/>
              </a:ext>
            </a:extLst>
          </p:cNvPr>
          <p:cNvSpPr>
            <a:spLocks noGrp="1"/>
          </p:cNvSpPr>
          <p:nvPr>
            <p:ph type="body" sz="quarter" idx="13"/>
          </p:nvPr>
        </p:nvSpPr>
        <p:spPr>
          <a:xfrm>
            <a:off x="3673642" y="1876926"/>
            <a:ext cx="7728926" cy="4249553"/>
          </a:xfrm>
        </p:spPr>
        <p:txBody>
          <a:bodyPr/>
          <a:lstStyle/>
          <a:p>
            <a:pPr marL="342900" indent="-342900">
              <a:buFont typeface="Arial" panose="020B0604020202020204" pitchFamily="34" charset="0"/>
              <a:buChar char="•"/>
            </a:pPr>
            <a:r>
              <a:rPr lang="en-US" dirty="0"/>
              <a:t>We are using BOSS to perform Machine learning basic tasks like PCA, Decision Tree, regression, Knn and many more. </a:t>
            </a:r>
          </a:p>
          <a:p>
            <a:pPr marL="342900" indent="-342900">
              <a:buFont typeface="Arial" panose="020B0604020202020204" pitchFamily="34" charset="0"/>
              <a:buChar char="•"/>
            </a:pPr>
            <a:r>
              <a:rPr lang="en-US" dirty="0"/>
              <a:t>BOSS supports uploading a CSV dataset. Supports data description, data cleaning and data visualization. And it is mainly used to perform and get output of classification models of machine learning that is, Logistic regression, K Neighbors Classifier, Decision Tree Classifier.</a:t>
            </a:r>
          </a:p>
          <a:p>
            <a:pPr marL="342900" indent="-342900">
              <a:buFont typeface="Arial" panose="020B0604020202020204" pitchFamily="34" charset="0"/>
              <a:buChar char="•"/>
            </a:pPr>
            <a:r>
              <a:rPr lang="en-US" dirty="0"/>
              <a:t> It also support finding Euclidean distance, confusion matrix, train-test splits, k fold cross validation, feature engineering methods like calculating mean and variance, covariance, correlation matrix, m- dimensional feature vector.</a:t>
            </a:r>
            <a:endParaRPr lang="en-IN" dirty="0"/>
          </a:p>
        </p:txBody>
      </p:sp>
      <p:sp>
        <p:nvSpPr>
          <p:cNvPr id="6" name="Slide Number Placeholder 5">
            <a:extLst>
              <a:ext uri="{FF2B5EF4-FFF2-40B4-BE49-F238E27FC236}">
                <a16:creationId xmlns:a16="http://schemas.microsoft.com/office/drawing/2014/main" id="{8432D994-E0D6-4700-B5F5-58CD7FEFD9DF}"/>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70045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EA33-438B-5FB4-C6A0-042B2B20F510}"/>
              </a:ext>
            </a:extLst>
          </p:cNvPr>
          <p:cNvSpPr>
            <a:spLocks noGrp="1"/>
          </p:cNvSpPr>
          <p:nvPr>
            <p:ph type="title"/>
          </p:nvPr>
        </p:nvSpPr>
        <p:spPr>
          <a:xfrm>
            <a:off x="4389120" y="731520"/>
            <a:ext cx="7013448" cy="872691"/>
          </a:xfrm>
        </p:spPr>
        <p:txBody>
          <a:bodyPr/>
          <a:lstStyle/>
          <a:p>
            <a:r>
              <a:rPr lang="en-US" dirty="0"/>
              <a:t>Library requirement</a:t>
            </a:r>
            <a:endParaRPr lang="en-IN" dirty="0"/>
          </a:p>
        </p:txBody>
      </p:sp>
      <p:sp>
        <p:nvSpPr>
          <p:cNvPr id="4" name="Text Placeholder 3">
            <a:extLst>
              <a:ext uri="{FF2B5EF4-FFF2-40B4-BE49-F238E27FC236}">
                <a16:creationId xmlns:a16="http://schemas.microsoft.com/office/drawing/2014/main" id="{E7926D0C-1731-D52F-8D1B-0455EC84030B}"/>
              </a:ext>
            </a:extLst>
          </p:cNvPr>
          <p:cNvSpPr>
            <a:spLocks noGrp="1"/>
          </p:cNvSpPr>
          <p:nvPr>
            <p:ph type="body" sz="quarter" idx="13"/>
          </p:nvPr>
        </p:nvSpPr>
        <p:spPr>
          <a:xfrm>
            <a:off x="4389120" y="1604211"/>
            <a:ext cx="7013448" cy="4522269"/>
          </a:xfrm>
        </p:spPr>
        <p:txBody>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We use so many library but we want to mention some of the important library</a:t>
            </a:r>
            <a:r>
              <a:rPr lang="en-IN" dirty="0">
                <a:latin typeface="Calibri" panose="020F0502020204030204" pitchFamily="34" charset="0"/>
                <a:cs typeface="Calibri" panose="020F0502020204030204" pitchFamily="34" charset="0"/>
              </a:rPr>
              <a:t> .</a:t>
            </a:r>
          </a:p>
          <a:p>
            <a:pPr marL="342900" indent="-342900" algn="l">
              <a:buFont typeface="Arial" panose="020B0604020202020204" pitchFamily="34" charset="0"/>
              <a:buChar char="•"/>
            </a:pPr>
            <a:r>
              <a:rPr lang="en-IN" b="1" dirty="0">
                <a:latin typeface="Calibri" panose="020F0502020204030204" pitchFamily="34" charset="0"/>
                <a:cs typeface="Calibri" panose="020F0502020204030204" pitchFamily="34" charset="0"/>
              </a:rPr>
              <a:t>Numpy:</a:t>
            </a:r>
            <a:r>
              <a:rPr lang="en-US" b="0" i="0" dirty="0">
                <a:effectLst/>
                <a:latin typeface="Calibri" panose="020F0502020204030204" pitchFamily="34" charset="0"/>
                <a:cs typeface="Calibri" panose="020F0502020204030204" pitchFamily="34" charset="0"/>
              </a:rPr>
              <a:t>NumPy is a Python library used for working with arrays. It also has functions for working in domain of linear algebra, Fourier transform, and matrices. NumPy  provide an array object that is up to 50x faster than traditional Python lists.</a:t>
            </a:r>
          </a:p>
          <a:p>
            <a:pPr marL="342900" indent="-342900" algn="l">
              <a:buFont typeface="Arial" panose="020B0604020202020204" pitchFamily="34" charset="0"/>
              <a:buChar char="•"/>
            </a:pPr>
            <a:r>
              <a:rPr lang="en-US" b="1" dirty="0">
                <a:latin typeface="Calibri" panose="020F0502020204030204" pitchFamily="34" charset="0"/>
                <a:cs typeface="Calibri" panose="020F0502020204030204" pitchFamily="34" charset="0"/>
              </a:rPr>
              <a:t>Pandas: </a:t>
            </a:r>
            <a:r>
              <a:rPr lang="en-US" dirty="0">
                <a:latin typeface="Calibri" panose="020F0502020204030204" pitchFamily="34" charset="0"/>
                <a:cs typeface="Calibri" panose="020F0502020204030204" pitchFamily="34" charset="0"/>
              </a:rPr>
              <a:t>Pandas</a:t>
            </a:r>
            <a:r>
              <a:rPr lang="en-US" b="0" i="0" dirty="0">
                <a:effectLst/>
                <a:latin typeface="Calibri" panose="020F0502020204030204" pitchFamily="34" charset="0"/>
                <a:cs typeface="Calibri" panose="020F0502020204030204" pitchFamily="34" charset="0"/>
              </a:rPr>
              <a:t> is an open-source library that is made mainly for working with relational or labeled data both easily and intuitively. It provides various data structures and operations for manipulating numerical data and time series.</a:t>
            </a:r>
            <a:endParaRPr lang="en-US" b="1"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1C11E79F-2EB7-3092-F637-DA6D1E68EFEC}"/>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72369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AB28-0663-FBC0-A1C0-2135A57E0892}"/>
              </a:ext>
            </a:extLst>
          </p:cNvPr>
          <p:cNvSpPr>
            <a:spLocks noGrp="1"/>
          </p:cNvSpPr>
          <p:nvPr>
            <p:ph type="title"/>
          </p:nvPr>
        </p:nvSpPr>
        <p:spPr>
          <a:xfrm>
            <a:off x="4389120" y="731520"/>
            <a:ext cx="7013448" cy="1001027"/>
          </a:xfrm>
        </p:spPr>
        <p:txBody>
          <a:bodyPr/>
          <a:lstStyle/>
          <a:p>
            <a:r>
              <a:rPr lang="en-US" dirty="0"/>
              <a:t>Library requirement continued…</a:t>
            </a:r>
            <a:endParaRPr lang="en-IN" dirty="0"/>
          </a:p>
        </p:txBody>
      </p:sp>
      <p:sp>
        <p:nvSpPr>
          <p:cNvPr id="4" name="Text Placeholder 3">
            <a:extLst>
              <a:ext uri="{FF2B5EF4-FFF2-40B4-BE49-F238E27FC236}">
                <a16:creationId xmlns:a16="http://schemas.microsoft.com/office/drawing/2014/main" id="{53F584E7-0C44-0AAB-D2EA-C79C329171F6}"/>
              </a:ext>
            </a:extLst>
          </p:cNvPr>
          <p:cNvSpPr>
            <a:spLocks noGrp="1"/>
          </p:cNvSpPr>
          <p:nvPr>
            <p:ph type="body" sz="quarter" idx="13"/>
          </p:nvPr>
        </p:nvSpPr>
        <p:spPr>
          <a:xfrm>
            <a:off x="4389120" y="1732547"/>
            <a:ext cx="7013448" cy="4393933"/>
          </a:xfrm>
        </p:spPr>
        <p:txBody>
          <a:bodyPr/>
          <a:lstStyle/>
          <a:p>
            <a:pPr marL="342900" indent="-342900">
              <a:buFont typeface="Arial" panose="020B0604020202020204" pitchFamily="34" charset="0"/>
              <a:buChar char="•"/>
            </a:pPr>
            <a:r>
              <a:rPr lang="en-US" b="1" dirty="0"/>
              <a:t>Matplotlib </a:t>
            </a:r>
            <a:r>
              <a:rPr lang="en-US" b="1"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Matplotlib is a python library used to create 2D graphs and plots by using python scripts .It supports a very wide variety of graphs and plots namely - histogram, bar charts, power spectra, error charts etc.</a:t>
            </a:r>
          </a:p>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Pytorch : </a:t>
            </a:r>
            <a:r>
              <a:rPr lang="en-US" b="0" i="0" dirty="0">
                <a:effectLst/>
                <a:latin typeface="Calibri" panose="020F0502020204030204" pitchFamily="34" charset="0"/>
                <a:cs typeface="Calibri" panose="020F0502020204030204" pitchFamily="34" charset="0"/>
              </a:rPr>
              <a:t>PyTorch  is an open-source deep learning (DL) framework that accelerates the process from ML research to model deployment.</a:t>
            </a:r>
          </a:p>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Speech recognition: </a:t>
            </a:r>
            <a:r>
              <a:rPr lang="en-US" i="0" dirty="0">
                <a:effectLst/>
                <a:latin typeface="Calibri" panose="020F0502020204030204" pitchFamily="34" charset="0"/>
                <a:cs typeface="Calibri" panose="020F0502020204030204" pitchFamily="34" charset="0"/>
              </a:rPr>
              <a:t>Speech recognition, also known as automatic speech recognition (ASR), computer speech recognition, or speech-to-text, is a capability which enables a program to process human speech into a written format. </a:t>
            </a:r>
          </a:p>
          <a:p>
            <a:pPr marL="342900" indent="-342900">
              <a:buFont typeface="Arial" panose="020B0604020202020204" pitchFamily="34" charset="0"/>
              <a:buChar char="•"/>
            </a:pPr>
            <a:endParaRPr lang="en-IN" b="1"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820BD9DF-90CB-B1FD-6B4A-18998B3630D0}"/>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95263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299412"/>
            <a:ext cx="5693664" cy="753978"/>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053390"/>
            <a:ext cx="5693664" cy="3839410"/>
          </a:xfrm>
        </p:spPr>
        <p:txBody>
          <a:bodyPr/>
          <a:lstStyle/>
          <a:p>
            <a:r>
              <a:rPr lang="en-US" dirty="0"/>
              <a:t>Introduction</a:t>
            </a:r>
          </a:p>
          <a:p>
            <a:r>
              <a:rPr lang="en-US" dirty="0"/>
              <a:t>​About</a:t>
            </a:r>
          </a:p>
          <a:p>
            <a:r>
              <a:rPr lang="en-US" dirty="0"/>
              <a:t>Task it’s doing</a:t>
            </a:r>
          </a:p>
          <a:p>
            <a:r>
              <a:rPr lang="en-US" dirty="0"/>
              <a:t>Working</a:t>
            </a:r>
          </a:p>
          <a:p>
            <a:r>
              <a:rPr lang="en-US" dirty="0"/>
              <a:t>Library used </a:t>
            </a:r>
          </a:p>
          <a:p>
            <a:r>
              <a:rPr lang="en-US" dirty="0"/>
              <a:t>Advantages and disadvantages</a:t>
            </a:r>
          </a:p>
          <a:p>
            <a:r>
              <a:rPr lang="en-US" dirty="0"/>
              <a:t>Result</a:t>
            </a:r>
          </a:p>
          <a:p>
            <a:r>
              <a:rPr lang="en-US" dirty="0"/>
              <a:t>Summary</a:t>
            </a:r>
          </a:p>
          <a:p>
            <a:r>
              <a:rPr lang="en-US" dirty="0"/>
              <a:t>​</a:t>
            </a:r>
          </a:p>
          <a:p>
            <a:endParaRPr lang="en-US" dirty="0"/>
          </a:p>
        </p:txBody>
      </p:sp>
      <p:pic>
        <p:nvPicPr>
          <p:cNvPr id="5" name="Picture 4">
            <a:extLst>
              <a:ext uri="{FF2B5EF4-FFF2-40B4-BE49-F238E27FC236}">
                <a16:creationId xmlns:a16="http://schemas.microsoft.com/office/drawing/2014/main" id="{F415C5A4-28DB-D2F7-B85C-1203FFCF7A7F}"/>
              </a:ext>
            </a:extLst>
          </p:cNvPr>
          <p:cNvPicPr>
            <a:picLocks noChangeAspect="1"/>
          </p:cNvPicPr>
          <p:nvPr/>
        </p:nvPicPr>
        <p:blipFill>
          <a:blip r:embed="rId2"/>
          <a:stretch>
            <a:fillRect/>
          </a:stretch>
        </p:blipFill>
        <p:spPr>
          <a:xfrm>
            <a:off x="5539898" y="0"/>
            <a:ext cx="6652102" cy="6858000"/>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18C5-5898-0E75-B5DA-9DC85377B683}"/>
              </a:ext>
            </a:extLst>
          </p:cNvPr>
          <p:cNvSpPr>
            <a:spLocks noGrp="1"/>
          </p:cNvSpPr>
          <p:nvPr>
            <p:ph type="title"/>
          </p:nvPr>
        </p:nvSpPr>
        <p:spPr>
          <a:xfrm>
            <a:off x="4389120" y="731520"/>
            <a:ext cx="7013448" cy="856648"/>
          </a:xfrm>
        </p:spPr>
        <p:txBody>
          <a:bodyPr/>
          <a:lstStyle/>
          <a:p>
            <a:r>
              <a:rPr lang="en-US" dirty="0"/>
              <a:t>Library requirement continued…</a:t>
            </a:r>
            <a:endParaRPr lang="en-IN" dirty="0"/>
          </a:p>
        </p:txBody>
      </p:sp>
      <p:sp>
        <p:nvSpPr>
          <p:cNvPr id="4" name="Text Placeholder 3">
            <a:extLst>
              <a:ext uri="{FF2B5EF4-FFF2-40B4-BE49-F238E27FC236}">
                <a16:creationId xmlns:a16="http://schemas.microsoft.com/office/drawing/2014/main" id="{4DC9553E-91B1-F23D-C946-723D6BC94F01}"/>
              </a:ext>
            </a:extLst>
          </p:cNvPr>
          <p:cNvSpPr>
            <a:spLocks noGrp="1"/>
          </p:cNvSpPr>
          <p:nvPr>
            <p:ph type="body" sz="quarter" idx="13"/>
          </p:nvPr>
        </p:nvSpPr>
        <p:spPr>
          <a:xfrm>
            <a:off x="4389120" y="1862488"/>
            <a:ext cx="7013448" cy="4263991"/>
          </a:xfrm>
        </p:spPr>
        <p:txBody>
          <a:bodyPr/>
          <a:lstStyle/>
          <a:p>
            <a:pPr marL="342900" indent="-342900">
              <a:buFont typeface="Arial" panose="020B0604020202020204" pitchFamily="34" charset="0"/>
              <a:buChar char="•"/>
            </a:pPr>
            <a:r>
              <a:rPr lang="en-US" b="1" dirty="0"/>
              <a:t>Sklearn:</a:t>
            </a:r>
            <a:r>
              <a:rPr lang="en-US" i="0" dirty="0">
                <a:effectLst/>
                <a:latin typeface="Calibri" panose="020F0502020204030204" pitchFamily="34" charset="0"/>
                <a:cs typeface="Calibri" panose="020F0502020204030204" pitchFamily="34" charset="0"/>
              </a:rPr>
              <a:t>Scikit-learn is probably the most useful library for machine learning in Python. The sklearn library contains a lot of efficient tools for machine learning and statistical modeling including classification, regression, clustering and dimensionality reduction.</a:t>
            </a:r>
          </a:p>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Random: Python</a:t>
            </a:r>
            <a:r>
              <a:rPr lang="en-US" i="0" dirty="0">
                <a:effectLst/>
                <a:latin typeface="Calibri" panose="020F0502020204030204" pitchFamily="34" charset="0"/>
                <a:cs typeface="Calibri" panose="020F0502020204030204" pitchFamily="34" charset="0"/>
              </a:rPr>
              <a:t> Random module is an in-built module of Python which is used to generate random numbers. These are pseudo-random numbers means these are not truly random. </a:t>
            </a:r>
            <a:r>
              <a:rPr lang="en-US" b="0" i="0" dirty="0">
                <a:effectLst/>
                <a:latin typeface="Calibri" panose="020F0502020204030204" pitchFamily="34" charset="0"/>
                <a:cs typeface="Calibri" panose="020F0502020204030204" pitchFamily="34" charset="0"/>
              </a:rPr>
              <a:t> This module can be used to perform random actions such as generating random numbers, print random a value for a list or string, etc.</a:t>
            </a:r>
            <a:endParaRPr lang="en-IN"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E0F99912-AC8D-FB9A-B451-D5B5B23E4748}"/>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1153225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B1AA-4EAE-F0CB-1FAA-55758923D1D8}"/>
              </a:ext>
            </a:extLst>
          </p:cNvPr>
          <p:cNvSpPr>
            <a:spLocks noGrp="1"/>
          </p:cNvSpPr>
          <p:nvPr>
            <p:ph type="title"/>
          </p:nvPr>
        </p:nvSpPr>
        <p:spPr>
          <a:xfrm>
            <a:off x="4389120" y="731520"/>
            <a:ext cx="7013448" cy="1081238"/>
          </a:xfrm>
        </p:spPr>
        <p:txBody>
          <a:bodyPr/>
          <a:lstStyle/>
          <a:p>
            <a:r>
              <a:rPr lang="en-US" dirty="0"/>
              <a:t>Library requirement continued…</a:t>
            </a:r>
            <a:endParaRPr lang="en-IN" dirty="0"/>
          </a:p>
        </p:txBody>
      </p:sp>
      <p:sp>
        <p:nvSpPr>
          <p:cNvPr id="4" name="Text Placeholder 3">
            <a:extLst>
              <a:ext uri="{FF2B5EF4-FFF2-40B4-BE49-F238E27FC236}">
                <a16:creationId xmlns:a16="http://schemas.microsoft.com/office/drawing/2014/main" id="{5C28B8A7-50DB-4FB1-5FDF-8016E5361D06}"/>
              </a:ext>
            </a:extLst>
          </p:cNvPr>
          <p:cNvSpPr>
            <a:spLocks noGrp="1"/>
          </p:cNvSpPr>
          <p:nvPr>
            <p:ph type="body" sz="quarter" idx="13"/>
          </p:nvPr>
        </p:nvSpPr>
        <p:spPr>
          <a:xfrm>
            <a:off x="4389120" y="2087078"/>
            <a:ext cx="7013448" cy="4039401"/>
          </a:xfrm>
        </p:spPr>
        <p:txBody>
          <a:bodyPr/>
          <a:lstStyle/>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Random: Python</a:t>
            </a:r>
            <a:r>
              <a:rPr lang="en-US" b="0" i="0" dirty="0">
                <a:effectLst/>
                <a:latin typeface="Calibri" panose="020F0502020204030204" pitchFamily="34" charset="0"/>
                <a:cs typeface="Calibri" panose="020F0502020204030204" pitchFamily="34" charset="0"/>
              </a:rPr>
              <a:t> is a standard python library that provides a set of diverse algorithms for NLP. It is one of the most used libraries for NLP and Computational Linguistics.</a:t>
            </a:r>
            <a:endParaRPr lang="en-US"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Pyttsx3:</a:t>
            </a:r>
            <a:r>
              <a:rPr lang="en-US" b="1" i="0" dirty="0">
                <a:effectLst/>
                <a:latin typeface="Calibri" panose="020F0502020204030204" pitchFamily="34" charset="0"/>
                <a:cs typeface="Calibri" panose="020F0502020204030204" pitchFamily="34" charset="0"/>
              </a:rPr>
              <a:t>pyttsx3</a:t>
            </a:r>
            <a:r>
              <a:rPr lang="en-US" b="0" i="0" dirty="0">
                <a:effectLst/>
                <a:latin typeface="Calibri" panose="020F0502020204030204" pitchFamily="34" charset="0"/>
                <a:cs typeface="Calibri" panose="020F0502020204030204" pitchFamily="34" charset="0"/>
              </a:rPr>
              <a:t> is a text-to-speech conversion library in Python. Unlike alternative libraries, it works offline and is compatible with both Python 2 and 3. An application invokes the pyttsx3.init() factory function to get a reference to a pyttsx3.</a:t>
            </a:r>
            <a:endParaRPr lang="en-US"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b="1" dirty="0"/>
              <a:t>Datetime: </a:t>
            </a:r>
            <a:r>
              <a:rPr lang="en-US" dirty="0">
                <a:latin typeface="Calibri" panose="020F0502020204030204" pitchFamily="34" charset="0"/>
                <a:cs typeface="Calibri" panose="020F0502020204030204" pitchFamily="34" charset="0"/>
              </a:rPr>
              <a:t>D</a:t>
            </a:r>
            <a:r>
              <a:rPr lang="en-US" i="0" dirty="0">
                <a:effectLst/>
                <a:latin typeface="Calibri" panose="020F0502020204030204" pitchFamily="34" charset="0"/>
                <a:cs typeface="Calibri" panose="020F0502020204030204" pitchFamily="34" charset="0"/>
              </a:rPr>
              <a:t>ate and time are not a data type of their own, but a module named datetime can be imported to work with the date as well as time.</a:t>
            </a:r>
            <a:endParaRPr lang="en-IN"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2EB3EA8B-EEDD-DFEA-7303-C338B3B6115E}"/>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2206579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9426-0503-1534-FF51-B48CD696B059}"/>
              </a:ext>
            </a:extLst>
          </p:cNvPr>
          <p:cNvSpPr>
            <a:spLocks noGrp="1"/>
          </p:cNvSpPr>
          <p:nvPr>
            <p:ph type="title"/>
          </p:nvPr>
        </p:nvSpPr>
        <p:spPr>
          <a:xfrm>
            <a:off x="4389120" y="850232"/>
            <a:ext cx="7013448" cy="1058779"/>
          </a:xfrm>
        </p:spPr>
        <p:txBody>
          <a:bodyPr/>
          <a:lstStyle/>
          <a:p>
            <a:r>
              <a:rPr lang="en-US" dirty="0"/>
              <a:t>Library requirement continued…</a:t>
            </a:r>
            <a:endParaRPr lang="en-IN" dirty="0"/>
          </a:p>
        </p:txBody>
      </p:sp>
      <p:sp>
        <p:nvSpPr>
          <p:cNvPr id="4" name="Text Placeholder 3">
            <a:extLst>
              <a:ext uri="{FF2B5EF4-FFF2-40B4-BE49-F238E27FC236}">
                <a16:creationId xmlns:a16="http://schemas.microsoft.com/office/drawing/2014/main" id="{5E63A6BF-A625-C8BA-63A9-23B978ECF414}"/>
              </a:ext>
            </a:extLst>
          </p:cNvPr>
          <p:cNvSpPr>
            <a:spLocks noGrp="1"/>
          </p:cNvSpPr>
          <p:nvPr>
            <p:ph type="body" sz="quarter" idx="13"/>
          </p:nvPr>
        </p:nvSpPr>
        <p:spPr>
          <a:xfrm>
            <a:off x="4389120" y="1909011"/>
            <a:ext cx="7013448" cy="4283242"/>
          </a:xfrm>
        </p:spPr>
        <p:txBody>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Wikipedia:</a:t>
            </a:r>
            <a:r>
              <a:rPr lang="en-US" b="0" i="0" dirty="0">
                <a:effectLst/>
                <a:latin typeface="Calibri" panose="020F0502020204030204" pitchFamily="34" charset="0"/>
                <a:cs typeface="Calibri" panose="020F0502020204030204" pitchFamily="34" charset="0"/>
              </a:rPr>
              <a:t> Wikipedia library, which wraps the official Wikipedia API. This can be done by entering the command below in your command prompt or terminal:</a:t>
            </a:r>
          </a:p>
          <a:p>
            <a:pPr lvl="2" indent="0">
              <a:buNone/>
            </a:pPr>
            <a:r>
              <a:rPr lang="en-US" dirty="0">
                <a:latin typeface="urw-din"/>
              </a:rPr>
              <a:t>		</a:t>
            </a:r>
            <a:r>
              <a:rPr lang="en-US" sz="2400" dirty="0">
                <a:latin typeface="Calibri" panose="020F0502020204030204" pitchFamily="34" charset="0"/>
                <a:cs typeface="Calibri" panose="020F0502020204030204" pitchFamily="34" charset="0"/>
              </a:rPr>
              <a:t>Pip install wikipedia</a:t>
            </a:r>
            <a:endParaRPr lang="en-US" sz="2400" b="0" i="0" dirty="0">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b="0" i="0" dirty="0">
              <a:effectLst/>
              <a:latin typeface="Calibri" panose="020F0502020204030204" pitchFamily="34" charset="0"/>
              <a:cs typeface="Calibri" panose="020F0502020204030204" pitchFamily="34" charset="0"/>
            </a:endParaRPr>
          </a:p>
          <a:p>
            <a:pPr lvl="1" indent="0">
              <a:buNone/>
            </a:pPr>
            <a:endParaRPr lang="en-IN" dirty="0"/>
          </a:p>
        </p:txBody>
      </p:sp>
      <p:sp>
        <p:nvSpPr>
          <p:cNvPr id="6" name="Slide Number Placeholder 5">
            <a:extLst>
              <a:ext uri="{FF2B5EF4-FFF2-40B4-BE49-F238E27FC236}">
                <a16:creationId xmlns:a16="http://schemas.microsoft.com/office/drawing/2014/main" id="{699D4C68-4C37-0D5C-DF95-55986CEB8CF6}"/>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2589154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175CA5-F80C-7073-6E80-DF1A78948047}"/>
              </a:ext>
            </a:extLst>
          </p:cNvPr>
          <p:cNvSpPr>
            <a:spLocks noGrp="1"/>
          </p:cNvSpPr>
          <p:nvPr>
            <p:ph type="ctrTitle"/>
          </p:nvPr>
        </p:nvSpPr>
        <p:spPr>
          <a:xfrm>
            <a:off x="445671" y="398082"/>
            <a:ext cx="4169664" cy="667512"/>
          </a:xfrm>
        </p:spPr>
        <p:txBody>
          <a:bodyPr/>
          <a:lstStyle/>
          <a:p>
            <a:r>
              <a:rPr lang="en-IN" sz="3200" dirty="0"/>
              <a:t>Advantages:</a:t>
            </a:r>
          </a:p>
        </p:txBody>
      </p:sp>
      <p:sp>
        <p:nvSpPr>
          <p:cNvPr id="9" name="Subtitle 8">
            <a:extLst>
              <a:ext uri="{FF2B5EF4-FFF2-40B4-BE49-F238E27FC236}">
                <a16:creationId xmlns:a16="http://schemas.microsoft.com/office/drawing/2014/main" id="{E6A4CF1F-4B4E-ECC7-D4F5-5E2DB29A9B2E}"/>
              </a:ext>
            </a:extLst>
          </p:cNvPr>
          <p:cNvSpPr>
            <a:spLocks noGrp="1"/>
          </p:cNvSpPr>
          <p:nvPr>
            <p:ph type="subTitle" idx="1"/>
          </p:nvPr>
        </p:nvSpPr>
        <p:spPr>
          <a:xfrm>
            <a:off x="318052" y="1136519"/>
            <a:ext cx="11553106" cy="5363155"/>
          </a:xfrm>
        </p:spPr>
        <p:txBody>
          <a:bodyPr/>
          <a:lstStyle/>
          <a:p>
            <a:pPr marL="342900" indent="-342900">
              <a:buFont typeface="Arial" panose="020B0604020202020204" pitchFamily="34" charset="0"/>
              <a:buChar char="•"/>
            </a:pPr>
            <a:r>
              <a:rPr lang="en-IN" dirty="0">
                <a:solidFill>
                  <a:schemeClr val="accent1">
                    <a:lumMod val="10000"/>
                  </a:schemeClr>
                </a:solidFill>
                <a:latin typeface="Calibri" panose="020F0502020204030204" pitchFamily="34" charset="0"/>
                <a:cs typeface="Calibri" panose="020F0502020204030204" pitchFamily="34" charset="0"/>
              </a:rPr>
              <a:t>Easily configured to perform many of regular tasks by simply giving voice commands.</a:t>
            </a:r>
          </a:p>
          <a:p>
            <a:endParaRPr lang="en-IN" dirty="0">
              <a:solidFill>
                <a:schemeClr val="accent1">
                  <a:lumMod val="1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solidFill>
                  <a:schemeClr val="accent1">
                    <a:lumMod val="10000"/>
                  </a:schemeClr>
                </a:solidFill>
                <a:latin typeface="Calibri" panose="020F0502020204030204" pitchFamily="34" charset="0"/>
                <a:cs typeface="Calibri" panose="020F0502020204030204" pitchFamily="34" charset="0"/>
              </a:rPr>
              <a:t>Voice based search that is a boon for many, like senior citizens who are not comfortable using keypad/keyword.</a:t>
            </a:r>
          </a:p>
          <a:p>
            <a:endParaRPr lang="en-IN" dirty="0">
              <a:solidFill>
                <a:schemeClr val="accent1">
                  <a:lumMod val="1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solidFill>
                  <a:schemeClr val="accent1">
                    <a:lumMod val="10000"/>
                  </a:schemeClr>
                </a:solidFill>
                <a:latin typeface="Calibri" panose="020F0502020204030204" pitchFamily="34" charset="0"/>
                <a:cs typeface="Calibri" panose="020F0502020204030204" pitchFamily="34" charset="0"/>
              </a:rPr>
              <a:t>Able to write the text through both keyboard and voice input.</a:t>
            </a:r>
          </a:p>
          <a:p>
            <a:endParaRPr lang="en-IN" dirty="0">
              <a:solidFill>
                <a:schemeClr val="accent1">
                  <a:lumMod val="1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solidFill>
                  <a:schemeClr val="accent1">
                    <a:lumMod val="10000"/>
                  </a:schemeClr>
                </a:solidFill>
                <a:latin typeface="Calibri" panose="020F0502020204030204" pitchFamily="34" charset="0"/>
                <a:cs typeface="Calibri" panose="020F0502020204030204" pitchFamily="34" charset="0"/>
              </a:rPr>
              <a:t>Different notepad commands such as open , save, clear etc. &amp; Require less consumption of time in writing text.</a:t>
            </a:r>
          </a:p>
          <a:p>
            <a:endParaRPr lang="en-IN" dirty="0">
              <a:solidFill>
                <a:schemeClr val="accent1">
                  <a:lumMod val="1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solidFill>
                  <a:schemeClr val="accent1">
                    <a:lumMod val="10000"/>
                  </a:schemeClr>
                </a:solidFill>
                <a:latin typeface="Calibri" panose="020F0502020204030204" pitchFamily="34" charset="0"/>
                <a:cs typeface="Calibri" panose="020F0502020204030204" pitchFamily="34" charset="0"/>
              </a:rPr>
              <a:t>Lower operational Costs &amp; Open different windows software , based on voice input.</a:t>
            </a:r>
          </a:p>
        </p:txBody>
      </p:sp>
    </p:spTree>
    <p:extLst>
      <p:ext uri="{BB962C8B-B14F-4D97-AF65-F5344CB8AC3E}">
        <p14:creationId xmlns:p14="http://schemas.microsoft.com/office/powerpoint/2010/main" val="6677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58CC2555-B630-B579-6A8C-F3D9C94E135F}"/>
              </a:ext>
            </a:extLst>
          </p:cNvPr>
          <p:cNvPicPr>
            <a:picLocks noChangeAspect="1"/>
          </p:cNvPicPr>
          <p:nvPr/>
        </p:nvPicPr>
        <p:blipFill>
          <a:blip r:embed="rId2"/>
          <a:stretch>
            <a:fillRect/>
          </a:stretch>
        </p:blipFill>
        <p:spPr>
          <a:xfrm>
            <a:off x="757309" y="1548714"/>
            <a:ext cx="9630606" cy="4761470"/>
          </a:xfrm>
          <a:prstGeom prst="rect">
            <a:avLst/>
          </a:prstGeom>
          <a:noFill/>
          <a:ln>
            <a:noFill/>
          </a:ln>
          <a:effectLst>
            <a:softEdge rad="114300"/>
          </a:effectLst>
        </p:spPr>
      </p:pic>
      <p:sp>
        <p:nvSpPr>
          <p:cNvPr id="7" name="TextBox 6">
            <a:extLst>
              <a:ext uri="{FF2B5EF4-FFF2-40B4-BE49-F238E27FC236}">
                <a16:creationId xmlns:a16="http://schemas.microsoft.com/office/drawing/2014/main" id="{E919B609-5F54-3F47-6743-E7C83AE15259}"/>
              </a:ext>
            </a:extLst>
          </p:cNvPr>
          <p:cNvSpPr txBox="1"/>
          <p:nvPr/>
        </p:nvSpPr>
        <p:spPr>
          <a:xfrm flipH="1">
            <a:off x="761336" y="413468"/>
            <a:ext cx="6355081" cy="584775"/>
          </a:xfrm>
          <a:prstGeom prst="rect">
            <a:avLst/>
          </a:prstGeom>
          <a:noFill/>
        </p:spPr>
        <p:txBody>
          <a:bodyPr wrap="square" rtlCol="0">
            <a:spAutoFit/>
          </a:bodyPr>
          <a:lstStyle/>
          <a:p>
            <a:r>
              <a:rPr lang="en-IN" sz="3200" b="1" u="sng" dirty="0">
                <a:solidFill>
                  <a:schemeClr val="accent6">
                    <a:lumMod val="75000"/>
                  </a:schemeClr>
                </a:solidFill>
              </a:rPr>
              <a:t>SOME OTHER ADVANTAGES …</a:t>
            </a:r>
          </a:p>
        </p:txBody>
      </p:sp>
    </p:spTree>
    <p:extLst>
      <p:ext uri="{BB962C8B-B14F-4D97-AF65-F5344CB8AC3E}">
        <p14:creationId xmlns:p14="http://schemas.microsoft.com/office/powerpoint/2010/main" val="79884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endParaRPr lang="en-US" dirty="0"/>
          </a:p>
          <a:p>
            <a:endParaRPr lang="en-US" dirty="0"/>
          </a:p>
        </p:txBody>
      </p:sp>
      <p:sp>
        <p:nvSpPr>
          <p:cNvPr id="2" name="Title 1">
            <a:extLst>
              <a:ext uri="{FF2B5EF4-FFF2-40B4-BE49-F238E27FC236}">
                <a16:creationId xmlns:a16="http://schemas.microsoft.com/office/drawing/2014/main" id="{86B309B0-6209-D3D0-9D5E-308B9F6E7303}"/>
              </a:ext>
            </a:extLst>
          </p:cNvPr>
          <p:cNvSpPr>
            <a:spLocks noGrp="1"/>
          </p:cNvSpPr>
          <p:nvPr>
            <p:ph type="title" idx="4294967295"/>
          </p:nvPr>
        </p:nvSpPr>
        <p:spPr>
          <a:xfrm>
            <a:off x="-755374" y="633067"/>
            <a:ext cx="8166100" cy="768350"/>
          </a:xfrm>
        </p:spPr>
        <p:txBody>
          <a:bodyPr>
            <a:normAutofit fontScale="90000"/>
          </a:bodyPr>
          <a:lstStyle/>
          <a:p>
            <a:r>
              <a:rPr lang="en-US" dirty="0"/>
              <a:t>DISADVANATAGEs :</a:t>
            </a:r>
            <a:br>
              <a:rPr lang="en-US" dirty="0"/>
            </a:br>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4294967295"/>
          </p:nvPr>
        </p:nvSpPr>
        <p:spPr>
          <a:xfrm>
            <a:off x="596348" y="1893128"/>
            <a:ext cx="8738483" cy="4527550"/>
          </a:xfrm>
        </p:spPr>
        <p:txBody>
          <a:bodyPr>
            <a:normAutofit/>
          </a:bodyPr>
          <a:lstStyle/>
          <a:p>
            <a:r>
              <a:rPr lang="en-US" dirty="0"/>
              <a:t>Not good in noisy places.</a:t>
            </a:r>
          </a:p>
          <a:p>
            <a:endParaRPr lang="en-US" dirty="0"/>
          </a:p>
          <a:p>
            <a:r>
              <a:rPr lang="en-US" dirty="0"/>
              <a:t>A user had to speak much louder and slower than their normal speed and volume.</a:t>
            </a:r>
          </a:p>
          <a:p>
            <a:endParaRPr lang="en-US" dirty="0"/>
          </a:p>
          <a:p>
            <a:r>
              <a:rPr lang="en-US" dirty="0"/>
              <a:t>Low accuracy.</a:t>
            </a:r>
          </a:p>
          <a:p>
            <a:pPr marL="0" indent="0">
              <a:buNone/>
            </a:pPr>
            <a:endParaRPr lang="en-US" dirty="0"/>
          </a:p>
          <a:p>
            <a:pPr marL="0" indent="0">
              <a:buNone/>
            </a:pPr>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4294967295"/>
          </p:nvPr>
        </p:nvSpPr>
        <p:spPr>
          <a:xfrm>
            <a:off x="0" y="2876550"/>
            <a:ext cx="3741738" cy="3684588"/>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3170280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6CDFC4-98F9-41CD-0CCB-800F31DD13B2}"/>
              </a:ext>
            </a:extLst>
          </p:cNvPr>
          <p:cNvSpPr>
            <a:spLocks noGrp="1"/>
          </p:cNvSpPr>
          <p:nvPr>
            <p:ph type="ftr" sz="quarter" idx="11"/>
          </p:nvPr>
        </p:nvSpPr>
        <p:spPr>
          <a:xfrm>
            <a:off x="621791" y="172995"/>
            <a:ext cx="9914403" cy="6499654"/>
          </a:xfrm>
        </p:spPr>
        <p:txBody>
          <a:bodyPr/>
          <a:lstStyle/>
          <a:p>
            <a:r>
              <a:rPr lang="en-US" sz="3200" b="1" u="sng" dirty="0"/>
              <a:t>FUTURE PLAN &amp; SCOPE:</a:t>
            </a:r>
          </a:p>
          <a:p>
            <a:endParaRPr lang="en-US" sz="2400" b="1" u="sng" dirty="0"/>
          </a:p>
          <a:p>
            <a:pPr marL="457200" indent="-457200">
              <a:buFont typeface="Arial" panose="020B0604020202020204" pitchFamily="34" charset="0"/>
              <a:buChar char="•"/>
            </a:pPr>
            <a:r>
              <a:rPr lang="en-IN" sz="2800" dirty="0">
                <a:solidFill>
                  <a:schemeClr val="tx1"/>
                </a:solidFill>
                <a:effectLst/>
                <a:latin typeface="-apple-system"/>
              </a:rPr>
              <a:t>Gaussian NB Classifier</a:t>
            </a:r>
            <a:br>
              <a:rPr lang="en-IN" sz="2800" dirty="0">
                <a:solidFill>
                  <a:schemeClr val="tx1"/>
                </a:solidFill>
                <a:effectLst/>
                <a:latin typeface="-apple-system"/>
              </a:rPr>
            </a:br>
            <a:r>
              <a:rPr lang="en-IN" sz="2800" dirty="0">
                <a:solidFill>
                  <a:schemeClr val="tx1"/>
                </a:solidFill>
                <a:effectLst/>
                <a:latin typeface="-apple-system"/>
              </a:rPr>
              <a:t>Support Vector Classifier</a:t>
            </a:r>
          </a:p>
          <a:p>
            <a:pPr marL="457200" indent="-457200">
              <a:buFont typeface="Arial" panose="020B0604020202020204" pitchFamily="34" charset="0"/>
              <a:buChar char="•"/>
            </a:pPr>
            <a:endParaRPr lang="en-IN" sz="2800" dirty="0">
              <a:solidFill>
                <a:schemeClr val="tx1"/>
              </a:solidFill>
              <a:effectLst/>
              <a:latin typeface="-apple-system"/>
            </a:endParaRPr>
          </a:p>
          <a:p>
            <a:pPr marL="457200" indent="-457200">
              <a:buFont typeface="Arial" panose="020B0604020202020204" pitchFamily="34" charset="0"/>
              <a:buChar char="•"/>
            </a:pPr>
            <a:r>
              <a:rPr lang="en-IN" sz="2800" dirty="0">
                <a:solidFill>
                  <a:schemeClr val="tx1"/>
                </a:solidFill>
                <a:effectLst/>
                <a:latin typeface="-apple-system"/>
              </a:rPr>
              <a:t>Navigation &amp; Gaming</a:t>
            </a:r>
          </a:p>
          <a:p>
            <a:pPr marL="457200" indent="-457200">
              <a:buFont typeface="Arial" panose="020B0604020202020204" pitchFamily="34" charset="0"/>
              <a:buChar char="•"/>
            </a:pPr>
            <a:r>
              <a:rPr lang="en-IN" sz="2800" dirty="0">
                <a:solidFill>
                  <a:schemeClr val="tx1"/>
                </a:solidFill>
                <a:latin typeface="-apple-system"/>
              </a:rPr>
              <a:t>Face Recognition</a:t>
            </a:r>
          </a:p>
          <a:p>
            <a:pPr marL="457200" indent="-457200">
              <a:buFont typeface="Arial" panose="020B0604020202020204" pitchFamily="34" charset="0"/>
              <a:buChar char="•"/>
            </a:pPr>
            <a:r>
              <a:rPr lang="en-IN" sz="2800" dirty="0">
                <a:solidFill>
                  <a:schemeClr val="tx1"/>
                </a:solidFill>
                <a:latin typeface="-apple-system"/>
              </a:rPr>
              <a:t>Password Protection</a:t>
            </a:r>
          </a:p>
          <a:p>
            <a:pPr marL="457200" indent="-457200">
              <a:buFont typeface="Arial" panose="020B0604020202020204" pitchFamily="34" charset="0"/>
              <a:buChar char="•"/>
            </a:pPr>
            <a:r>
              <a:rPr lang="en-IN" sz="2800" dirty="0">
                <a:solidFill>
                  <a:schemeClr val="tx1"/>
                </a:solidFill>
                <a:effectLst/>
                <a:latin typeface="-apple-system"/>
              </a:rPr>
              <a:t>Graphical User Interface</a:t>
            </a:r>
          </a:p>
          <a:p>
            <a:pPr marL="171450" indent="-171450">
              <a:buFont typeface="Arial" panose="020B0604020202020204" pitchFamily="34" charset="0"/>
              <a:buChar char="•"/>
            </a:pPr>
            <a:endParaRPr lang="en-US" sz="1600" dirty="0"/>
          </a:p>
          <a:p>
            <a:endParaRPr lang="en-US" dirty="0"/>
          </a:p>
        </p:txBody>
      </p:sp>
      <p:sp>
        <p:nvSpPr>
          <p:cNvPr id="3" name="Slide Number Placeholder 2">
            <a:extLst>
              <a:ext uri="{FF2B5EF4-FFF2-40B4-BE49-F238E27FC236}">
                <a16:creationId xmlns:a16="http://schemas.microsoft.com/office/drawing/2014/main" id="{2EB4913A-08EA-E42D-ED30-B60BC3C023FF}"/>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616932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6B6C-54A0-CFE4-A2E6-E4C58F7B5C24}"/>
              </a:ext>
            </a:extLst>
          </p:cNvPr>
          <p:cNvSpPr>
            <a:spLocks noGrp="1"/>
          </p:cNvSpPr>
          <p:nvPr>
            <p:ph type="title"/>
          </p:nvPr>
        </p:nvSpPr>
        <p:spPr>
          <a:xfrm>
            <a:off x="4389120" y="731520"/>
            <a:ext cx="7013448" cy="760396"/>
          </a:xfrm>
        </p:spPr>
        <p:txBody>
          <a:bodyPr/>
          <a:lstStyle/>
          <a:p>
            <a:r>
              <a:rPr lang="en-US" dirty="0"/>
              <a:t>Result</a:t>
            </a:r>
            <a:endParaRPr lang="en-IN" dirty="0"/>
          </a:p>
        </p:txBody>
      </p:sp>
      <p:sp>
        <p:nvSpPr>
          <p:cNvPr id="4" name="Text Placeholder 3">
            <a:extLst>
              <a:ext uri="{FF2B5EF4-FFF2-40B4-BE49-F238E27FC236}">
                <a16:creationId xmlns:a16="http://schemas.microsoft.com/office/drawing/2014/main" id="{8557883D-FB94-55F6-CF17-0B97CE12727E}"/>
              </a:ext>
            </a:extLst>
          </p:cNvPr>
          <p:cNvSpPr>
            <a:spLocks noGrp="1"/>
          </p:cNvSpPr>
          <p:nvPr>
            <p:ph type="body" sz="quarter" idx="13"/>
          </p:nvPr>
        </p:nvSpPr>
        <p:spPr>
          <a:xfrm>
            <a:off x="4267200" y="1491916"/>
            <a:ext cx="7135368" cy="4634563"/>
          </a:xfrm>
        </p:spPr>
        <p:txBody>
          <a:bodyPr/>
          <a:lstStyle/>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BOSS is a less time consuming. BOSS is a software that understands verbal or written commands and complete task assigned by client.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 BOSS use natural language processing (NLP) to match user voice or text input with executable commands. </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With the help of virtual assistant, you able to run your machine-like laptop or PC’s on your own command. It is the fast process; therefore, it saves time. Virtual assistant is working for you at set times, so always available to you and able to adapt to changing needs quickly.</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 Virtual assistant will be available to you and, should their workload enable, help others too, such as family and colleagues.</a:t>
            </a:r>
            <a:endParaRPr lang="en-IN"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7314FE3B-F7B1-7680-FCCE-53175DC2B7ED}"/>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874325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7BC7-7E8F-3404-DAB1-8EC70FB67E84}"/>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6C385A09-EB41-567E-A208-751492BEE70C}"/>
              </a:ext>
            </a:extLst>
          </p:cNvPr>
          <p:cNvSpPr>
            <a:spLocks noGrp="1"/>
          </p:cNvSpPr>
          <p:nvPr>
            <p:ph type="body" sz="quarter" idx="15"/>
          </p:nvPr>
        </p:nvSpPr>
        <p:spPr/>
        <p:txBody>
          <a:bodyPr/>
          <a:lstStyle/>
          <a:p>
            <a:endParaRPr lang="en-IN" dirty="0"/>
          </a:p>
        </p:txBody>
      </p:sp>
      <p:sp>
        <p:nvSpPr>
          <p:cNvPr id="4" name="Text Placeholder 3">
            <a:extLst>
              <a:ext uri="{FF2B5EF4-FFF2-40B4-BE49-F238E27FC236}">
                <a16:creationId xmlns:a16="http://schemas.microsoft.com/office/drawing/2014/main" id="{21326DEF-0991-2241-6DCF-5A23F861EE27}"/>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0A6D6521-1D59-E883-B810-8BABE9CD442E}"/>
              </a:ext>
            </a:extLst>
          </p:cNvPr>
          <p:cNvSpPr>
            <a:spLocks noGrp="1"/>
          </p:cNvSpPr>
          <p:nvPr>
            <p:ph type="body" sz="quarter" idx="14"/>
          </p:nvPr>
        </p:nvSpPr>
        <p:spPr/>
        <p:txBody>
          <a:bodyPr/>
          <a:lstStyle/>
          <a:p>
            <a:endParaRPr lang="en-IN" dirty="0"/>
          </a:p>
        </p:txBody>
      </p:sp>
      <p:sp>
        <p:nvSpPr>
          <p:cNvPr id="6" name="Slide Number Placeholder 5">
            <a:extLst>
              <a:ext uri="{FF2B5EF4-FFF2-40B4-BE49-F238E27FC236}">
                <a16:creationId xmlns:a16="http://schemas.microsoft.com/office/drawing/2014/main" id="{5E0E5D7C-14C2-F545-52B7-6BB95DA0A38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14" name="Picture 13">
            <a:extLst>
              <a:ext uri="{FF2B5EF4-FFF2-40B4-BE49-F238E27FC236}">
                <a16:creationId xmlns:a16="http://schemas.microsoft.com/office/drawing/2014/main" id="{1762AB06-73FD-A006-CC30-1948F2ACE12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74300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2E1-1F03-606D-A6E2-8C4EC5F21B19}"/>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553E004-E3F9-8912-F1BE-46615A46C6B6}"/>
              </a:ext>
            </a:extLst>
          </p:cNvPr>
          <p:cNvSpPr>
            <a:spLocks noGrp="1"/>
          </p:cNvSpPr>
          <p:nvPr>
            <p:ph type="body" sz="quarter" idx="15"/>
          </p:nvPr>
        </p:nvSpPr>
        <p:spPr/>
        <p:txBody>
          <a:bodyPr/>
          <a:lstStyle/>
          <a:p>
            <a:endParaRPr lang="en-IN" dirty="0"/>
          </a:p>
        </p:txBody>
      </p:sp>
      <p:sp>
        <p:nvSpPr>
          <p:cNvPr id="4" name="Text Placeholder 3">
            <a:extLst>
              <a:ext uri="{FF2B5EF4-FFF2-40B4-BE49-F238E27FC236}">
                <a16:creationId xmlns:a16="http://schemas.microsoft.com/office/drawing/2014/main" id="{603E784E-4B79-A144-D9B8-27BE08FC5726}"/>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5216205A-B8E4-DEC9-442E-8D0DD2A5A866}"/>
              </a:ext>
            </a:extLst>
          </p:cNvPr>
          <p:cNvSpPr>
            <a:spLocks noGrp="1"/>
          </p:cNvSpPr>
          <p:nvPr>
            <p:ph type="body" sz="quarter" idx="14"/>
          </p:nvPr>
        </p:nvSpPr>
        <p:spPr/>
        <p:txBody>
          <a:bodyPr/>
          <a:lstStyle/>
          <a:p>
            <a:endParaRPr lang="en-IN" dirty="0"/>
          </a:p>
        </p:txBody>
      </p:sp>
      <p:sp>
        <p:nvSpPr>
          <p:cNvPr id="6" name="Slide Number Placeholder 5">
            <a:extLst>
              <a:ext uri="{FF2B5EF4-FFF2-40B4-BE49-F238E27FC236}">
                <a16:creationId xmlns:a16="http://schemas.microsoft.com/office/drawing/2014/main" id="{2CAAFC05-B3A0-9FF2-189B-10B6D7A2EA6F}"/>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8" name="Picture 7">
            <a:extLst>
              <a:ext uri="{FF2B5EF4-FFF2-40B4-BE49-F238E27FC236}">
                <a16:creationId xmlns:a16="http://schemas.microsoft.com/office/drawing/2014/main" id="{4DE14FE0-140D-03AF-2A02-5857556E11F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3817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201272"/>
            <a:ext cx="6766560" cy="788894"/>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151529"/>
            <a:ext cx="6766560" cy="3771751"/>
          </a:xfrm>
        </p:spPr>
        <p:txBody>
          <a:bodyPr/>
          <a:lstStyle/>
          <a:p>
            <a:pPr marL="285750" indent="-285750">
              <a:buFont typeface="Arial" panose="020B0604020202020204" pitchFamily="34" charset="0"/>
              <a:buChar char="•"/>
            </a:pPr>
            <a:r>
              <a:rPr lang="en-US" b="0" i="0" dirty="0">
                <a:solidFill>
                  <a:schemeClr val="tx1"/>
                </a:solidFill>
                <a:effectLst/>
                <a:latin typeface="arial" panose="020B0604020202020204" pitchFamily="34" charset="0"/>
              </a:rPr>
              <a:t>Voice Assistant is a virtual assistant that uses speech recognition , neural network , </a:t>
            </a:r>
            <a:r>
              <a:rPr lang="en-US" dirty="0">
                <a:solidFill>
                  <a:schemeClr val="tx1"/>
                </a:solidFill>
                <a:latin typeface="arial" panose="020B0604020202020204" pitchFamily="34" charset="0"/>
              </a:rPr>
              <a:t>machine learning ,artificial intelligence , python libraries </a:t>
            </a:r>
            <a:r>
              <a:rPr lang="en-US" b="0" i="0" dirty="0">
                <a:solidFill>
                  <a:schemeClr val="tx1"/>
                </a:solidFill>
                <a:effectLst/>
                <a:latin typeface="arial" panose="020B0604020202020204" pitchFamily="34" charset="0"/>
              </a:rPr>
              <a:t>and natural language processing to take actions on user command to help its users. </a:t>
            </a:r>
          </a:p>
          <a:p>
            <a:pPr marL="285750" indent="-285750">
              <a:buFont typeface="Arial" panose="020B0604020202020204" pitchFamily="34" charset="0"/>
              <a:buChar char="•"/>
            </a:pPr>
            <a:r>
              <a:rPr lang="en-US" b="0" i="0" dirty="0">
                <a:solidFill>
                  <a:schemeClr val="tx1"/>
                </a:solidFill>
                <a:effectLst/>
                <a:latin typeface="arial" panose="020B0604020202020204" pitchFamily="34" charset="0"/>
              </a:rPr>
              <a:t>We propose a </a:t>
            </a:r>
            <a:r>
              <a:rPr lang="en-US" b="1" i="0" dirty="0">
                <a:solidFill>
                  <a:schemeClr val="tx1"/>
                </a:solidFill>
                <a:effectLst/>
                <a:latin typeface="arial" panose="020B0604020202020204" pitchFamily="34" charset="0"/>
              </a:rPr>
              <a:t>BOSS</a:t>
            </a:r>
            <a:r>
              <a:rPr lang="en-US" b="0" i="0" dirty="0">
                <a:solidFill>
                  <a:schemeClr val="tx1"/>
                </a:solidFill>
                <a:effectLst/>
                <a:latin typeface="arial" panose="020B0604020202020204" pitchFamily="34" charset="0"/>
              </a:rPr>
              <a:t> (voice assistant ) that performs task according to the voice input.</a:t>
            </a:r>
          </a:p>
          <a:p>
            <a:pPr marL="285750" indent="-285750">
              <a:buFont typeface="Arial" panose="020B0604020202020204" pitchFamily="34" charset="0"/>
              <a:buChar char="•"/>
            </a:pPr>
            <a:r>
              <a:rPr lang="en-US" b="0" i="0" dirty="0">
                <a:solidFill>
                  <a:schemeClr val="tx1"/>
                </a:solidFill>
                <a:effectLst/>
                <a:latin typeface="arial" panose="020B0604020202020204" pitchFamily="34" charset="0"/>
              </a:rPr>
              <a:t> Automatic Speech Recognition, identifies spoken words and phrases and translates them to a readable computer format also known as speech-to-text conversion.</a:t>
            </a:r>
          </a:p>
          <a:p>
            <a:pPr marL="285750" indent="-285750">
              <a:buFont typeface="Arial" panose="020B0604020202020204" pitchFamily="34" charset="0"/>
              <a:buChar char="•"/>
            </a:pPr>
            <a:r>
              <a:rPr lang="en-US" b="0" i="0" dirty="0">
                <a:solidFill>
                  <a:schemeClr val="tx1"/>
                </a:solidFill>
                <a:effectLst/>
                <a:latin typeface="arial" panose="020B0604020202020204" pitchFamily="34" charset="0"/>
              </a:rPr>
              <a:t> </a:t>
            </a:r>
            <a:r>
              <a:rPr lang="en-US" dirty="0">
                <a:solidFill>
                  <a:schemeClr val="tx1"/>
                </a:solidFill>
                <a:latin typeface="arial" panose="020B0604020202020204" pitchFamily="34" charset="0"/>
              </a:rPr>
              <a:t>BOSS </a:t>
            </a:r>
            <a:r>
              <a:rPr lang="en-US" b="0" i="0" dirty="0">
                <a:solidFill>
                  <a:schemeClr val="tx1"/>
                </a:solidFill>
                <a:effectLst/>
                <a:latin typeface="arial" panose="020B0604020202020204" pitchFamily="34" charset="0"/>
              </a:rPr>
              <a:t>takes the input of the user in the form of a voice and processes it and returns the feedback in different ways. Some examples of voice assistant are Google assistant , Alexa , Shri , Cortana.</a:t>
            </a:r>
          </a:p>
          <a:p>
            <a:pPr marL="285750" indent="-285750">
              <a:buFont typeface="Arial" panose="020B0604020202020204" pitchFamily="34" charset="0"/>
              <a:buChar char="•"/>
            </a:pPr>
            <a:r>
              <a:rPr lang="en-US" dirty="0">
                <a:solidFill>
                  <a:schemeClr val="tx1"/>
                </a:solidFill>
                <a:latin typeface="arial" panose="020B0604020202020204" pitchFamily="34" charset="0"/>
              </a:rPr>
              <a:t>B</a:t>
            </a:r>
            <a:r>
              <a:rPr lang="en-US" b="0" i="0" dirty="0">
                <a:solidFill>
                  <a:schemeClr val="tx1"/>
                </a:solidFill>
                <a:effectLst/>
                <a:latin typeface="arial" panose="020B0604020202020204" pitchFamily="34" charset="0"/>
              </a:rPr>
              <a:t>OSS uses single commands as input for the application they usually consist of single phrases. When commands become ambiguous, the resulting actions can be misunderstood by the application.</a:t>
            </a:r>
          </a:p>
          <a:p>
            <a:pPr marL="285750" indent="-285750">
              <a:buFont typeface="Arial" panose="020B0604020202020204" pitchFamily="34" charset="0"/>
              <a:buChar char="•"/>
            </a:pPr>
            <a:r>
              <a:rPr lang="en-US" dirty="0">
                <a:solidFill>
                  <a:schemeClr val="tx1"/>
                </a:solidFill>
                <a:latin typeface="arial" panose="020B0604020202020204" pitchFamily="34" charset="0"/>
              </a:rPr>
              <a:t>BOSS able to do some Machine learning task on the voice command on IRIS dataset .</a:t>
            </a:r>
            <a:endParaRPr lang="en-US" b="0" i="0" dirty="0">
              <a:solidFill>
                <a:schemeClr val="tx1"/>
              </a:solidFill>
              <a:effectLst/>
              <a:latin typeface="arial" panose="020B0604020202020204" pitchFamily="34" charset="0"/>
            </a:endParaRPr>
          </a:p>
          <a:p>
            <a:endParaRPr lang="en-US" dirty="0">
              <a:solidFill>
                <a:schemeClr val="tx1"/>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Voice Assistant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5" name="Graphic 4" descr="Magnifying glass">
            <a:extLst>
              <a:ext uri="{FF2B5EF4-FFF2-40B4-BE49-F238E27FC236}">
                <a16:creationId xmlns:a16="http://schemas.microsoft.com/office/drawing/2014/main" id="{31773925-638C-5680-4BE8-737FBA1986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5105" y="1701770"/>
            <a:ext cx="2043953" cy="3454460"/>
          </a:xfrm>
          <a:prstGeom prst="rect">
            <a:avLst/>
          </a:prstGeom>
        </p:spPr>
      </p:pic>
      <p:pic>
        <p:nvPicPr>
          <p:cNvPr id="7" name="Picture 6">
            <a:extLst>
              <a:ext uri="{FF2B5EF4-FFF2-40B4-BE49-F238E27FC236}">
                <a16:creationId xmlns:a16="http://schemas.microsoft.com/office/drawing/2014/main" id="{8340779E-549C-D273-F18E-2FC1BA359A95}"/>
              </a:ext>
            </a:extLst>
          </p:cNvPr>
          <p:cNvPicPr>
            <a:picLocks noChangeAspect="1"/>
          </p:cNvPicPr>
          <p:nvPr/>
        </p:nvPicPr>
        <p:blipFill>
          <a:blip r:embed="rId4"/>
          <a:stretch>
            <a:fillRect/>
          </a:stretch>
        </p:blipFill>
        <p:spPr>
          <a:xfrm>
            <a:off x="1" y="0"/>
            <a:ext cx="3449052" cy="6857999"/>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E884-5D94-9AEC-242B-A77EFCA00F1E}"/>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10FC907F-F955-059B-8C89-B7CB811AF7BB}"/>
              </a:ext>
            </a:extLst>
          </p:cNvPr>
          <p:cNvSpPr>
            <a:spLocks noGrp="1"/>
          </p:cNvSpPr>
          <p:nvPr>
            <p:ph type="body" sz="quarter" idx="15"/>
          </p:nvPr>
        </p:nvSpPr>
        <p:spPr/>
        <p:txBody>
          <a:bodyPr/>
          <a:lstStyle/>
          <a:p>
            <a:endParaRPr lang="en-IN" dirty="0"/>
          </a:p>
        </p:txBody>
      </p:sp>
      <p:sp>
        <p:nvSpPr>
          <p:cNvPr id="4" name="Text Placeholder 3">
            <a:extLst>
              <a:ext uri="{FF2B5EF4-FFF2-40B4-BE49-F238E27FC236}">
                <a16:creationId xmlns:a16="http://schemas.microsoft.com/office/drawing/2014/main" id="{305D0A1C-27A5-0BF4-6342-19D6B6CC42A8}"/>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D9736093-3EF1-8AA6-FC85-DB48AE1E7880}"/>
              </a:ext>
            </a:extLst>
          </p:cNvPr>
          <p:cNvSpPr>
            <a:spLocks noGrp="1"/>
          </p:cNvSpPr>
          <p:nvPr>
            <p:ph type="body" sz="quarter" idx="14"/>
          </p:nvPr>
        </p:nvSpPr>
        <p:spPr/>
        <p:txBody>
          <a:bodyPr/>
          <a:lstStyle/>
          <a:p>
            <a:endParaRPr lang="en-IN" dirty="0"/>
          </a:p>
        </p:txBody>
      </p:sp>
      <p:sp>
        <p:nvSpPr>
          <p:cNvPr id="6" name="Slide Number Placeholder 5">
            <a:extLst>
              <a:ext uri="{FF2B5EF4-FFF2-40B4-BE49-F238E27FC236}">
                <a16:creationId xmlns:a16="http://schemas.microsoft.com/office/drawing/2014/main" id="{6958BFE2-46EC-4AFF-8E41-59DCC2C2C0BB}"/>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8" name="Picture 7">
            <a:extLst>
              <a:ext uri="{FF2B5EF4-FFF2-40B4-BE49-F238E27FC236}">
                <a16:creationId xmlns:a16="http://schemas.microsoft.com/office/drawing/2014/main" id="{580C9AE0-F7AA-EF34-0750-7643E639A0D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64618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B830-7713-6ED0-41C0-7BF9375EC8E5}"/>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0996E16-D0F2-8773-1E43-0083FB3AA76F}"/>
              </a:ext>
            </a:extLst>
          </p:cNvPr>
          <p:cNvSpPr>
            <a:spLocks noGrp="1"/>
          </p:cNvSpPr>
          <p:nvPr>
            <p:ph type="body" sz="quarter" idx="15"/>
          </p:nvPr>
        </p:nvSpPr>
        <p:spPr/>
        <p:txBody>
          <a:bodyPr/>
          <a:lstStyle/>
          <a:p>
            <a:endParaRPr lang="en-IN" dirty="0"/>
          </a:p>
        </p:txBody>
      </p:sp>
      <p:sp>
        <p:nvSpPr>
          <p:cNvPr id="4" name="Text Placeholder 3">
            <a:extLst>
              <a:ext uri="{FF2B5EF4-FFF2-40B4-BE49-F238E27FC236}">
                <a16:creationId xmlns:a16="http://schemas.microsoft.com/office/drawing/2014/main" id="{09B26A6A-3373-A827-E3EF-992902498BE5}"/>
              </a:ext>
            </a:extLst>
          </p:cNvPr>
          <p:cNvSpPr>
            <a:spLocks noGrp="1"/>
          </p:cNvSpPr>
          <p:nvPr>
            <p:ph type="body" sz="quarter" idx="13"/>
          </p:nvPr>
        </p:nvSpPr>
        <p:spPr/>
        <p:txBody>
          <a:bodyPr/>
          <a:lstStyle/>
          <a:p>
            <a:endParaRPr lang="en-IN" dirty="0"/>
          </a:p>
        </p:txBody>
      </p:sp>
      <p:sp>
        <p:nvSpPr>
          <p:cNvPr id="5" name="Text Placeholder 4">
            <a:extLst>
              <a:ext uri="{FF2B5EF4-FFF2-40B4-BE49-F238E27FC236}">
                <a16:creationId xmlns:a16="http://schemas.microsoft.com/office/drawing/2014/main" id="{F7F57943-B852-0D15-9D60-94BB132733AB}"/>
              </a:ext>
            </a:extLst>
          </p:cNvPr>
          <p:cNvSpPr>
            <a:spLocks noGrp="1"/>
          </p:cNvSpPr>
          <p:nvPr>
            <p:ph type="body" sz="quarter" idx="14"/>
          </p:nvPr>
        </p:nvSpPr>
        <p:spPr/>
        <p:txBody>
          <a:bodyPr/>
          <a:lstStyle/>
          <a:p>
            <a:endParaRPr lang="en-IN" dirty="0"/>
          </a:p>
        </p:txBody>
      </p:sp>
      <p:sp>
        <p:nvSpPr>
          <p:cNvPr id="6" name="Slide Number Placeholder 5">
            <a:extLst>
              <a:ext uri="{FF2B5EF4-FFF2-40B4-BE49-F238E27FC236}">
                <a16:creationId xmlns:a16="http://schemas.microsoft.com/office/drawing/2014/main" id="{FEEAB936-1795-F22E-6E33-EA0409AD6CCA}"/>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8" name="Picture 7">
            <a:extLst>
              <a:ext uri="{FF2B5EF4-FFF2-40B4-BE49-F238E27FC236}">
                <a16:creationId xmlns:a16="http://schemas.microsoft.com/office/drawing/2014/main" id="{8BE832BB-32B5-19FD-5EBD-5FEBFFDEFF1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0835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59080" y="618564"/>
            <a:ext cx="6766560" cy="726141"/>
          </a:xfrm>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endParaRPr lang="en-US" dirty="0"/>
          </a:p>
          <a:p>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02870" y="1772412"/>
            <a:ext cx="11624310" cy="4845558"/>
          </a:xfrm>
        </p:spPr>
        <p:txBody>
          <a:bodyPr/>
          <a:lstStyle/>
          <a:p>
            <a:pPr algn="l"/>
            <a:endParaRPr lang="en-US" sz="2000" dirty="0">
              <a:solidFill>
                <a:schemeClr val="accent1">
                  <a:lumMod val="10000"/>
                </a:schemeClr>
              </a:solidFill>
              <a:cs typeface="Aparajita" panose="020B0502040204020203" pitchFamily="18" charset="0"/>
            </a:endParaRPr>
          </a:p>
          <a:p>
            <a:pPr marL="285750" indent="-285750" algn="l">
              <a:buFont typeface="Wingdings" panose="05000000000000000000" pitchFamily="2" charset="2"/>
              <a:buChar char="Ø"/>
            </a:pPr>
            <a:r>
              <a:rPr lang="en-US" sz="2000" i="0" dirty="0">
                <a:solidFill>
                  <a:schemeClr val="accent1">
                    <a:lumMod val="10000"/>
                  </a:schemeClr>
                </a:solidFill>
                <a:effectLst/>
                <a:cs typeface="Aparajita" panose="020B0502040204020203" pitchFamily="18" charset="0"/>
              </a:rPr>
              <a:t>This project presents a comprehensive overview of the design and development of a voice enabled personal assistant for pc “BOSS” using Python programming language. </a:t>
            </a:r>
          </a:p>
          <a:p>
            <a:pPr marL="285750" indent="-285750" algn="l">
              <a:buFont typeface="Wingdings" panose="05000000000000000000" pitchFamily="2" charset="2"/>
              <a:buChar char="Ø"/>
            </a:pPr>
            <a:endParaRPr lang="en-US" sz="2000" i="0" dirty="0">
              <a:solidFill>
                <a:schemeClr val="accent1">
                  <a:lumMod val="10000"/>
                </a:schemeClr>
              </a:solidFill>
              <a:effectLst/>
              <a:cs typeface="Aparajita" panose="020B0502040204020203" pitchFamily="18" charset="0"/>
            </a:endParaRPr>
          </a:p>
          <a:p>
            <a:pPr marL="285750" indent="-285750" algn="l">
              <a:buFont typeface="Wingdings" panose="05000000000000000000" pitchFamily="2" charset="2"/>
              <a:buChar char="Ø"/>
            </a:pPr>
            <a:r>
              <a:rPr lang="en-US" sz="2000" i="0" dirty="0">
                <a:solidFill>
                  <a:schemeClr val="accent1">
                    <a:lumMod val="10000"/>
                  </a:schemeClr>
                </a:solidFill>
                <a:effectLst/>
                <a:cs typeface="Aparajita" panose="020B0502040204020203" pitchFamily="18" charset="0"/>
              </a:rPr>
              <a:t>The Assistant works properly to perform some tasks given by user. It’s effective to organize our schedule.</a:t>
            </a:r>
          </a:p>
          <a:p>
            <a:pPr algn="l"/>
            <a:r>
              <a:rPr lang="en-US" sz="2000" dirty="0">
                <a:solidFill>
                  <a:schemeClr val="accent1">
                    <a:lumMod val="10000"/>
                  </a:schemeClr>
                </a:solidFill>
                <a:cs typeface="Aparajita" panose="020B0502040204020203" pitchFamily="18" charset="0"/>
              </a:rPr>
              <a:t>      “BOSS” is more portable and can be use anytime as it is connected by internet it contains a lot of  data.</a:t>
            </a:r>
            <a:endParaRPr lang="en-US" sz="2000" i="0" dirty="0">
              <a:solidFill>
                <a:schemeClr val="accent1">
                  <a:lumMod val="10000"/>
                </a:schemeClr>
              </a:solidFill>
              <a:effectLst/>
              <a:cs typeface="Aparajita" panose="020B0502040204020203" pitchFamily="18" charset="0"/>
            </a:endParaRPr>
          </a:p>
          <a:p>
            <a:pPr marL="285750" indent="-285750" algn="l">
              <a:buFont typeface="Wingdings" panose="05000000000000000000" pitchFamily="2" charset="2"/>
              <a:buChar char="Ø"/>
            </a:pPr>
            <a:endParaRPr lang="en-US" sz="2000" dirty="0">
              <a:solidFill>
                <a:schemeClr val="accent1">
                  <a:lumMod val="10000"/>
                </a:schemeClr>
              </a:solidFill>
              <a:cs typeface="Aparajita" panose="020B0502040204020203" pitchFamily="18" charset="0"/>
            </a:endParaRPr>
          </a:p>
          <a:p>
            <a:pPr marL="285750" indent="-285750" algn="l">
              <a:buFont typeface="Wingdings" panose="05000000000000000000" pitchFamily="2" charset="2"/>
              <a:buChar char="Ø"/>
            </a:pPr>
            <a:r>
              <a:rPr lang="en-US" sz="2000" i="0" dirty="0">
                <a:solidFill>
                  <a:schemeClr val="accent1">
                    <a:lumMod val="10000"/>
                  </a:schemeClr>
                </a:solidFill>
                <a:effectLst/>
                <a:cs typeface="Aparajita" panose="020B0502040204020203" pitchFamily="18" charset="0"/>
              </a:rPr>
              <a:t>Furthermore, there are many things that this assistant can do like  Chat-Bot, Showing Time</a:t>
            </a:r>
            <a:r>
              <a:rPr lang="en-US" sz="2000" dirty="0">
                <a:solidFill>
                  <a:schemeClr val="accent1">
                    <a:lumMod val="10000"/>
                  </a:schemeClr>
                </a:solidFill>
                <a:cs typeface="Aparajita" panose="020B0502040204020203" pitchFamily="18" charset="0"/>
              </a:rPr>
              <a:t>/Date, Google Search, Wikipedia, etc. </a:t>
            </a:r>
            <a:r>
              <a:rPr lang="en-US" sz="2000" i="0" dirty="0">
                <a:solidFill>
                  <a:schemeClr val="accent1">
                    <a:lumMod val="10000"/>
                  </a:schemeClr>
                </a:solidFill>
                <a:effectLst/>
                <a:cs typeface="Aparajita" panose="020B0502040204020203" pitchFamily="18" charset="0"/>
              </a:rPr>
              <a:t>with just one voice command.</a:t>
            </a:r>
          </a:p>
          <a:p>
            <a:pPr marL="285750" indent="-285750" algn="l">
              <a:buFont typeface="Wingdings" panose="05000000000000000000" pitchFamily="2" charset="2"/>
              <a:buChar char="Ø"/>
            </a:pPr>
            <a:endParaRPr lang="en-US" sz="2000" dirty="0">
              <a:solidFill>
                <a:schemeClr val="accent1">
                  <a:lumMod val="10000"/>
                </a:schemeClr>
              </a:solidFill>
              <a:cs typeface="Aparajita" panose="020B0502040204020203" pitchFamily="18" charset="0"/>
            </a:endParaRPr>
          </a:p>
          <a:p>
            <a:pPr marL="285750" indent="-285750">
              <a:buFont typeface="Wingdings" panose="05000000000000000000" pitchFamily="2" charset="2"/>
              <a:buChar char="Ø"/>
            </a:pPr>
            <a:r>
              <a:rPr lang="en-US" sz="2000" i="0" dirty="0">
                <a:solidFill>
                  <a:schemeClr val="accent1">
                    <a:lumMod val="10000"/>
                  </a:schemeClr>
                </a:solidFill>
                <a:effectLst/>
                <a:cs typeface="Aparajita" panose="020B0502040204020203" pitchFamily="18" charset="0"/>
              </a:rPr>
              <a:t>This Voice enabled personal assistant, in today’s </a:t>
            </a:r>
            <a:r>
              <a:rPr lang="en-US" sz="2000" dirty="0">
                <a:solidFill>
                  <a:schemeClr val="accent1">
                    <a:lumMod val="10000"/>
                  </a:schemeClr>
                </a:solidFill>
                <a:cs typeface="Aparajita" panose="020B0502040204020203" pitchFamily="18" charset="0"/>
              </a:rPr>
              <a:t>era </a:t>
            </a:r>
            <a:r>
              <a:rPr lang="en-US" sz="2000" i="0" dirty="0">
                <a:solidFill>
                  <a:schemeClr val="accent1">
                    <a:lumMod val="10000"/>
                  </a:schemeClr>
                </a:solidFill>
                <a:effectLst/>
                <a:cs typeface="Aparajita" panose="020B0502040204020203" pitchFamily="18" charset="0"/>
              </a:rPr>
              <a:t>will be more effective &amp; useful w.r.t less cost and less disadvantages. This system can have a good future.</a:t>
            </a:r>
          </a:p>
          <a:p>
            <a:pPr marL="285750" indent="-285750" algn="l">
              <a:buFont typeface="Wingdings" panose="05000000000000000000" pitchFamily="2" charset="2"/>
              <a:buChar char="Ø"/>
            </a:pPr>
            <a:endParaRPr lang="en-US" sz="2000" dirty="0">
              <a:solidFill>
                <a:schemeClr val="accent1">
                  <a:lumMod val="10000"/>
                </a:schemeClr>
              </a:solidFill>
              <a:cs typeface="Aparajita" panose="020B0502040204020203" pitchFamily="18" charset="0"/>
            </a:endParaRPr>
          </a:p>
          <a:p>
            <a:pPr marL="285750" indent="-285750" algn="l">
              <a:buFont typeface="Wingdings" panose="05000000000000000000" pitchFamily="2" charset="2"/>
              <a:buChar char="Ø"/>
            </a:pPr>
            <a:endParaRPr lang="en-US" sz="2000" i="0" dirty="0">
              <a:solidFill>
                <a:schemeClr val="accent1">
                  <a:lumMod val="10000"/>
                </a:schemeClr>
              </a:solidFill>
              <a:effectLst/>
              <a:cs typeface="Aparajita" panose="020B0502040204020203" pitchFamily="18" charset="0"/>
            </a:endParaRPr>
          </a:p>
        </p:txBody>
      </p:sp>
    </p:spTree>
    <p:extLst>
      <p:ext uri="{BB962C8B-B14F-4D97-AF65-F5344CB8AC3E}">
        <p14:creationId xmlns:p14="http://schemas.microsoft.com/office/powerpoint/2010/main" val="94818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4224528" y="1568824"/>
            <a:ext cx="6766560" cy="654423"/>
          </a:xfrm>
        </p:spPr>
        <p:txBody>
          <a:bodyPr/>
          <a:lstStyle/>
          <a:p>
            <a:pPr algn="l"/>
            <a:r>
              <a:rPr lang="en-US" sz="4400" b="1" dirty="0">
                <a:solidFill>
                  <a:schemeClr val="accent6"/>
                </a:solidFill>
                <a:latin typeface="Arial Black" panose="020B0604020202020204" pitchFamily="34" charset="0"/>
                <a:cs typeface="Arial Black" panose="020B0604020202020204" pitchFamily="34" charset="0"/>
              </a:rPr>
              <a:t>About</a:t>
            </a:r>
          </a:p>
        </p:txBody>
      </p:sp>
      <p:pic>
        <p:nvPicPr>
          <p:cNvPr id="9" name="Content Placeholder 8">
            <a:extLst>
              <a:ext uri="{FF2B5EF4-FFF2-40B4-BE49-F238E27FC236}">
                <a16:creationId xmlns:a16="http://schemas.microsoft.com/office/drawing/2014/main" id="{20BCD049-81F8-43BA-65F8-0844D2F52FA6}"/>
              </a:ext>
            </a:extLst>
          </p:cNvPr>
          <p:cNvPicPr>
            <a:picLocks noGrp="1" noChangeAspect="1"/>
          </p:cNvPicPr>
          <p:nvPr>
            <p:ph idx="1"/>
          </p:nvPr>
        </p:nvPicPr>
        <p:blipFill>
          <a:blip r:embed="rId2"/>
          <a:stretch>
            <a:fillRect/>
          </a:stretch>
        </p:blipFill>
        <p:spPr>
          <a:xfrm>
            <a:off x="-65653" y="-1"/>
            <a:ext cx="3499135" cy="6858001"/>
          </a:xfrm>
        </p:spPr>
      </p:pic>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Voice Assistant</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10" name="TextBox 9">
            <a:extLst>
              <a:ext uri="{FF2B5EF4-FFF2-40B4-BE49-F238E27FC236}">
                <a16:creationId xmlns:a16="http://schemas.microsoft.com/office/drawing/2014/main" id="{BBC78AA6-DBA8-A19C-FE4F-2597AF6FCA27}"/>
              </a:ext>
            </a:extLst>
          </p:cNvPr>
          <p:cNvSpPr txBox="1"/>
          <p:nvPr/>
        </p:nvSpPr>
        <p:spPr>
          <a:xfrm>
            <a:off x="4007224" y="2492188"/>
            <a:ext cx="7207623" cy="1815882"/>
          </a:xfrm>
          <a:prstGeom prst="rect">
            <a:avLst/>
          </a:prstGeom>
          <a:noFill/>
        </p:spPr>
        <p:txBody>
          <a:bodyPr wrap="square" rtlCol="0">
            <a:spAutoFit/>
          </a:bodyPr>
          <a:lstStyle/>
          <a:p>
            <a:r>
              <a:rPr lang="en-US" sz="1600" i="0" dirty="0">
                <a:effectLst/>
                <a:latin typeface="Calibri" panose="020F0502020204030204" pitchFamily="34" charset="0"/>
                <a:cs typeface="Calibri" panose="020F0502020204030204" pitchFamily="34" charset="0"/>
              </a:rPr>
              <a:t>It's software that carries out everyday tasks via voice command. It's brings AI and Machine Learning together to recognize our voice and do what we ask it. Voice  assistant  is a conversational AI tool that uses voice commands to receive and interpret directives. With this technology, devices can interact and respond to human questions in natural language.</a:t>
            </a:r>
          </a:p>
          <a:p>
            <a:r>
              <a:rPr lang="en-US" sz="1600" b="0" i="0" dirty="0">
                <a:effectLst/>
                <a:latin typeface="Calibri" panose="020F0502020204030204" pitchFamily="34" charset="0"/>
                <a:cs typeface="Calibri" panose="020F0502020204030204" pitchFamily="34" charset="0"/>
              </a:rPr>
              <a:t>Today voice assistants are not limited to smart speakers but are also available in cars, household devices, smartphones, and several apps. </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pPr algn="l"/>
            <a:r>
              <a:rPr lang="en-US" dirty="0">
                <a:latin typeface="Arial Black" panose="020B0604020202020204" pitchFamily="34" charset="0"/>
                <a:cs typeface="Arial Black" panose="020B0604020202020204" pitchFamily="34" charset="0"/>
              </a:rPr>
              <a:t>Task</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Voice Assistant</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931DD19E-5F9F-B492-8E75-591C32CF60A3}"/>
              </a:ext>
            </a:extLst>
          </p:cNvPr>
          <p:cNvSpPr>
            <a:spLocks noGrp="1"/>
          </p:cNvSpPr>
          <p:nvPr>
            <p:ph sz="half" idx="1"/>
          </p:nvPr>
        </p:nvSpPr>
        <p:spPr>
          <a:xfrm>
            <a:off x="755904" y="1984249"/>
            <a:ext cx="10671048" cy="4416552"/>
          </a:xfrm>
          <a:ln>
            <a:solidFill>
              <a:schemeClr val="accent1"/>
            </a:solidFill>
          </a:ln>
        </p:spPr>
        <p:txBody>
          <a:bodyPr numCol="2"/>
          <a:lstStyle/>
          <a:p>
            <a:r>
              <a:rPr lang="en-US" dirty="0"/>
              <a:t>Date , time and day</a:t>
            </a:r>
          </a:p>
          <a:p>
            <a:pPr marL="0" indent="0">
              <a:buNone/>
            </a:pPr>
            <a:r>
              <a:rPr lang="en-US" dirty="0"/>
              <a:t>If we ask for date and time it give the date and time as an output . It greets you as per real time. </a:t>
            </a:r>
          </a:p>
          <a:p>
            <a:r>
              <a:rPr lang="en-US" dirty="0"/>
              <a:t>Google Search </a:t>
            </a:r>
          </a:p>
          <a:p>
            <a:pPr marL="0" indent="0">
              <a:buNone/>
            </a:pPr>
            <a:r>
              <a:rPr lang="en-US" dirty="0"/>
              <a:t>Find information online ,from hotel booking ,directions ,weather ,etc.</a:t>
            </a:r>
          </a:p>
          <a:p>
            <a:r>
              <a:rPr lang="en-US" dirty="0"/>
              <a:t>Wikipedia</a:t>
            </a:r>
          </a:p>
          <a:p>
            <a:pPr marL="0" indent="0">
              <a:buNone/>
            </a:pPr>
            <a:r>
              <a:rPr lang="en-US" dirty="0"/>
              <a:t>It search for Wikipedia as per need.</a:t>
            </a:r>
          </a:p>
          <a:p>
            <a:r>
              <a:rPr lang="en-US" dirty="0"/>
              <a:t>Chatbot</a:t>
            </a:r>
          </a:p>
          <a:p>
            <a:pPr marL="0" indent="0">
              <a:buNone/>
            </a:pPr>
            <a:r>
              <a:rPr lang="en-US" dirty="0"/>
              <a:t>It responses on your questions , greeting , etc . for example if you ask for his health is will response .</a:t>
            </a:r>
          </a:p>
          <a:p>
            <a:r>
              <a:rPr lang="en-US" dirty="0"/>
              <a:t>Machine learning </a:t>
            </a:r>
          </a:p>
          <a:p>
            <a:pPr marL="0" indent="0">
              <a:buNone/>
            </a:pPr>
            <a:r>
              <a:rPr lang="en-US" dirty="0"/>
              <a:t>It train the model using machine learning . It check the accuracy of a model using voice command .We train the model using Dataset in machine learning model . Calculating accuracy splitting the data.</a:t>
            </a:r>
          </a:p>
          <a:p>
            <a:r>
              <a:rPr lang="en-US" dirty="0"/>
              <a:t>Basically it perform two type of function non-input function and input function.</a:t>
            </a:r>
          </a:p>
          <a:p>
            <a:r>
              <a:rPr lang="en-US" dirty="0"/>
              <a:t>The Principal Component Analysis is a popular unsupervised learning technique for reducing the dimensionality of data. It increases interpretability yet, at the same time, it minimizes information loss.</a:t>
            </a:r>
          </a:p>
          <a:p>
            <a:r>
              <a:rPr lang="en-US" dirty="0"/>
              <a:t> It helps to find the most significant features in a dataset and makes the data easy for plotting in 2D and 3D. PCA helps in finding a sequence of linear combinations of variables.</a:t>
            </a:r>
          </a:p>
          <a:p>
            <a:r>
              <a:rPr lang="en-US" dirty="0"/>
              <a:t>Decision tree is supervised learning technique that can be used for both classification and regression, but mostly preferred for solving classification problem.</a:t>
            </a:r>
          </a:p>
          <a:p>
            <a:pPr marL="0" indent="0">
              <a:buNone/>
            </a:pPr>
            <a:endParaRPr lang="en-IN" dirty="0"/>
          </a:p>
        </p:txBody>
      </p:sp>
      <p:pic>
        <p:nvPicPr>
          <p:cNvPr id="9" name="Picture 8">
            <a:extLst>
              <a:ext uri="{FF2B5EF4-FFF2-40B4-BE49-F238E27FC236}">
                <a16:creationId xmlns:a16="http://schemas.microsoft.com/office/drawing/2014/main" id="{12B64EA3-20B8-302A-51F5-52C5564902B7}"/>
              </a:ext>
            </a:extLst>
          </p:cNvPr>
          <p:cNvPicPr>
            <a:picLocks noChangeAspect="1"/>
          </p:cNvPicPr>
          <p:nvPr/>
        </p:nvPicPr>
        <p:blipFill>
          <a:blip r:embed="rId2"/>
          <a:stretch>
            <a:fillRect/>
          </a:stretch>
        </p:blipFill>
        <p:spPr>
          <a:xfrm>
            <a:off x="2617279" y="26099"/>
            <a:ext cx="2409825" cy="189547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C78A-90B0-DFE4-70E5-1CC48C0FE1F8}"/>
              </a:ext>
            </a:extLst>
          </p:cNvPr>
          <p:cNvSpPr>
            <a:spLocks noGrp="1"/>
          </p:cNvSpPr>
          <p:nvPr>
            <p:ph type="title"/>
          </p:nvPr>
        </p:nvSpPr>
        <p:spPr/>
        <p:txBody>
          <a:bodyPr/>
          <a:lstStyle/>
          <a:p>
            <a:pPr algn="l"/>
            <a:r>
              <a:rPr lang="en-US" dirty="0"/>
              <a:t>Task continued…</a:t>
            </a:r>
            <a:endParaRPr lang="en-IN" dirty="0"/>
          </a:p>
        </p:txBody>
      </p:sp>
      <p:sp>
        <p:nvSpPr>
          <p:cNvPr id="3" name="Content Placeholder 2">
            <a:extLst>
              <a:ext uri="{FF2B5EF4-FFF2-40B4-BE49-F238E27FC236}">
                <a16:creationId xmlns:a16="http://schemas.microsoft.com/office/drawing/2014/main" id="{0C8724F5-7AB9-8682-9B44-72B7F291B4B4}"/>
              </a:ext>
            </a:extLst>
          </p:cNvPr>
          <p:cNvSpPr>
            <a:spLocks noGrp="1"/>
          </p:cNvSpPr>
          <p:nvPr>
            <p:ph sz="half" idx="1"/>
          </p:nvPr>
        </p:nvSpPr>
        <p:spPr>
          <a:xfrm>
            <a:off x="755904" y="2245895"/>
            <a:ext cx="10680192" cy="4026568"/>
          </a:xfrm>
        </p:spPr>
        <p:txBody>
          <a:bodyPr numCol="2"/>
          <a:lstStyle/>
          <a:p>
            <a:r>
              <a:rPr lang="en-US" dirty="0"/>
              <a:t>We apply machine learning algorithm to calculate Euclidean distance .</a:t>
            </a:r>
          </a:p>
          <a:p>
            <a:r>
              <a:rPr lang="en-US" b="0" i="0" dirty="0">
                <a:effectLst/>
                <a:latin typeface="inter-regular"/>
              </a:rPr>
              <a:t>We applied K-nearest neighbor algorithm , K-Nearest Neighbor is one of the simplest Machine Learning algorithms based on Supervised Learning technique.</a:t>
            </a:r>
          </a:p>
          <a:p>
            <a:r>
              <a:rPr lang="en-US" dirty="0">
                <a:latin typeface="inter-regular"/>
              </a:rPr>
              <a:t>We applied simple linear regression ,</a:t>
            </a:r>
            <a:r>
              <a:rPr lang="en-US" b="0" i="0" dirty="0">
                <a:effectLst/>
                <a:latin typeface="inter-regular"/>
              </a:rPr>
              <a:t> Simple Linear Regression is a type of Regression algorithms that models the relationship between a dependent variable and a single independent variable.</a:t>
            </a:r>
          </a:p>
          <a:p>
            <a:r>
              <a:rPr lang="en-US" b="0" i="0" dirty="0">
                <a:effectLst/>
                <a:latin typeface="inter-regular"/>
              </a:rPr>
              <a:t> The relationship shown by a Simple Linear Regression model is linear or a sloped straight line, hence it is called Simple Linear Regression.</a:t>
            </a:r>
          </a:p>
          <a:p>
            <a:endParaRPr lang="en-IN" dirty="0"/>
          </a:p>
        </p:txBody>
      </p:sp>
      <p:sp>
        <p:nvSpPr>
          <p:cNvPr id="4" name="Footer Placeholder 3">
            <a:extLst>
              <a:ext uri="{FF2B5EF4-FFF2-40B4-BE49-F238E27FC236}">
                <a16:creationId xmlns:a16="http://schemas.microsoft.com/office/drawing/2014/main" id="{EBF85F6C-8A80-CE6D-E2B1-F7C2CFF9EBA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F6723CA-0709-3408-01C3-E441DDCBDA0A}"/>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45224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914400"/>
            <a:ext cx="7013448" cy="1203158"/>
          </a:xfrm>
        </p:spPr>
        <p:txBody>
          <a:bodyPr/>
          <a:lstStyle/>
          <a:p>
            <a:r>
              <a:rPr lang="en-US" dirty="0"/>
              <a:t>working</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1572126"/>
            <a:ext cx="7193280" cy="4491789"/>
          </a:xfrm>
        </p:spPr>
        <p:txBody>
          <a:bodyPr/>
          <a:lstStyle/>
          <a:p>
            <a:pPr marL="342900" indent="-342900">
              <a:buFont typeface="Arial" panose="020B0604020202020204" pitchFamily="34" charset="0"/>
              <a:buChar char="•"/>
            </a:pPr>
            <a:r>
              <a:rPr lang="en-US" dirty="0"/>
              <a:t>User ask the assistant to perform task.</a:t>
            </a:r>
          </a:p>
          <a:p>
            <a:pPr marL="342900" indent="-342900">
              <a:buFont typeface="Arial" panose="020B0604020202020204" pitchFamily="34" charset="0"/>
              <a:buChar char="•"/>
            </a:pPr>
            <a:r>
              <a:rPr lang="en-US" dirty="0"/>
              <a:t>The natural language (English) audio signal is converted into digital data or signal that can be analyzed by our software.</a:t>
            </a:r>
          </a:p>
          <a:p>
            <a:pPr marL="342900" indent="-342900">
              <a:buFont typeface="Arial" panose="020B0604020202020204" pitchFamily="34" charset="0"/>
              <a:buChar char="•"/>
            </a:pPr>
            <a:r>
              <a:rPr lang="en-US" dirty="0"/>
              <a:t>It must need internet connection while we are using this software .</a:t>
            </a:r>
          </a:p>
          <a:p>
            <a:pPr marL="342900" indent="-342900">
              <a:buFont typeface="Arial" panose="020B0604020202020204" pitchFamily="34" charset="0"/>
              <a:buChar char="•"/>
            </a:pPr>
            <a:r>
              <a:rPr lang="en-US" dirty="0"/>
              <a:t>We use database for performing training our voice assistant model.</a:t>
            </a:r>
          </a:p>
          <a:p>
            <a:pPr marL="342900" indent="-342900">
              <a:buFont typeface="Arial" panose="020B0604020202020204" pitchFamily="34" charset="0"/>
              <a:buChar char="•"/>
            </a:pPr>
            <a:r>
              <a:rPr lang="en-US" dirty="0"/>
              <a:t>We are creating different script like speak ,listening ,brain , neural network , we are giving training to our model also and we are also tried to give some of the emotion to our model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15" name="Picture 14">
            <a:extLst>
              <a:ext uri="{FF2B5EF4-FFF2-40B4-BE49-F238E27FC236}">
                <a16:creationId xmlns:a16="http://schemas.microsoft.com/office/drawing/2014/main" id="{8A93B18A-969A-4D02-A663-CF20E0F145D1}"/>
              </a:ext>
            </a:extLst>
          </p:cNvPr>
          <p:cNvPicPr>
            <a:picLocks noChangeAspect="1"/>
          </p:cNvPicPr>
          <p:nvPr/>
        </p:nvPicPr>
        <p:blipFill>
          <a:blip r:embed="rId2"/>
          <a:stretch>
            <a:fillRect/>
          </a:stretch>
        </p:blipFill>
        <p:spPr>
          <a:xfrm>
            <a:off x="0" y="0"/>
            <a:ext cx="4123765" cy="685800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2C15-B112-2E60-3DE3-8A7D6CD5AD15}"/>
              </a:ext>
            </a:extLst>
          </p:cNvPr>
          <p:cNvSpPr>
            <a:spLocks noGrp="1"/>
          </p:cNvSpPr>
          <p:nvPr>
            <p:ph type="title"/>
          </p:nvPr>
        </p:nvSpPr>
        <p:spPr>
          <a:xfrm>
            <a:off x="4389120" y="887506"/>
            <a:ext cx="7013448" cy="2411506"/>
          </a:xfrm>
        </p:spPr>
        <p:txBody>
          <a:bodyPr/>
          <a:lstStyle/>
          <a:p>
            <a:r>
              <a:rPr lang="en-US" dirty="0">
                <a:latin typeface="Calibri" panose="020F0502020204030204" pitchFamily="34" charset="0"/>
                <a:cs typeface="Calibri" panose="020F0502020204030204" pitchFamily="34" charset="0"/>
              </a:rPr>
              <a:t>Speak </a:t>
            </a:r>
            <a:endParaRPr lang="en-IN"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76F6AE31-7C01-8083-FC67-E8CA15DBAB20}"/>
              </a:ext>
            </a:extLst>
          </p:cNvPr>
          <p:cNvSpPr>
            <a:spLocks noGrp="1"/>
          </p:cNvSpPr>
          <p:nvPr>
            <p:ph type="body" sz="quarter" idx="13"/>
          </p:nvPr>
        </p:nvSpPr>
        <p:spPr>
          <a:xfrm>
            <a:off x="4389119" y="1864659"/>
            <a:ext cx="6924339" cy="4222376"/>
          </a:xfrm>
        </p:spPr>
        <p:txBody>
          <a:bodyPr/>
          <a:lstStyle/>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We made this script to make our BOSS to speak .</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We use pyttsx3 library,pyttsx3 is a text -to-speech conversion library in python were pyttsx3 supports two voices first is female and the second is male here then we the speak function in it then we call sapi5 which is Microsoft speaking API .</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After that get the voice then set the voice for male or female voice then we set the speed of voice.</a:t>
            </a:r>
          </a:p>
          <a:p>
            <a:pPr marL="342900" indent="-34290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 Now our voice assistant is able to speak.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Slide Number Placeholder 5">
            <a:extLst>
              <a:ext uri="{FF2B5EF4-FFF2-40B4-BE49-F238E27FC236}">
                <a16:creationId xmlns:a16="http://schemas.microsoft.com/office/drawing/2014/main" id="{6892A5E7-47D9-40A5-4193-3FD5002BFCC6}"/>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79019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A1E6D-EA10-3238-BC32-1BEF47E62DD8}"/>
              </a:ext>
            </a:extLst>
          </p:cNvPr>
          <p:cNvSpPr>
            <a:spLocks noGrp="1"/>
          </p:cNvSpPr>
          <p:nvPr>
            <p:ph type="title"/>
          </p:nvPr>
        </p:nvSpPr>
        <p:spPr>
          <a:xfrm>
            <a:off x="4389120" y="731520"/>
            <a:ext cx="7013448" cy="1017069"/>
          </a:xfrm>
        </p:spPr>
        <p:txBody>
          <a:bodyPr/>
          <a:lstStyle/>
          <a:p>
            <a:r>
              <a:rPr lang="en-US" dirty="0"/>
              <a:t>listen</a:t>
            </a:r>
            <a:endParaRPr lang="en-IN" dirty="0"/>
          </a:p>
        </p:txBody>
      </p:sp>
      <p:sp>
        <p:nvSpPr>
          <p:cNvPr id="4" name="Text Placeholder 3">
            <a:extLst>
              <a:ext uri="{FF2B5EF4-FFF2-40B4-BE49-F238E27FC236}">
                <a16:creationId xmlns:a16="http://schemas.microsoft.com/office/drawing/2014/main" id="{F3D3E190-2BB4-11E0-1503-083153DBAB22}"/>
              </a:ext>
            </a:extLst>
          </p:cNvPr>
          <p:cNvSpPr>
            <a:spLocks noGrp="1"/>
          </p:cNvSpPr>
          <p:nvPr>
            <p:ph type="body" sz="quarter" idx="13"/>
          </p:nvPr>
        </p:nvSpPr>
        <p:spPr>
          <a:xfrm>
            <a:off x="4389120" y="1347537"/>
            <a:ext cx="7013448" cy="4778943"/>
          </a:xfrm>
        </p:spPr>
        <p:txBody>
          <a:bodyPr/>
          <a:lstStyle/>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We made this script to listen means taking input from outside we define listen function in it .</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With the help of speech recognition </a:t>
            </a:r>
            <a:r>
              <a:rPr lang="en-US" dirty="0">
                <a:latin typeface="Calibri" panose="020F0502020204030204" pitchFamily="34" charset="0"/>
                <a:ea typeface="Calibri" panose="020F0502020204030204" pitchFamily="34" charset="0"/>
                <a:cs typeface="Times New Roman" panose="02020603050405020304" pitchFamily="18" charset="0"/>
              </a:rPr>
              <a:t>our voice assistant </a:t>
            </a:r>
            <a:r>
              <a:rPr lang="en-US" dirty="0">
                <a:effectLst/>
                <a:latin typeface="Calibri" panose="020F0502020204030204" pitchFamily="34" charset="0"/>
                <a:ea typeface="Calibri" panose="020F0502020204030204" pitchFamily="34" charset="0"/>
                <a:cs typeface="Times New Roman" panose="02020603050405020304" pitchFamily="18" charset="0"/>
              </a:rPr>
              <a:t> listen .</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Speech recognition is a library which is used to automatic speech recognition it translate spoken words into text using closed captions to enable a person with hearing loss to understand what others are saying .</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It allows computers to understand human language.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Slide Number Placeholder 5">
            <a:extLst>
              <a:ext uri="{FF2B5EF4-FFF2-40B4-BE49-F238E27FC236}">
                <a16:creationId xmlns:a16="http://schemas.microsoft.com/office/drawing/2014/main" id="{DB4EA059-2AD6-F318-F8E6-40D91733150D}"/>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46043421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{E5AAB280-4059-42E4-BB3E-B85972E9A8BF}tf78438558_win32</Template>
  <TotalTime>9796</TotalTime>
  <Words>2563</Words>
  <Application>Microsoft Office PowerPoint</Application>
  <PresentationFormat>Widescreen</PresentationFormat>
  <Paragraphs>193</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AmazonEmber</vt:lpstr>
      <vt:lpstr>-apple-system</vt:lpstr>
      <vt:lpstr>Arial</vt:lpstr>
      <vt:lpstr>Arial</vt:lpstr>
      <vt:lpstr>Arial Black</vt:lpstr>
      <vt:lpstr>Calibri</vt:lpstr>
      <vt:lpstr>inter-regular</vt:lpstr>
      <vt:lpstr>Sabon Next LT</vt:lpstr>
      <vt:lpstr>Segoe UI</vt:lpstr>
      <vt:lpstr>urw-din</vt:lpstr>
      <vt:lpstr>Wingdings</vt:lpstr>
      <vt:lpstr>Office Theme</vt:lpstr>
      <vt:lpstr>Voice Assistant</vt:lpstr>
      <vt:lpstr>AGENDA</vt:lpstr>
      <vt:lpstr>Introduction</vt:lpstr>
      <vt:lpstr>About</vt:lpstr>
      <vt:lpstr>Task</vt:lpstr>
      <vt:lpstr>Task continued…</vt:lpstr>
      <vt:lpstr>working</vt:lpstr>
      <vt:lpstr>Speak </vt:lpstr>
      <vt:lpstr>listen</vt:lpstr>
      <vt:lpstr>Brain</vt:lpstr>
      <vt:lpstr>Neural network</vt:lpstr>
      <vt:lpstr>Intent</vt:lpstr>
      <vt:lpstr>Train</vt:lpstr>
      <vt:lpstr>BOSS</vt:lpstr>
      <vt:lpstr>Task</vt:lpstr>
      <vt:lpstr>Machine Learning</vt:lpstr>
      <vt:lpstr>Task performed by the model</vt:lpstr>
      <vt:lpstr>Library requirement</vt:lpstr>
      <vt:lpstr>Library requirement continued…</vt:lpstr>
      <vt:lpstr>Library requirement continued…</vt:lpstr>
      <vt:lpstr>Library requirement continued…</vt:lpstr>
      <vt:lpstr>Library requirement continued…</vt:lpstr>
      <vt:lpstr>Advantages:</vt:lpstr>
      <vt:lpstr>PowerPoint Presentation</vt:lpstr>
      <vt:lpstr>DISADVANATAGEs : </vt:lpstr>
      <vt:lpstr>PowerPoint Presentation</vt:lpstr>
      <vt:lpstr>Result</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Assistant</dc:title>
  <dc:subject/>
  <dc:creator>shrishtishiva@yahoo.in</dc:creator>
  <cp:lastModifiedBy>Deepali Kumari</cp:lastModifiedBy>
  <cp:revision>17</cp:revision>
  <dcterms:created xsi:type="dcterms:W3CDTF">2023-01-17T06:48:05Z</dcterms:created>
  <dcterms:modified xsi:type="dcterms:W3CDTF">2023-05-19T16:30:24Z</dcterms:modified>
</cp:coreProperties>
</file>