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Economica"/>
      <p:regular r:id="rId16"/>
      <p:bold r:id="rId17"/>
      <p:italic r:id="rId18"/>
      <p:boldItalic r:id="rId19"/>
    </p:embeddedFont>
    <p:embeddedFont>
      <p:font typeface="Open Sans"/>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penSans-regular.fntdata"/><Relationship Id="rId11" Type="http://schemas.openxmlformats.org/officeDocument/2006/relationships/slide" Target="slides/slide6.xml"/><Relationship Id="rId22" Type="http://schemas.openxmlformats.org/officeDocument/2006/relationships/font" Target="fonts/OpenSans-italic.fntdata"/><Relationship Id="rId10" Type="http://schemas.openxmlformats.org/officeDocument/2006/relationships/slide" Target="slides/slide5.xml"/><Relationship Id="rId21" Type="http://schemas.openxmlformats.org/officeDocument/2006/relationships/font" Target="fonts/OpenSans-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OpenSans-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Economica-bold.fntdata"/><Relationship Id="rId16" Type="http://schemas.openxmlformats.org/officeDocument/2006/relationships/font" Target="fonts/Economica-regular.fntdata"/><Relationship Id="rId5" Type="http://schemas.openxmlformats.org/officeDocument/2006/relationships/notesMaster" Target="notesMasters/notesMaster1.xml"/><Relationship Id="rId19" Type="http://schemas.openxmlformats.org/officeDocument/2006/relationships/font" Target="fonts/Economica-boldItalic.fntdata"/><Relationship Id="rId6" Type="http://schemas.openxmlformats.org/officeDocument/2006/relationships/slide" Target="slides/slide1.xml"/><Relationship Id="rId18" Type="http://schemas.openxmlformats.org/officeDocument/2006/relationships/font" Target="fonts/Economica-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8adc0aec79_32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g8adc0aec79_32_7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8adc0aec79_53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8adc0aec79_53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8adc0aec79_32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g8adc0aec79_32_8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8adc0aec79_32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g8adc0aec79_32_8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8adc0aec79_32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g8adc0aec79_32_9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8adc0aec79_32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g8adc0aec79_32_9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8adc0aec79_5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8adc0aec79_5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8adc0aec79_44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8adc0aec79_44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8adc0aec79_32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g8adc0aec79_32_10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8adc0aec79_53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8adc0aec79_5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58" name="Shape 58"/>
        <p:cNvGrpSpPr/>
        <p:nvPr/>
      </p:nvGrpSpPr>
      <p:grpSpPr>
        <a:xfrm>
          <a:off x="0" y="0"/>
          <a:ext cx="0" cy="0"/>
          <a:chOff x="0" y="0"/>
          <a:chExt cx="0" cy="0"/>
        </a:xfrm>
      </p:grpSpPr>
      <p:sp>
        <p:nvSpPr>
          <p:cNvPr id="59" name="Google Shape;59;p1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p:txBody>
      </p:sp>
      <p:sp>
        <p:nvSpPr>
          <p:cNvPr id="60" name="Google Shape;60;p13"/>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1600"/>
              </a:spcBef>
              <a:spcAft>
                <a:spcPts val="0"/>
              </a:spcAft>
              <a:buClr>
                <a:schemeClr val="dk1"/>
              </a:buClr>
              <a:buSzPts val="1400"/>
              <a:buChar char="○"/>
              <a:defRPr/>
            </a:lvl2pPr>
            <a:lvl3pPr indent="-317500" lvl="2" marL="1371600" rtl="0" algn="l">
              <a:lnSpc>
                <a:spcPct val="90000"/>
              </a:lnSpc>
              <a:spcBef>
                <a:spcPts val="1600"/>
              </a:spcBef>
              <a:spcAft>
                <a:spcPts val="0"/>
              </a:spcAft>
              <a:buClr>
                <a:schemeClr val="dk1"/>
              </a:buClr>
              <a:buSzPts val="1400"/>
              <a:buChar char="■"/>
              <a:defRPr/>
            </a:lvl3pPr>
            <a:lvl4pPr indent="-317500" lvl="3" marL="1828800" rtl="0" algn="l">
              <a:lnSpc>
                <a:spcPct val="90000"/>
              </a:lnSpc>
              <a:spcBef>
                <a:spcPts val="1600"/>
              </a:spcBef>
              <a:spcAft>
                <a:spcPts val="0"/>
              </a:spcAft>
              <a:buClr>
                <a:schemeClr val="dk1"/>
              </a:buClr>
              <a:buSzPts val="1400"/>
              <a:buChar char="●"/>
              <a:defRPr/>
            </a:lvl4pPr>
            <a:lvl5pPr indent="-317500" lvl="4" marL="2286000" rtl="0" algn="l">
              <a:lnSpc>
                <a:spcPct val="90000"/>
              </a:lnSpc>
              <a:spcBef>
                <a:spcPts val="1600"/>
              </a:spcBef>
              <a:spcAft>
                <a:spcPts val="0"/>
              </a:spcAft>
              <a:buClr>
                <a:schemeClr val="dk1"/>
              </a:buClr>
              <a:buSzPts val="1400"/>
              <a:buChar char="○"/>
              <a:defRPr/>
            </a:lvl5pPr>
            <a:lvl6pPr indent="-317500" lvl="5" marL="2743200" rtl="0" algn="l">
              <a:lnSpc>
                <a:spcPct val="90000"/>
              </a:lnSpc>
              <a:spcBef>
                <a:spcPts val="1600"/>
              </a:spcBef>
              <a:spcAft>
                <a:spcPts val="0"/>
              </a:spcAft>
              <a:buClr>
                <a:schemeClr val="dk1"/>
              </a:buClr>
              <a:buSzPts val="1400"/>
              <a:buChar char="■"/>
              <a:defRPr/>
            </a:lvl6pPr>
            <a:lvl7pPr indent="-317500" lvl="6" marL="3200400" rtl="0" algn="l">
              <a:lnSpc>
                <a:spcPct val="90000"/>
              </a:lnSpc>
              <a:spcBef>
                <a:spcPts val="1600"/>
              </a:spcBef>
              <a:spcAft>
                <a:spcPts val="0"/>
              </a:spcAft>
              <a:buClr>
                <a:schemeClr val="dk1"/>
              </a:buClr>
              <a:buSzPts val="1400"/>
              <a:buChar char="●"/>
              <a:defRPr/>
            </a:lvl7pPr>
            <a:lvl8pPr indent="-317500" lvl="7" marL="3657600" rtl="0" algn="l">
              <a:lnSpc>
                <a:spcPct val="90000"/>
              </a:lnSpc>
              <a:spcBef>
                <a:spcPts val="1600"/>
              </a:spcBef>
              <a:spcAft>
                <a:spcPts val="0"/>
              </a:spcAft>
              <a:buClr>
                <a:schemeClr val="dk1"/>
              </a:buClr>
              <a:buSzPts val="1400"/>
              <a:buChar char="○"/>
              <a:defRPr/>
            </a:lvl8pPr>
            <a:lvl9pPr indent="-317500" lvl="8" marL="4114800" rtl="0" algn="l">
              <a:lnSpc>
                <a:spcPct val="90000"/>
              </a:lnSpc>
              <a:spcBef>
                <a:spcPts val="1600"/>
              </a:spcBef>
              <a:spcAft>
                <a:spcPts val="1600"/>
              </a:spcAft>
              <a:buClr>
                <a:schemeClr val="dk1"/>
              </a:buClr>
              <a:buSzPts val="1400"/>
              <a:buChar char="■"/>
              <a:defRPr/>
            </a:lvl9pPr>
          </a:lstStyle>
          <a:p/>
        </p:txBody>
      </p:sp>
      <p:sp>
        <p:nvSpPr>
          <p:cNvPr id="61" name="Google Shape;61;p1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2" name="Google Shape;62;p1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3" name="Google Shape;63;p1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67" name="Shape 67"/>
        <p:cNvGrpSpPr/>
        <p:nvPr/>
      </p:nvGrpSpPr>
      <p:grpSpPr>
        <a:xfrm>
          <a:off x="0" y="0"/>
          <a:ext cx="0" cy="0"/>
          <a:chOff x="0" y="0"/>
          <a:chExt cx="0" cy="0"/>
        </a:xfrm>
      </p:grpSpPr>
      <p:sp>
        <p:nvSpPr>
          <p:cNvPr id="68" name="Google Shape;68;p14"/>
          <p:cNvSpPr txBox="1"/>
          <p:nvPr>
            <p:ph type="ctrTitle"/>
          </p:nvPr>
        </p:nvSpPr>
        <p:spPr>
          <a:xfrm>
            <a:off x="1277475" y="3110750"/>
            <a:ext cx="3877200" cy="1195200"/>
          </a:xfrm>
          <a:prstGeom prst="rect">
            <a:avLst/>
          </a:prstGeom>
          <a:solidFill>
            <a:srgbClr val="F3F3F3"/>
          </a:solidFill>
          <a:ln>
            <a:noFill/>
          </a:ln>
        </p:spPr>
        <p:txBody>
          <a:bodyPr anchorCtr="0" anchor="b" bIns="34275" lIns="68575" spcFirstLastPara="1" rIns="68575" wrap="square" tIns="34275">
            <a:noAutofit/>
          </a:bodyPr>
          <a:lstStyle/>
          <a:p>
            <a:pPr indent="0" lvl="0" marL="0" rtl="0" algn="r">
              <a:lnSpc>
                <a:spcPct val="90000"/>
              </a:lnSpc>
              <a:spcBef>
                <a:spcPts val="0"/>
              </a:spcBef>
              <a:spcAft>
                <a:spcPts val="0"/>
              </a:spcAft>
              <a:buSzPts val="4500"/>
              <a:buFont typeface="Arial"/>
              <a:buNone/>
            </a:pPr>
            <a:r>
              <a:rPr b="1" lang="en" sz="2900">
                <a:latin typeface="Comic Sans MS"/>
                <a:ea typeface="Comic Sans MS"/>
                <a:cs typeface="Comic Sans MS"/>
                <a:sym typeface="Comic Sans MS"/>
              </a:rPr>
              <a:t>ROBONOX</a:t>
            </a:r>
            <a:endParaRPr b="1" sz="2900">
              <a:latin typeface="Comic Sans MS"/>
              <a:ea typeface="Comic Sans MS"/>
              <a:cs typeface="Comic Sans MS"/>
              <a:sym typeface="Comic Sans MS"/>
            </a:endParaRPr>
          </a:p>
          <a:p>
            <a:pPr indent="0" lvl="0" marL="0" rtl="0" algn="l">
              <a:lnSpc>
                <a:spcPct val="90000"/>
              </a:lnSpc>
              <a:spcBef>
                <a:spcPts val="0"/>
              </a:spcBef>
              <a:spcAft>
                <a:spcPts val="0"/>
              </a:spcAft>
              <a:buSzPts val="4500"/>
              <a:buFont typeface="Arial"/>
              <a:buNone/>
            </a:pPr>
            <a:r>
              <a:rPr b="1" lang="en" sz="2900">
                <a:latin typeface="Comic Sans MS"/>
                <a:ea typeface="Comic Sans MS"/>
                <a:cs typeface="Comic Sans MS"/>
                <a:sym typeface="Comic Sans MS"/>
              </a:rPr>
              <a:t>               </a:t>
            </a:r>
            <a:endParaRPr b="1" sz="2900">
              <a:latin typeface="Comic Sans MS"/>
              <a:ea typeface="Comic Sans MS"/>
              <a:cs typeface="Comic Sans MS"/>
              <a:sym typeface="Comic Sans MS"/>
            </a:endParaRPr>
          </a:p>
          <a:p>
            <a:pPr indent="0" lvl="0" marL="0" rtl="0" algn="l">
              <a:lnSpc>
                <a:spcPct val="90000"/>
              </a:lnSpc>
              <a:spcBef>
                <a:spcPts val="0"/>
              </a:spcBef>
              <a:spcAft>
                <a:spcPts val="0"/>
              </a:spcAft>
              <a:buSzPts val="4500"/>
              <a:buFont typeface="Arial"/>
              <a:buNone/>
            </a:pPr>
            <a:r>
              <a:rPr b="1" lang="en" sz="1900">
                <a:latin typeface="Comic Sans MS"/>
                <a:ea typeface="Comic Sans MS"/>
                <a:cs typeface="Comic Sans MS"/>
                <a:sym typeface="Comic Sans MS"/>
              </a:rPr>
              <a:t>                       B</a:t>
            </a:r>
            <a:r>
              <a:rPr b="1" lang="en" sz="1900">
                <a:latin typeface="Comic Sans MS"/>
                <a:ea typeface="Comic Sans MS"/>
                <a:cs typeface="Comic Sans MS"/>
                <a:sym typeface="Comic Sans MS"/>
              </a:rPr>
              <a:t>y Sarkari</a:t>
            </a:r>
            <a:endParaRPr b="1" sz="1900">
              <a:latin typeface="Comic Sans MS"/>
              <a:ea typeface="Comic Sans MS"/>
              <a:cs typeface="Comic Sans MS"/>
              <a:sym typeface="Comic Sans MS"/>
            </a:endParaRPr>
          </a:p>
        </p:txBody>
      </p:sp>
      <p:pic>
        <p:nvPicPr>
          <p:cNvPr id="69" name="Google Shape;69;p14"/>
          <p:cNvPicPr preferRelativeResize="0"/>
          <p:nvPr/>
        </p:nvPicPr>
        <p:blipFill>
          <a:blip r:embed="rId3">
            <a:alphaModFix/>
          </a:blip>
          <a:stretch>
            <a:fillRect/>
          </a:stretch>
        </p:blipFill>
        <p:spPr>
          <a:xfrm>
            <a:off x="3222800" y="992650"/>
            <a:ext cx="1853450" cy="2017250"/>
          </a:xfrm>
          <a:prstGeom prst="rect">
            <a:avLst/>
          </a:prstGeom>
          <a:noFill/>
          <a:ln>
            <a:noFill/>
          </a:ln>
        </p:spPr>
      </p:pic>
      <p:pic>
        <p:nvPicPr>
          <p:cNvPr id="70" name="Google Shape;70;p14"/>
          <p:cNvPicPr preferRelativeResize="0"/>
          <p:nvPr/>
        </p:nvPicPr>
        <p:blipFill rotWithShape="1">
          <a:blip r:embed="rId4">
            <a:alphaModFix/>
          </a:blip>
          <a:srcRect b="2095" l="2085" r="0" t="0"/>
          <a:stretch/>
        </p:blipFill>
        <p:spPr>
          <a:xfrm>
            <a:off x="5076250" y="992650"/>
            <a:ext cx="3684524" cy="19872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23"/>
          <p:cNvSpPr txBox="1"/>
          <p:nvPr>
            <p:ph type="title"/>
          </p:nvPr>
        </p:nvSpPr>
        <p:spPr>
          <a:xfrm>
            <a:off x="3112050" y="2081550"/>
            <a:ext cx="2919900" cy="9804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lang="en" u="sng"/>
              <a:t>THANK YOU !</a:t>
            </a:r>
            <a:endParaRPr u="sng"/>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74" name="Shape 74"/>
        <p:cNvGrpSpPr/>
        <p:nvPr/>
      </p:nvGrpSpPr>
      <p:grpSpPr>
        <a:xfrm>
          <a:off x="0" y="0"/>
          <a:ext cx="0" cy="0"/>
          <a:chOff x="0" y="0"/>
          <a:chExt cx="0" cy="0"/>
        </a:xfrm>
      </p:grpSpPr>
      <p:sp>
        <p:nvSpPr>
          <p:cNvPr id="75" name="Google Shape;75;p15"/>
          <p:cNvSpPr txBox="1"/>
          <p:nvPr>
            <p:ph type="title"/>
          </p:nvPr>
        </p:nvSpPr>
        <p:spPr>
          <a:xfrm>
            <a:off x="231675" y="346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3300"/>
              <a:buFont typeface="Times New Roman"/>
              <a:buNone/>
            </a:pPr>
            <a:r>
              <a:rPr b="1" lang="en" sz="2200">
                <a:latin typeface="Times New Roman"/>
                <a:ea typeface="Times New Roman"/>
                <a:cs typeface="Times New Roman"/>
                <a:sym typeface="Times New Roman"/>
              </a:rPr>
              <a:t>PROBLEM STATEMENT</a:t>
            </a:r>
            <a:endParaRPr sz="2200"/>
          </a:p>
        </p:txBody>
      </p:sp>
      <p:sp>
        <p:nvSpPr>
          <p:cNvPr id="76" name="Google Shape;76;p15"/>
          <p:cNvSpPr txBox="1"/>
          <p:nvPr>
            <p:ph idx="1" type="body"/>
          </p:nvPr>
        </p:nvSpPr>
        <p:spPr>
          <a:xfrm>
            <a:off x="171300" y="773702"/>
            <a:ext cx="5865900" cy="4369800"/>
          </a:xfrm>
          <a:prstGeom prst="rect">
            <a:avLst/>
          </a:prstGeom>
          <a:noFill/>
          <a:ln>
            <a:noFill/>
          </a:ln>
        </p:spPr>
        <p:txBody>
          <a:bodyPr anchorCtr="0" anchor="t" bIns="34275" lIns="68575" spcFirstLastPara="1" rIns="68575" wrap="square" tIns="34275">
            <a:noAutofit/>
          </a:bodyPr>
          <a:lstStyle/>
          <a:p>
            <a:pPr indent="0" lvl="0" marL="0" rtl="0" algn="l">
              <a:lnSpc>
                <a:spcPct val="115000"/>
              </a:lnSpc>
              <a:spcBef>
                <a:spcPts val="800"/>
              </a:spcBef>
              <a:spcAft>
                <a:spcPts val="0"/>
              </a:spcAft>
              <a:buSzPts val="1500"/>
              <a:buNone/>
            </a:pPr>
            <a:r>
              <a:rPr lang="en" sz="1300">
                <a:latin typeface="Arial"/>
                <a:ea typeface="Arial"/>
                <a:cs typeface="Arial"/>
                <a:sym typeface="Arial"/>
              </a:rPr>
              <a:t>Courier </a:t>
            </a:r>
            <a:r>
              <a:rPr lang="en" sz="1300">
                <a:latin typeface="Arial"/>
                <a:ea typeface="Arial"/>
                <a:cs typeface="Arial"/>
                <a:sym typeface="Arial"/>
              </a:rPr>
              <a:t>deliveries</a:t>
            </a:r>
            <a:r>
              <a:rPr lang="en" sz="1300">
                <a:latin typeface="Arial"/>
                <a:ea typeface="Arial"/>
                <a:cs typeface="Arial"/>
                <a:sym typeface="Arial"/>
              </a:rPr>
              <a:t> is essential part of today’s world. It’s high need can be felt in the current pandemic situation, as well. It is </a:t>
            </a:r>
            <a:r>
              <a:rPr lang="en" sz="1300">
                <a:latin typeface="Arial"/>
                <a:ea typeface="Arial"/>
                <a:cs typeface="Arial"/>
                <a:sym typeface="Arial"/>
              </a:rPr>
              <a:t>difficult</a:t>
            </a:r>
            <a:r>
              <a:rPr lang="en" sz="1300">
                <a:latin typeface="Arial"/>
                <a:ea typeface="Arial"/>
                <a:cs typeface="Arial"/>
                <a:sym typeface="Arial"/>
              </a:rPr>
              <a:t> to </a:t>
            </a:r>
            <a:r>
              <a:rPr lang="en" sz="1300">
                <a:latin typeface="Arial"/>
                <a:ea typeface="Arial"/>
                <a:cs typeface="Arial"/>
                <a:sym typeface="Arial"/>
              </a:rPr>
              <a:t>continue</a:t>
            </a:r>
            <a:r>
              <a:rPr lang="en" sz="1300">
                <a:latin typeface="Arial"/>
                <a:ea typeface="Arial"/>
                <a:cs typeface="Arial"/>
                <a:sym typeface="Arial"/>
              </a:rPr>
              <a:t> the </a:t>
            </a:r>
            <a:r>
              <a:rPr lang="en" sz="1300">
                <a:latin typeface="Arial"/>
                <a:ea typeface="Arial"/>
                <a:cs typeface="Arial"/>
                <a:sym typeface="Arial"/>
              </a:rPr>
              <a:t>efficient </a:t>
            </a:r>
            <a:r>
              <a:rPr lang="en" sz="1300">
                <a:latin typeface="Arial"/>
                <a:ea typeface="Arial"/>
                <a:cs typeface="Arial"/>
                <a:sym typeface="Arial"/>
              </a:rPr>
              <a:t>service of parcel </a:t>
            </a:r>
            <a:r>
              <a:rPr lang="en" sz="1300">
                <a:latin typeface="Arial"/>
                <a:ea typeface="Arial"/>
                <a:cs typeface="Arial"/>
                <a:sym typeface="Arial"/>
              </a:rPr>
              <a:t>deliveries</a:t>
            </a:r>
            <a:r>
              <a:rPr lang="en" sz="1300">
                <a:latin typeface="Arial"/>
                <a:ea typeface="Arial"/>
                <a:cs typeface="Arial"/>
                <a:sym typeface="Arial"/>
              </a:rPr>
              <a:t> </a:t>
            </a:r>
            <a:r>
              <a:rPr lang="en" sz="1300">
                <a:latin typeface="Arial"/>
                <a:ea typeface="Arial"/>
                <a:cs typeface="Arial"/>
                <a:sym typeface="Arial"/>
              </a:rPr>
              <a:t>amidst</a:t>
            </a:r>
            <a:r>
              <a:rPr lang="en" sz="1300">
                <a:latin typeface="Arial"/>
                <a:ea typeface="Arial"/>
                <a:cs typeface="Arial"/>
                <a:sym typeface="Arial"/>
              </a:rPr>
              <a:t> the COVID-19 outbreak, when social distancing is necessary.</a:t>
            </a:r>
            <a:endParaRPr sz="1300">
              <a:latin typeface="Arial"/>
              <a:ea typeface="Arial"/>
              <a:cs typeface="Arial"/>
              <a:sym typeface="Arial"/>
            </a:endParaRPr>
          </a:p>
          <a:p>
            <a:pPr indent="0" lvl="0" marL="0" rtl="0" algn="l">
              <a:lnSpc>
                <a:spcPct val="115000"/>
              </a:lnSpc>
              <a:spcBef>
                <a:spcPts val="800"/>
              </a:spcBef>
              <a:spcAft>
                <a:spcPts val="0"/>
              </a:spcAft>
              <a:buSzPts val="1500"/>
              <a:buNone/>
            </a:pPr>
            <a:r>
              <a:rPr b="1" lang="en" sz="1300">
                <a:latin typeface="Arial"/>
                <a:ea typeface="Arial"/>
                <a:cs typeface="Arial"/>
                <a:sym typeface="Arial"/>
              </a:rPr>
              <a:t>So how do we cater people all over the world with stable </a:t>
            </a:r>
            <a:r>
              <a:rPr b="1" lang="en" sz="1300">
                <a:latin typeface="Arial"/>
                <a:ea typeface="Arial"/>
                <a:cs typeface="Arial"/>
                <a:sym typeface="Arial"/>
              </a:rPr>
              <a:t>deliveries without affecting the efficiency of our service?</a:t>
            </a:r>
            <a:r>
              <a:rPr lang="en" sz="1300">
                <a:latin typeface="Arial"/>
                <a:ea typeface="Arial"/>
                <a:cs typeface="Arial"/>
                <a:sym typeface="Arial"/>
              </a:rPr>
              <a:t> </a:t>
            </a:r>
            <a:endParaRPr sz="1300">
              <a:latin typeface="Arial"/>
              <a:ea typeface="Arial"/>
              <a:cs typeface="Arial"/>
              <a:sym typeface="Arial"/>
            </a:endParaRPr>
          </a:p>
          <a:p>
            <a:pPr indent="0" lvl="0" marL="0" rtl="0" algn="l">
              <a:lnSpc>
                <a:spcPct val="70000"/>
              </a:lnSpc>
              <a:spcBef>
                <a:spcPts val="800"/>
              </a:spcBef>
              <a:spcAft>
                <a:spcPts val="0"/>
              </a:spcAft>
              <a:buSzPts val="1500"/>
              <a:buNone/>
            </a:pPr>
            <a:r>
              <a:rPr lang="en" sz="1300">
                <a:latin typeface="Arial"/>
                <a:ea typeface="Arial"/>
                <a:cs typeface="Arial"/>
                <a:sym typeface="Arial"/>
              </a:rPr>
              <a:t>This bot is the answer to all our problems.</a:t>
            </a:r>
            <a:endParaRPr sz="1300">
              <a:latin typeface="Arial"/>
              <a:ea typeface="Arial"/>
              <a:cs typeface="Arial"/>
              <a:sym typeface="Arial"/>
            </a:endParaRPr>
          </a:p>
          <a:p>
            <a:pPr indent="0" lvl="0" marL="0" rtl="0" algn="l">
              <a:lnSpc>
                <a:spcPct val="70000"/>
              </a:lnSpc>
              <a:spcBef>
                <a:spcPts val="800"/>
              </a:spcBef>
              <a:spcAft>
                <a:spcPts val="0"/>
              </a:spcAft>
              <a:buSzPts val="1500"/>
              <a:buNone/>
            </a:pPr>
            <a:r>
              <a:t/>
            </a:r>
            <a:endParaRPr sz="1300">
              <a:latin typeface="Arial"/>
              <a:ea typeface="Arial"/>
              <a:cs typeface="Arial"/>
              <a:sym typeface="Arial"/>
            </a:endParaRPr>
          </a:p>
          <a:p>
            <a:pPr indent="0" lvl="0" marL="0" rtl="0" algn="l">
              <a:lnSpc>
                <a:spcPct val="115000"/>
              </a:lnSpc>
              <a:spcBef>
                <a:spcPts val="800"/>
              </a:spcBef>
              <a:spcAft>
                <a:spcPts val="0"/>
              </a:spcAft>
              <a:buSzPts val="1500"/>
              <a:buNone/>
            </a:pPr>
            <a:r>
              <a:rPr lang="en" sz="1300">
                <a:latin typeface="Arial"/>
                <a:ea typeface="Arial"/>
                <a:cs typeface="Arial"/>
                <a:sym typeface="Arial"/>
              </a:rPr>
              <a:t>Our robots </a:t>
            </a:r>
            <a:r>
              <a:rPr lang="en" sz="1300">
                <a:latin typeface="Arial"/>
                <a:ea typeface="Arial"/>
                <a:cs typeface="Arial"/>
                <a:sym typeface="Arial"/>
              </a:rPr>
              <a:t>function</a:t>
            </a:r>
            <a:r>
              <a:rPr lang="en" sz="1300">
                <a:latin typeface="Arial"/>
                <a:ea typeface="Arial"/>
                <a:cs typeface="Arial"/>
                <a:sym typeface="Arial"/>
              </a:rPr>
              <a:t> to unload the packages from the truck and </a:t>
            </a:r>
            <a:r>
              <a:rPr lang="en" sz="1300">
                <a:latin typeface="Arial"/>
                <a:ea typeface="Arial"/>
                <a:cs typeface="Arial"/>
                <a:sym typeface="Arial"/>
              </a:rPr>
              <a:t>segregate</a:t>
            </a:r>
            <a:r>
              <a:rPr lang="en" sz="1300">
                <a:latin typeface="Arial"/>
                <a:ea typeface="Arial"/>
                <a:cs typeface="Arial"/>
                <a:sym typeface="Arial"/>
              </a:rPr>
              <a:t> it according to the pincode. (look at the adjacent </a:t>
            </a:r>
            <a:endParaRPr sz="1300">
              <a:latin typeface="Arial"/>
              <a:ea typeface="Arial"/>
              <a:cs typeface="Arial"/>
              <a:sym typeface="Arial"/>
            </a:endParaRPr>
          </a:p>
          <a:p>
            <a:pPr indent="0" lvl="0" marL="0" rtl="0" algn="l">
              <a:lnSpc>
                <a:spcPct val="70000"/>
              </a:lnSpc>
              <a:spcBef>
                <a:spcPts val="800"/>
              </a:spcBef>
              <a:spcAft>
                <a:spcPts val="0"/>
              </a:spcAft>
              <a:buSzPts val="1500"/>
              <a:buNone/>
            </a:pPr>
            <a:r>
              <a:t/>
            </a:r>
            <a:endParaRPr sz="1300">
              <a:latin typeface="Arial"/>
              <a:ea typeface="Arial"/>
              <a:cs typeface="Arial"/>
              <a:sym typeface="Arial"/>
            </a:endParaRPr>
          </a:p>
          <a:p>
            <a:pPr indent="0" lvl="0" marL="0" rtl="0" algn="l">
              <a:lnSpc>
                <a:spcPct val="70000"/>
              </a:lnSpc>
              <a:spcBef>
                <a:spcPts val="800"/>
              </a:spcBef>
              <a:spcAft>
                <a:spcPts val="0"/>
              </a:spcAft>
              <a:buSzPts val="1500"/>
              <a:buNone/>
            </a:pPr>
            <a:r>
              <a:rPr lang="en" sz="1300">
                <a:latin typeface="Arial"/>
                <a:ea typeface="Arial"/>
                <a:cs typeface="Arial"/>
                <a:sym typeface="Arial"/>
              </a:rPr>
              <a:t>This will not only reduce the man labour but also help us achieve proper social distancing.</a:t>
            </a:r>
            <a:endParaRPr sz="1300">
              <a:latin typeface="Arial"/>
              <a:ea typeface="Arial"/>
              <a:cs typeface="Arial"/>
              <a:sym typeface="Arial"/>
            </a:endParaRPr>
          </a:p>
          <a:p>
            <a:pPr indent="0" lvl="0" marL="0" rtl="0" algn="l">
              <a:lnSpc>
                <a:spcPct val="70000"/>
              </a:lnSpc>
              <a:spcBef>
                <a:spcPts val="800"/>
              </a:spcBef>
              <a:spcAft>
                <a:spcPts val="0"/>
              </a:spcAft>
              <a:buClr>
                <a:schemeClr val="dk1"/>
              </a:buClr>
              <a:buSzPts val="1500"/>
              <a:buNone/>
            </a:pPr>
            <a:r>
              <a:t/>
            </a:r>
            <a:endParaRPr b="0" sz="1300">
              <a:latin typeface="Arial"/>
              <a:ea typeface="Arial"/>
              <a:cs typeface="Arial"/>
              <a:sym typeface="Arial"/>
            </a:endParaRPr>
          </a:p>
          <a:p>
            <a:pPr indent="0" lvl="0" marL="0" rtl="0" algn="l">
              <a:lnSpc>
                <a:spcPct val="70000"/>
              </a:lnSpc>
              <a:spcBef>
                <a:spcPts val="800"/>
              </a:spcBef>
              <a:spcAft>
                <a:spcPts val="1600"/>
              </a:spcAft>
              <a:buClr>
                <a:schemeClr val="dk1"/>
              </a:buClr>
              <a:buSzPts val="1500"/>
              <a:buNone/>
            </a:pPr>
            <a:r>
              <a:rPr lang="en" sz="1300"/>
              <a:t>  </a:t>
            </a:r>
            <a:endParaRPr sz="1300"/>
          </a:p>
        </p:txBody>
      </p:sp>
      <p:pic>
        <p:nvPicPr>
          <p:cNvPr id="77" name="Google Shape;77;p15"/>
          <p:cNvPicPr preferRelativeResize="0"/>
          <p:nvPr/>
        </p:nvPicPr>
        <p:blipFill>
          <a:blip r:embed="rId3">
            <a:alphaModFix/>
          </a:blip>
          <a:stretch>
            <a:fillRect/>
          </a:stretch>
        </p:blipFill>
        <p:spPr>
          <a:xfrm>
            <a:off x="6296525" y="839938"/>
            <a:ext cx="2436349" cy="36883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81" name="Shape 81"/>
        <p:cNvGrpSpPr/>
        <p:nvPr/>
      </p:nvGrpSpPr>
      <p:grpSpPr>
        <a:xfrm>
          <a:off x="0" y="0"/>
          <a:ext cx="0" cy="0"/>
          <a:chOff x="0" y="0"/>
          <a:chExt cx="0" cy="0"/>
        </a:xfrm>
      </p:grpSpPr>
      <p:sp>
        <p:nvSpPr>
          <p:cNvPr id="82" name="Google Shape;82;p16"/>
          <p:cNvSpPr txBox="1"/>
          <p:nvPr>
            <p:ph type="title"/>
          </p:nvPr>
        </p:nvSpPr>
        <p:spPr>
          <a:xfrm>
            <a:off x="280075" y="58919"/>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3300"/>
              <a:buFont typeface="Times New Roman"/>
              <a:buNone/>
            </a:pPr>
            <a:r>
              <a:rPr b="1" lang="en" sz="2200">
                <a:latin typeface="Times New Roman"/>
                <a:ea typeface="Times New Roman"/>
                <a:cs typeface="Times New Roman"/>
                <a:sym typeface="Times New Roman"/>
              </a:rPr>
              <a:t>IDEA</a:t>
            </a:r>
            <a:endParaRPr sz="2200"/>
          </a:p>
        </p:txBody>
      </p:sp>
      <p:sp>
        <p:nvSpPr>
          <p:cNvPr id="83" name="Google Shape;83;p16"/>
          <p:cNvSpPr txBox="1"/>
          <p:nvPr>
            <p:ph idx="1" type="body"/>
          </p:nvPr>
        </p:nvSpPr>
        <p:spPr>
          <a:xfrm>
            <a:off x="71300" y="921750"/>
            <a:ext cx="5382000" cy="4058100"/>
          </a:xfrm>
          <a:prstGeom prst="rect">
            <a:avLst/>
          </a:prstGeom>
          <a:noFill/>
          <a:ln>
            <a:noFill/>
          </a:ln>
        </p:spPr>
        <p:txBody>
          <a:bodyPr anchorCtr="0" anchor="t" bIns="34275" lIns="68575" spcFirstLastPara="1" rIns="68575" wrap="square" tIns="34275">
            <a:noAutofit/>
          </a:bodyPr>
          <a:lstStyle/>
          <a:p>
            <a:pPr indent="-317500" lvl="0" marL="457200" rtl="0" algn="l">
              <a:lnSpc>
                <a:spcPct val="90000"/>
              </a:lnSpc>
              <a:spcBef>
                <a:spcPts val="0"/>
              </a:spcBef>
              <a:spcAft>
                <a:spcPts val="0"/>
              </a:spcAft>
              <a:buSzPts val="1400"/>
              <a:buChar char="●"/>
            </a:pPr>
            <a:r>
              <a:rPr lang="en" sz="1400"/>
              <a:t>The parcel / package will be unloaded from the truck by a bot which will keep it on our moving cart bot.</a:t>
            </a:r>
            <a:br>
              <a:rPr lang="en" sz="1400"/>
            </a:br>
            <a:endParaRPr sz="1400"/>
          </a:p>
          <a:p>
            <a:pPr indent="-317500" lvl="0" marL="457200" rtl="0" algn="l">
              <a:lnSpc>
                <a:spcPct val="90000"/>
              </a:lnSpc>
              <a:spcBef>
                <a:spcPts val="0"/>
              </a:spcBef>
              <a:spcAft>
                <a:spcPts val="0"/>
              </a:spcAft>
              <a:buSzPts val="1400"/>
              <a:buChar char="●"/>
            </a:pPr>
            <a:r>
              <a:rPr lang="en" sz="1400"/>
              <a:t>The parcel will be placed at unloading point(truck) by the user on our bot. It will be kept on a quad-rotating platform to scan the barcode on any one of 4-sides of the parcel. The parcel is rotated to scan the barcode. Then barcode is scanned using a RPi.</a:t>
            </a:r>
            <a:br>
              <a:rPr lang="en" sz="1400"/>
            </a:br>
            <a:endParaRPr sz="1400"/>
          </a:p>
          <a:p>
            <a:pPr indent="-317500" lvl="0" marL="457200" rtl="0" algn="l">
              <a:lnSpc>
                <a:spcPct val="90000"/>
              </a:lnSpc>
              <a:spcBef>
                <a:spcPts val="0"/>
              </a:spcBef>
              <a:spcAft>
                <a:spcPts val="0"/>
              </a:spcAft>
              <a:buSzPts val="1400"/>
              <a:buChar char="●"/>
            </a:pPr>
            <a:r>
              <a:rPr lang="en" sz="1400"/>
              <a:t>After scanning the parcel the bot will move towards its destination according the scanned pincode (see the adjacent figure for the movement implementation).</a:t>
            </a:r>
            <a:br>
              <a:rPr lang="en" sz="1400"/>
            </a:br>
            <a:endParaRPr sz="1400"/>
          </a:p>
          <a:p>
            <a:pPr indent="-317500" lvl="0" marL="457200" rtl="0" algn="l">
              <a:lnSpc>
                <a:spcPct val="115000"/>
              </a:lnSpc>
              <a:spcBef>
                <a:spcPts val="0"/>
              </a:spcBef>
              <a:spcAft>
                <a:spcPts val="0"/>
              </a:spcAft>
              <a:buSzPts val="1400"/>
              <a:buChar char="●"/>
            </a:pPr>
            <a:r>
              <a:rPr lang="en" sz="1400"/>
              <a:t>Servo motor is being used to set the angle of rotation of the bot. Then the bot moves on a straight path for 50m and comes back for next parcel delivery.</a:t>
            </a:r>
            <a:endParaRPr sz="1500"/>
          </a:p>
        </p:txBody>
      </p:sp>
      <p:pic>
        <p:nvPicPr>
          <p:cNvPr id="84" name="Google Shape;84;p16"/>
          <p:cNvPicPr preferRelativeResize="0"/>
          <p:nvPr/>
        </p:nvPicPr>
        <p:blipFill rotWithShape="1">
          <a:blip r:embed="rId3">
            <a:alphaModFix/>
          </a:blip>
          <a:srcRect b="0" l="0" r="0" t="0"/>
          <a:stretch/>
        </p:blipFill>
        <p:spPr>
          <a:xfrm>
            <a:off x="5800675" y="843125"/>
            <a:ext cx="2932791" cy="37262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88" name="Shape 88"/>
        <p:cNvGrpSpPr/>
        <p:nvPr/>
      </p:nvGrpSpPr>
      <p:grpSpPr>
        <a:xfrm>
          <a:off x="0" y="0"/>
          <a:ext cx="0" cy="0"/>
          <a:chOff x="0" y="0"/>
          <a:chExt cx="0" cy="0"/>
        </a:xfrm>
      </p:grpSpPr>
      <p:pic>
        <p:nvPicPr>
          <p:cNvPr id="89" name="Google Shape;89;p17"/>
          <p:cNvPicPr preferRelativeResize="0"/>
          <p:nvPr/>
        </p:nvPicPr>
        <p:blipFill>
          <a:blip r:embed="rId3">
            <a:alphaModFix/>
          </a:blip>
          <a:stretch>
            <a:fillRect/>
          </a:stretch>
        </p:blipFill>
        <p:spPr>
          <a:xfrm>
            <a:off x="1283500" y="568700"/>
            <a:ext cx="6577001" cy="4508825"/>
          </a:xfrm>
          <a:prstGeom prst="rect">
            <a:avLst/>
          </a:prstGeom>
          <a:noFill/>
          <a:ln>
            <a:noFill/>
          </a:ln>
        </p:spPr>
      </p:pic>
      <p:sp>
        <p:nvSpPr>
          <p:cNvPr id="90" name="Google Shape;90;p17"/>
          <p:cNvSpPr txBox="1"/>
          <p:nvPr/>
        </p:nvSpPr>
        <p:spPr>
          <a:xfrm>
            <a:off x="1832650" y="146950"/>
            <a:ext cx="4840800" cy="458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DESIGN AND WORKING OF THE MOVING BOT MODEL</a:t>
            </a:r>
            <a:endParaRPr>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94" name="Shape 94"/>
        <p:cNvGrpSpPr/>
        <p:nvPr/>
      </p:nvGrpSpPr>
      <p:grpSpPr>
        <a:xfrm>
          <a:off x="0" y="0"/>
          <a:ext cx="0" cy="0"/>
          <a:chOff x="0" y="0"/>
          <a:chExt cx="0" cy="0"/>
        </a:xfrm>
      </p:grpSpPr>
      <p:sp>
        <p:nvSpPr>
          <p:cNvPr id="95" name="Google Shape;95;p18"/>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3300"/>
              <a:buFont typeface="Times New Roman"/>
              <a:buNone/>
            </a:pPr>
            <a:r>
              <a:rPr b="1" lang="en" sz="1900">
                <a:latin typeface="Times New Roman"/>
                <a:ea typeface="Times New Roman"/>
                <a:cs typeface="Times New Roman"/>
                <a:sym typeface="Times New Roman"/>
              </a:rPr>
              <a:t>WORKING MECHANISM</a:t>
            </a:r>
            <a:endParaRPr sz="1900"/>
          </a:p>
        </p:txBody>
      </p:sp>
      <p:sp>
        <p:nvSpPr>
          <p:cNvPr id="96" name="Google Shape;96;p18"/>
          <p:cNvSpPr txBox="1"/>
          <p:nvPr/>
        </p:nvSpPr>
        <p:spPr>
          <a:xfrm>
            <a:off x="565650" y="1171150"/>
            <a:ext cx="8202900" cy="34227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chemeClr val="dk1"/>
              </a:buClr>
              <a:buSzPts val="1200"/>
              <a:buFont typeface="Times New Roman"/>
              <a:buAutoNum type="arabicPeriod"/>
            </a:pPr>
            <a:r>
              <a:rPr lang="en" sz="1200">
                <a:solidFill>
                  <a:schemeClr val="dk1"/>
                </a:solidFill>
                <a:latin typeface="Times New Roman"/>
                <a:ea typeface="Times New Roman"/>
                <a:cs typeface="Times New Roman"/>
                <a:sym typeface="Times New Roman"/>
              </a:rPr>
              <a:t>The bot picks up a parcel from the truck using mechanical design and then puts inside the bot at the center above a rotating surface.</a:t>
            </a:r>
            <a:br>
              <a:rPr lang="en" sz="1200">
                <a:solidFill>
                  <a:schemeClr val="dk1"/>
                </a:solidFill>
                <a:latin typeface="Times New Roman"/>
                <a:ea typeface="Times New Roman"/>
                <a:cs typeface="Times New Roman"/>
                <a:sym typeface="Times New Roman"/>
              </a:rPr>
            </a:b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AutoNum type="arabicPeriod"/>
            </a:pPr>
            <a:r>
              <a:rPr lang="en" sz="1200">
                <a:solidFill>
                  <a:schemeClr val="dk1"/>
                </a:solidFill>
                <a:latin typeface="Times New Roman"/>
                <a:ea typeface="Times New Roman"/>
                <a:cs typeface="Times New Roman"/>
                <a:sym typeface="Times New Roman"/>
              </a:rPr>
              <a:t>The Rotator rotates the package and then we will process the video frames from cam using raspberry pi. After grabbing the frame from a threaded video stream, we decode the barcode and check the assigned pin code that matches with three given pincodes. If Pincode matches with given pincodes then it gives signal through Raspberry Pi to Arduino. Then finds the barcode in the frame.</a:t>
            </a:r>
            <a:endParaRPr sz="1200">
              <a:solidFill>
                <a:schemeClr val="dk1"/>
              </a:solidFill>
              <a:latin typeface="Times New Roman"/>
              <a:ea typeface="Times New Roman"/>
              <a:cs typeface="Times New Roman"/>
              <a:sym typeface="Times New Roman"/>
            </a:endParaRPr>
          </a:p>
          <a:p>
            <a:pPr indent="0" lvl="0" marL="457200" rtl="0" algn="l">
              <a:lnSpc>
                <a:spcPct val="115000"/>
              </a:lnSpc>
              <a:spcBef>
                <a:spcPts val="0"/>
              </a:spcBef>
              <a:spcAft>
                <a:spcPts val="0"/>
              </a:spcAft>
              <a:buClr>
                <a:schemeClr val="dk1"/>
              </a:buClr>
              <a:buSzPts val="1100"/>
              <a:buFont typeface="Arial"/>
              <a:buNone/>
            </a:pPr>
            <a:r>
              <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AutoNum type="arabicPeriod"/>
            </a:pPr>
            <a:r>
              <a:rPr lang="en" sz="1200">
                <a:solidFill>
                  <a:schemeClr val="dk1"/>
                </a:solidFill>
                <a:latin typeface="Times New Roman"/>
                <a:ea typeface="Times New Roman"/>
                <a:cs typeface="Times New Roman"/>
                <a:sym typeface="Times New Roman"/>
              </a:rPr>
              <a:t>If no barcode is found on the surface then the rotator on bottom rotates it. Servo is used here again for the rotation purpose of parcels.</a:t>
            </a:r>
            <a:br>
              <a:rPr lang="en" sz="1200">
                <a:solidFill>
                  <a:schemeClr val="dk1"/>
                </a:solidFill>
                <a:latin typeface="Times New Roman"/>
                <a:ea typeface="Times New Roman"/>
                <a:cs typeface="Times New Roman"/>
                <a:sym typeface="Times New Roman"/>
              </a:rPr>
            </a:b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AutoNum type="arabicPeriod"/>
            </a:pPr>
            <a:r>
              <a:rPr lang="en" sz="1200">
                <a:solidFill>
                  <a:schemeClr val="dk1"/>
                </a:solidFill>
                <a:latin typeface="Times New Roman"/>
                <a:ea typeface="Times New Roman"/>
                <a:cs typeface="Times New Roman"/>
                <a:sym typeface="Times New Roman"/>
              </a:rPr>
              <a:t>After getting the location to be delivered the bot turns accordingly and moves straight for 50m.</a:t>
            </a:r>
            <a:br>
              <a:rPr lang="en" sz="1200">
                <a:solidFill>
                  <a:schemeClr val="dk1"/>
                </a:solidFill>
                <a:latin typeface="Times New Roman"/>
                <a:ea typeface="Times New Roman"/>
                <a:cs typeface="Times New Roman"/>
                <a:sym typeface="Times New Roman"/>
              </a:rPr>
            </a:b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AutoNum type="arabicPeriod"/>
            </a:pPr>
            <a:r>
              <a:rPr lang="en" sz="1200">
                <a:solidFill>
                  <a:schemeClr val="dk1"/>
                </a:solidFill>
                <a:latin typeface="Times New Roman"/>
                <a:ea typeface="Times New Roman"/>
                <a:cs typeface="Times New Roman"/>
                <a:sym typeface="Times New Roman"/>
              </a:rPr>
              <a:t>On reaching the final delivery point, the linear actuator connected to a bar will gently push the parcel out of the bot.</a:t>
            </a:r>
            <a:br>
              <a:rPr lang="en" sz="1200">
                <a:solidFill>
                  <a:schemeClr val="dk1"/>
                </a:solidFill>
                <a:latin typeface="Times New Roman"/>
                <a:ea typeface="Times New Roman"/>
                <a:cs typeface="Times New Roman"/>
                <a:sym typeface="Times New Roman"/>
              </a:rPr>
            </a:b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AutoNum type="arabicPeriod"/>
            </a:pPr>
            <a:r>
              <a:rPr lang="en" sz="1200">
                <a:solidFill>
                  <a:schemeClr val="dk1"/>
                </a:solidFill>
                <a:latin typeface="Times New Roman"/>
                <a:ea typeface="Times New Roman"/>
                <a:cs typeface="Times New Roman"/>
                <a:sym typeface="Times New Roman"/>
              </a:rPr>
              <a:t>The bot moves backward 50m to the initial point.</a:t>
            </a:r>
            <a:endParaRPr sz="1200">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pic>
        <p:nvPicPr>
          <p:cNvPr id="101" name="Google Shape;101;p19"/>
          <p:cNvPicPr preferRelativeResize="0"/>
          <p:nvPr/>
        </p:nvPicPr>
        <p:blipFill>
          <a:blip r:embed="rId3">
            <a:alphaModFix/>
          </a:blip>
          <a:stretch>
            <a:fillRect/>
          </a:stretch>
        </p:blipFill>
        <p:spPr>
          <a:xfrm>
            <a:off x="2931388" y="490000"/>
            <a:ext cx="3281225" cy="4535575"/>
          </a:xfrm>
          <a:prstGeom prst="rect">
            <a:avLst/>
          </a:prstGeom>
          <a:noFill/>
          <a:ln>
            <a:noFill/>
          </a:ln>
        </p:spPr>
      </p:pic>
      <p:sp>
        <p:nvSpPr>
          <p:cNvPr id="102" name="Google Shape;102;p19"/>
          <p:cNvSpPr txBox="1"/>
          <p:nvPr/>
        </p:nvSpPr>
        <p:spPr>
          <a:xfrm>
            <a:off x="-150925" y="142300"/>
            <a:ext cx="4097700" cy="47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700">
                <a:latin typeface="Open Sans"/>
                <a:ea typeface="Open Sans"/>
                <a:cs typeface="Open Sans"/>
                <a:sym typeface="Open Sans"/>
              </a:rPr>
              <a:t>FLOW CHART</a:t>
            </a:r>
            <a:endParaRPr b="1" sz="1700">
              <a:latin typeface="Open Sans"/>
              <a:ea typeface="Open Sans"/>
              <a:cs typeface="Open Sans"/>
              <a:sym typeface="Ope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pic>
        <p:nvPicPr>
          <p:cNvPr id="107" name="Google Shape;107;p20"/>
          <p:cNvPicPr preferRelativeResize="0"/>
          <p:nvPr/>
        </p:nvPicPr>
        <p:blipFill rotWithShape="1">
          <a:blip r:embed="rId3">
            <a:alphaModFix/>
          </a:blip>
          <a:srcRect b="0" l="0" r="31511" t="0"/>
          <a:stretch/>
        </p:blipFill>
        <p:spPr>
          <a:xfrm>
            <a:off x="1636888" y="643700"/>
            <a:ext cx="5870224" cy="4305600"/>
          </a:xfrm>
          <a:prstGeom prst="rect">
            <a:avLst/>
          </a:prstGeom>
          <a:noFill/>
          <a:ln>
            <a:noFill/>
          </a:ln>
        </p:spPr>
      </p:pic>
      <p:sp>
        <p:nvSpPr>
          <p:cNvPr id="108" name="Google Shape;108;p20"/>
          <p:cNvSpPr txBox="1"/>
          <p:nvPr/>
        </p:nvSpPr>
        <p:spPr>
          <a:xfrm>
            <a:off x="1749600" y="164250"/>
            <a:ext cx="5644800" cy="36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BASIC STRUCTURE OF THE MOVEMENT BELT</a:t>
            </a:r>
            <a:endParaRPr>
              <a:latin typeface="Open Sans"/>
              <a:ea typeface="Open Sans"/>
              <a:cs typeface="Open Sans"/>
              <a:sym typeface="Ope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3F3F3"/>
        </a:solidFill>
      </p:bgPr>
    </p:bg>
    <p:spTree>
      <p:nvGrpSpPr>
        <p:cNvPr id="112" name="Shape 112"/>
        <p:cNvGrpSpPr/>
        <p:nvPr/>
      </p:nvGrpSpPr>
      <p:grpSpPr>
        <a:xfrm>
          <a:off x="0" y="0"/>
          <a:ext cx="0" cy="0"/>
          <a:chOff x="0" y="0"/>
          <a:chExt cx="0" cy="0"/>
        </a:xfrm>
      </p:grpSpPr>
      <p:sp>
        <p:nvSpPr>
          <p:cNvPr id="113" name="Google Shape;113;p21"/>
          <p:cNvSpPr txBox="1"/>
          <p:nvPr>
            <p:ph idx="1" type="body"/>
          </p:nvPr>
        </p:nvSpPr>
        <p:spPr>
          <a:xfrm>
            <a:off x="102800" y="3885573"/>
            <a:ext cx="7886700" cy="527100"/>
          </a:xfrm>
          <a:prstGeom prst="rect">
            <a:avLst/>
          </a:prstGeom>
          <a:noFill/>
          <a:ln>
            <a:noFill/>
          </a:ln>
        </p:spPr>
        <p:txBody>
          <a:bodyPr anchorCtr="0" anchor="t" bIns="34275" lIns="68575" spcFirstLastPara="1" rIns="68575" wrap="square" tIns="34275">
            <a:noAutofit/>
          </a:bodyPr>
          <a:lstStyle/>
          <a:p>
            <a:pPr indent="-38100" lvl="0" marL="177800" rtl="0" algn="ctr">
              <a:lnSpc>
                <a:spcPct val="90000"/>
              </a:lnSpc>
              <a:spcBef>
                <a:spcPts val="0"/>
              </a:spcBef>
              <a:spcAft>
                <a:spcPts val="1600"/>
              </a:spcAft>
              <a:buClr>
                <a:schemeClr val="dk1"/>
              </a:buClr>
              <a:buSzPts val="2100"/>
              <a:buNone/>
            </a:pPr>
            <a:r>
              <a:rPr b="1" i="1" lang="en" sz="1400"/>
              <a:t>Main circuit connecting various modules used in a bot</a:t>
            </a:r>
            <a:endParaRPr b="1" i="1" sz="1400"/>
          </a:p>
        </p:txBody>
      </p:sp>
      <p:pic>
        <p:nvPicPr>
          <p:cNvPr id="114" name="Google Shape;114;p21"/>
          <p:cNvPicPr preferRelativeResize="0"/>
          <p:nvPr/>
        </p:nvPicPr>
        <p:blipFill rotWithShape="1">
          <a:blip r:embed="rId3">
            <a:alphaModFix/>
          </a:blip>
          <a:srcRect b="0" l="-3709" r="3709" t="0"/>
          <a:stretch/>
        </p:blipFill>
        <p:spPr>
          <a:xfrm>
            <a:off x="1455800" y="414463"/>
            <a:ext cx="5410200" cy="33242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pic>
        <p:nvPicPr>
          <p:cNvPr id="119" name="Google Shape;119;p22"/>
          <p:cNvPicPr preferRelativeResize="0"/>
          <p:nvPr/>
        </p:nvPicPr>
        <p:blipFill>
          <a:blip r:embed="rId3">
            <a:alphaModFix/>
          </a:blip>
          <a:stretch>
            <a:fillRect/>
          </a:stretch>
        </p:blipFill>
        <p:spPr>
          <a:xfrm>
            <a:off x="560325" y="0"/>
            <a:ext cx="8023350" cy="5143500"/>
          </a:xfrm>
          <a:prstGeom prst="rect">
            <a:avLst/>
          </a:prstGeom>
          <a:noFill/>
          <a:ln>
            <a:noFill/>
          </a:ln>
        </p:spPr>
      </p:pic>
      <p:sp>
        <p:nvSpPr>
          <p:cNvPr id="120" name="Google Shape;120;p22"/>
          <p:cNvSpPr txBox="1"/>
          <p:nvPr/>
        </p:nvSpPr>
        <p:spPr>
          <a:xfrm>
            <a:off x="5020800" y="435000"/>
            <a:ext cx="2906400" cy="89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Open Sans"/>
                <a:ea typeface="Open Sans"/>
                <a:cs typeface="Open Sans"/>
                <a:sym typeface="Open Sans"/>
              </a:rPr>
              <a:t>FOR PICKING UP PARCELS FROM TRUCK.</a:t>
            </a:r>
            <a:endParaRPr b="1">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