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63" r:id="rId3"/>
    <p:sldId id="262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57" r:id="rId15"/>
    <p:sldId id="261" r:id="rId16"/>
    <p:sldId id="258" r:id="rId17"/>
    <p:sldId id="259" r:id="rId18"/>
    <p:sldId id="260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08" autoAdjust="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A0ECBB5-D0F8-4B8A-976D-B8B7B67DA06B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1D9F8A7-BB55-424F-B4D6-08CDC00C414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0ECBB5-D0F8-4B8A-976D-B8B7B67DA06B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D9F8A7-BB55-424F-B4D6-08CDC00C4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A0ECBB5-D0F8-4B8A-976D-B8B7B67DA06B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1D9F8A7-BB55-424F-B4D6-08CDC00C4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0ECBB5-D0F8-4B8A-976D-B8B7B67DA06B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D9F8A7-BB55-424F-B4D6-08CDC00C4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A0ECBB5-D0F8-4B8A-976D-B8B7B67DA06B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1D9F8A7-BB55-424F-B4D6-08CDC00C414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0ECBB5-D0F8-4B8A-976D-B8B7B67DA06B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D9F8A7-BB55-424F-B4D6-08CDC00C4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0ECBB5-D0F8-4B8A-976D-B8B7B67DA06B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D9F8A7-BB55-424F-B4D6-08CDC00C4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0ECBB5-D0F8-4B8A-976D-B8B7B67DA06B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D9F8A7-BB55-424F-B4D6-08CDC00C4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A0ECBB5-D0F8-4B8A-976D-B8B7B67DA06B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D9F8A7-BB55-424F-B4D6-08CDC00C4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0ECBB5-D0F8-4B8A-976D-B8B7B67DA06B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D9F8A7-BB55-424F-B4D6-08CDC00C414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A0ECBB5-D0F8-4B8A-976D-B8B7B67DA06B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D9F8A7-BB55-424F-B4D6-08CDC00C414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A0ECBB5-D0F8-4B8A-976D-B8B7B67DA06B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1D9F8A7-BB55-424F-B4D6-08CDC00C414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792" y="1268760"/>
            <a:ext cx="6120680" cy="23762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AI-Powered Intelligent Insurance Risk Assessment and Customer Insights System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707904" y="4005064"/>
            <a:ext cx="5114778" cy="1101248"/>
          </a:xfrm>
        </p:spPr>
        <p:txBody>
          <a:bodyPr/>
          <a:lstStyle/>
          <a:p>
            <a:r>
              <a:rPr lang="en-US" dirty="0" smtClean="0"/>
              <a:t>Presented by: </a:t>
            </a:r>
            <a:r>
              <a:rPr lang="en-US" dirty="0" smtClean="0"/>
              <a:t>DEEPA</a:t>
            </a:r>
            <a:endParaRPr lang="en-US" dirty="0" smtClean="0"/>
          </a:p>
          <a:p>
            <a:r>
              <a:rPr lang="en-US" dirty="0" smtClean="0"/>
              <a:t>THANKS TO  GUVI 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011680"/>
            <a:ext cx="7239000" cy="4846320"/>
          </a:xfrm>
        </p:spPr>
        <p:txBody>
          <a:bodyPr/>
          <a:lstStyle/>
          <a:p>
            <a:r>
              <a:rPr lang="en-US" dirty="0" smtClean="0"/>
              <a:t>- Risk </a:t>
            </a:r>
            <a:r>
              <a:rPr lang="en-US" dirty="0" smtClean="0"/>
              <a:t>Classification</a:t>
            </a:r>
          </a:p>
          <a:p>
            <a:endParaRPr lang="en-US" dirty="0" smtClean="0"/>
          </a:p>
          <a:p>
            <a:r>
              <a:rPr lang="en-US" dirty="0" smtClean="0"/>
              <a:t>- Fraud </a:t>
            </a:r>
            <a:r>
              <a:rPr lang="en-US" dirty="0" smtClean="0"/>
              <a:t>Detection</a:t>
            </a:r>
          </a:p>
          <a:p>
            <a:endParaRPr lang="en-US" dirty="0" smtClean="0"/>
          </a:p>
          <a:p>
            <a:r>
              <a:rPr lang="en-US" dirty="0" smtClean="0"/>
              <a:t>- Sentiment Analysis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NLP 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011680"/>
            <a:ext cx="7239000" cy="4846320"/>
          </a:xfrm>
        </p:spPr>
        <p:txBody>
          <a:bodyPr/>
          <a:lstStyle/>
          <a:p>
            <a:r>
              <a:rPr lang="en-US" dirty="0" smtClean="0"/>
              <a:t>- Cleaned </a:t>
            </a:r>
            <a:r>
              <a:rPr lang="en-US" dirty="0" smtClean="0"/>
              <a:t>feedback</a:t>
            </a:r>
          </a:p>
          <a:p>
            <a:endParaRPr lang="en-US" dirty="0" smtClean="0"/>
          </a:p>
          <a:p>
            <a:r>
              <a:rPr lang="en-US" dirty="0" smtClean="0"/>
              <a:t>- Sentiment: 71% </a:t>
            </a:r>
            <a:r>
              <a:rPr lang="en-US" dirty="0" smtClean="0"/>
              <a:t>Positive</a:t>
            </a:r>
          </a:p>
          <a:p>
            <a:endParaRPr lang="en-US" dirty="0" smtClean="0"/>
          </a:p>
          <a:p>
            <a:r>
              <a:rPr lang="en-US" dirty="0" smtClean="0"/>
              <a:t>- Themes: Trust, Claims, Support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 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11680"/>
            <a:ext cx="7239000" cy="4846320"/>
          </a:xfrm>
        </p:spPr>
        <p:txBody>
          <a:bodyPr/>
          <a:lstStyle/>
          <a:p>
            <a:r>
              <a:rPr lang="en-US" dirty="0" smtClean="0"/>
              <a:t>- Revenue +15–20</a:t>
            </a:r>
            <a:r>
              <a:rPr lang="en-US" dirty="0" smtClean="0"/>
              <a:t>%</a:t>
            </a:r>
          </a:p>
          <a:p>
            <a:endParaRPr lang="en-US" dirty="0" smtClean="0"/>
          </a:p>
          <a:p>
            <a:r>
              <a:rPr lang="en-US" dirty="0" smtClean="0"/>
              <a:t>- Fraud Savings: ₹</a:t>
            </a:r>
            <a:r>
              <a:rPr lang="en-US" dirty="0" smtClean="0"/>
              <a:t>2.7L</a:t>
            </a:r>
          </a:p>
          <a:p>
            <a:endParaRPr lang="en-US" dirty="0" smtClean="0"/>
          </a:p>
          <a:p>
            <a:r>
              <a:rPr lang="en-US" dirty="0" smtClean="0"/>
              <a:t>- Real-time </a:t>
            </a:r>
            <a:r>
              <a:rPr lang="en-US" dirty="0" smtClean="0"/>
              <a:t>sentiment</a:t>
            </a:r>
          </a:p>
          <a:p>
            <a:endParaRPr lang="en-US" dirty="0" smtClean="0"/>
          </a:p>
          <a:p>
            <a:r>
              <a:rPr lang="en-US" dirty="0" smtClean="0"/>
              <a:t>- Simplified documents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Classification with 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11680"/>
            <a:ext cx="7239000" cy="4846320"/>
          </a:xfrm>
        </p:spPr>
        <p:txBody>
          <a:bodyPr/>
          <a:lstStyle/>
          <a:p>
            <a:r>
              <a:rPr lang="en-US" dirty="0" smtClean="0"/>
              <a:t>Uses historical claim and customer </a:t>
            </a:r>
            <a:r>
              <a:rPr lang="en-US" dirty="0" smtClean="0"/>
              <a:t>data</a:t>
            </a:r>
          </a:p>
          <a:p>
            <a:endParaRPr lang="en-US" dirty="0" smtClean="0"/>
          </a:p>
          <a:p>
            <a:r>
              <a:rPr lang="en-US" dirty="0" smtClean="0"/>
              <a:t>ML models identify high-risk </a:t>
            </a:r>
            <a:r>
              <a:rPr lang="en-US" dirty="0" smtClean="0"/>
              <a:t>profiles</a:t>
            </a:r>
          </a:p>
          <a:p>
            <a:endParaRPr lang="en-US" dirty="0" smtClean="0"/>
          </a:p>
          <a:p>
            <a:r>
              <a:rPr lang="en-US" dirty="0" smtClean="0"/>
              <a:t>Helps insurers adjust premiums </a:t>
            </a:r>
            <a:r>
              <a:rPr lang="en-US" dirty="0" smtClean="0"/>
              <a:t>dynamically</a:t>
            </a:r>
          </a:p>
          <a:p>
            <a:endParaRPr lang="en-US" dirty="0" smtClean="0"/>
          </a:p>
          <a:p>
            <a:r>
              <a:rPr lang="en-US" dirty="0" smtClean="0"/>
              <a:t>Enhances risk pooling strategies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Fraud Detection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11680"/>
            <a:ext cx="7239000" cy="4846320"/>
          </a:xfrm>
        </p:spPr>
        <p:txBody>
          <a:bodyPr/>
          <a:lstStyle/>
          <a:p>
            <a:r>
              <a:rPr lang="en-US" dirty="0" smtClean="0"/>
              <a:t>Anomaly detection with advanced ML </a:t>
            </a:r>
            <a:r>
              <a:rPr lang="en-US" dirty="0" smtClean="0"/>
              <a:t>models</a:t>
            </a:r>
          </a:p>
          <a:p>
            <a:endParaRPr lang="en-US" dirty="0" smtClean="0"/>
          </a:p>
          <a:p>
            <a:r>
              <a:rPr lang="en-US" dirty="0" smtClean="0"/>
              <a:t>Real-time fraud alert </a:t>
            </a:r>
            <a:r>
              <a:rPr lang="en-US" dirty="0" smtClean="0"/>
              <a:t>generation</a:t>
            </a:r>
          </a:p>
          <a:p>
            <a:endParaRPr lang="en-US" dirty="0" smtClean="0"/>
          </a:p>
          <a:p>
            <a:r>
              <a:rPr lang="en-US" dirty="0" smtClean="0"/>
              <a:t>Saves millions by blocking suspicious claims </a:t>
            </a:r>
            <a:r>
              <a:rPr lang="en-US" dirty="0" smtClean="0"/>
              <a:t>early</a:t>
            </a:r>
          </a:p>
          <a:p>
            <a:endParaRPr lang="en-US" dirty="0" smtClean="0"/>
          </a:p>
          <a:p>
            <a:r>
              <a:rPr lang="en-US" dirty="0" smtClean="0"/>
              <a:t>Explainable AI supports audit &amp; compliance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Customer 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132856"/>
            <a:ext cx="7239000" cy="4846320"/>
          </a:xfrm>
        </p:spPr>
        <p:txBody>
          <a:bodyPr/>
          <a:lstStyle/>
          <a:p>
            <a:r>
              <a:rPr lang="en-US" dirty="0" smtClean="0"/>
              <a:t>NLP models analyze reviews and </a:t>
            </a:r>
            <a:r>
              <a:rPr lang="en-US" dirty="0" smtClean="0"/>
              <a:t>feedback</a:t>
            </a:r>
          </a:p>
          <a:p>
            <a:endParaRPr lang="en-US" dirty="0" smtClean="0"/>
          </a:p>
          <a:p>
            <a:r>
              <a:rPr lang="en-US" dirty="0" smtClean="0"/>
              <a:t>Sentiment trends reveal service </a:t>
            </a:r>
            <a:r>
              <a:rPr lang="en-US" dirty="0" smtClean="0"/>
              <a:t>gaps</a:t>
            </a:r>
          </a:p>
          <a:p>
            <a:endParaRPr lang="en-US" dirty="0" smtClean="0"/>
          </a:p>
          <a:p>
            <a:r>
              <a:rPr lang="en-US" dirty="0" smtClean="0"/>
              <a:t>Supports continuous CX </a:t>
            </a:r>
            <a:r>
              <a:rPr lang="en-US" dirty="0" smtClean="0"/>
              <a:t>improvement</a:t>
            </a:r>
          </a:p>
          <a:p>
            <a:endParaRPr lang="en-US" dirty="0" smtClean="0"/>
          </a:p>
          <a:p>
            <a:r>
              <a:rPr lang="en-US" dirty="0" smtClean="0"/>
              <a:t>Multilingual support for wider coverage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AI-Powered </a:t>
            </a:r>
            <a:r>
              <a:rPr lang="en-US" dirty="0" err="1" smtClean="0"/>
              <a:t>Chatbots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11680"/>
            <a:ext cx="7239000" cy="4846320"/>
          </a:xfrm>
        </p:spPr>
        <p:txBody>
          <a:bodyPr/>
          <a:lstStyle/>
          <a:p>
            <a:r>
              <a:rPr lang="en-US" dirty="0" smtClean="0"/>
              <a:t>24/7 support in multiple </a:t>
            </a:r>
            <a:r>
              <a:rPr lang="en-US" dirty="0" smtClean="0"/>
              <a:t>languages</a:t>
            </a:r>
          </a:p>
          <a:p>
            <a:endParaRPr lang="en-US" dirty="0" smtClean="0"/>
          </a:p>
          <a:p>
            <a:r>
              <a:rPr lang="en-US" dirty="0" smtClean="0"/>
              <a:t>Automates claim status queries &amp; </a:t>
            </a:r>
            <a:r>
              <a:rPr lang="en-US" dirty="0" smtClean="0"/>
              <a:t>FAQs</a:t>
            </a:r>
          </a:p>
          <a:p>
            <a:endParaRPr lang="en-US" dirty="0" smtClean="0"/>
          </a:p>
          <a:p>
            <a:r>
              <a:rPr lang="en-US" dirty="0" smtClean="0"/>
              <a:t>Reduces human workload and improves </a:t>
            </a:r>
            <a:r>
              <a:rPr lang="en-US" dirty="0" smtClean="0"/>
              <a:t>TAT</a:t>
            </a:r>
          </a:p>
          <a:p>
            <a:endParaRPr lang="en-US" dirty="0" smtClean="0"/>
          </a:p>
          <a:p>
            <a:r>
              <a:rPr lang="en-US" dirty="0" smtClean="0"/>
              <a:t>Seamless handoff to human agents for complex cases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Deployment Architecture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[User]</a:t>
            </a:r>
          </a:p>
          <a:p>
            <a:r>
              <a:rPr lang="en-US" dirty="0" smtClean="0"/>
              <a:t>     |</a:t>
            </a:r>
          </a:p>
          <a:p>
            <a:r>
              <a:rPr lang="en-US" dirty="0" smtClean="0"/>
              <a:t>[</a:t>
            </a:r>
            <a:r>
              <a:rPr lang="en-US" dirty="0" err="1" smtClean="0"/>
              <a:t>Streamlit</a:t>
            </a:r>
            <a:r>
              <a:rPr lang="en-US" dirty="0" smtClean="0"/>
              <a:t> Frontend]</a:t>
            </a:r>
          </a:p>
          <a:p>
            <a:r>
              <a:rPr lang="en-US" dirty="0" smtClean="0"/>
              <a:t>     |</a:t>
            </a:r>
          </a:p>
          <a:p>
            <a:r>
              <a:rPr lang="en-US" dirty="0" smtClean="0"/>
              <a:t>[API Server (</a:t>
            </a:r>
            <a:r>
              <a:rPr lang="en-US" dirty="0" err="1" smtClean="0"/>
              <a:t>FastAPI</a:t>
            </a:r>
            <a:r>
              <a:rPr lang="en-US" dirty="0" smtClean="0"/>
              <a:t>/Flask)]</a:t>
            </a:r>
          </a:p>
          <a:p>
            <a:r>
              <a:rPr lang="en-US" dirty="0" smtClean="0"/>
              <a:t>     |</a:t>
            </a:r>
          </a:p>
          <a:p>
            <a:r>
              <a:rPr lang="en-US" dirty="0" smtClean="0"/>
              <a:t>[ML Model Services] &lt;---&gt; [Data Sources]</a:t>
            </a:r>
          </a:p>
          <a:p>
            <a:r>
              <a:rPr lang="en-US" dirty="0" smtClean="0"/>
              <a:t>     |</a:t>
            </a:r>
          </a:p>
          <a:p>
            <a:r>
              <a:rPr lang="en-US" dirty="0" smtClean="0"/>
              <a:t> [Cloud Hosting &amp; Storage]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&amp; Business Impact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⬆️ 20% increase in customer </a:t>
            </a:r>
            <a:r>
              <a:rPr lang="en-US" dirty="0" smtClean="0"/>
              <a:t>retention</a:t>
            </a:r>
          </a:p>
          <a:p>
            <a:endParaRPr lang="en-US" dirty="0" smtClean="0"/>
          </a:p>
          <a:p>
            <a:r>
              <a:rPr lang="en-US" dirty="0" smtClean="0"/>
              <a:t>⬇️ 30-40% reduction in support </a:t>
            </a:r>
            <a:r>
              <a:rPr lang="en-US" dirty="0" smtClean="0"/>
              <a:t>costs</a:t>
            </a:r>
          </a:p>
          <a:p>
            <a:endParaRPr lang="en-US" dirty="0" smtClean="0"/>
          </a:p>
          <a:p>
            <a:r>
              <a:rPr lang="en-US" dirty="0" smtClean="0"/>
              <a:t>🕒 Claims settlement reduced from weeks to </a:t>
            </a:r>
            <a:r>
              <a:rPr lang="en-US" dirty="0" smtClean="0"/>
              <a:t>hours</a:t>
            </a:r>
          </a:p>
          <a:p>
            <a:endParaRPr lang="en-US" dirty="0" smtClean="0"/>
          </a:p>
          <a:p>
            <a:r>
              <a:rPr lang="en-US" dirty="0" smtClean="0"/>
              <a:t>📈 Data-driven decisions for underwriting &amp; pricing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492896"/>
            <a:ext cx="7239000" cy="1143000"/>
          </a:xfrm>
        </p:spPr>
        <p:txBody>
          <a:bodyPr/>
          <a:lstStyle/>
          <a:p>
            <a:r>
              <a:rPr lang="en-US" dirty="0" smtClean="0"/>
              <a:t>             Thank you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381328"/>
            <a:ext cx="7239000" cy="74408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 overview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- Motivation </a:t>
            </a:r>
            <a:r>
              <a:rPr lang="en-US" dirty="0" smtClean="0"/>
              <a:t>behind the system</a:t>
            </a:r>
          </a:p>
          <a:p>
            <a:r>
              <a:rPr lang="en-US" dirty="0" smtClean="0"/>
              <a:t> - Business </a:t>
            </a:r>
            <a:r>
              <a:rPr lang="en-US" dirty="0" smtClean="0"/>
              <a:t>impact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 smtClean="0"/>
              <a:t>      </a:t>
            </a:r>
            <a:r>
              <a:rPr lang="en-US" dirty="0" smtClean="0"/>
              <a:t>risk reduction,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   customer satisfaction,</a:t>
            </a:r>
          </a:p>
          <a:p>
            <a:r>
              <a:rPr lang="en-US" dirty="0" smtClean="0"/>
              <a:t>        </a:t>
            </a:r>
            <a:r>
              <a:rPr lang="en-US" dirty="0" smtClean="0"/>
              <a:t>Fraudulent detection</a:t>
            </a:r>
          </a:p>
          <a:p>
            <a:r>
              <a:rPr lang="en-US" dirty="0" smtClean="0"/>
              <a:t>🔹 </a:t>
            </a:r>
            <a:r>
              <a:rPr lang="en-US" i="1" dirty="0" smtClean="0"/>
              <a:t>Visual</a:t>
            </a:r>
            <a:r>
              <a:rPr lang="en-US" dirty="0" smtClean="0"/>
              <a:t>: Icons for AI, NLP, Fraud, Customer Service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 statement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9416"/>
            <a:ext cx="8352928" cy="4846320"/>
          </a:xfrm>
        </p:spPr>
        <p:txBody>
          <a:bodyPr>
            <a:normAutofit/>
          </a:bodyPr>
          <a:lstStyle/>
          <a:p>
            <a:r>
              <a:rPr lang="en-US" dirty="0" smtClean="0"/>
              <a:t>Insurance companies face challenges in assessing risk, predicting claim amounts,</a:t>
            </a:r>
          </a:p>
          <a:p>
            <a:r>
              <a:rPr lang="en-US" dirty="0" smtClean="0"/>
              <a:t>Detecting fraudulent claims, and understanding customer sentiments. Traditional</a:t>
            </a:r>
          </a:p>
          <a:p>
            <a:r>
              <a:rPr lang="en-US" dirty="0" smtClean="0"/>
              <a:t>Methods rely heavily on manual evaluation, leading to inefficiencies and biased</a:t>
            </a:r>
          </a:p>
          <a:p>
            <a:r>
              <a:rPr lang="en-US" dirty="0" smtClean="0"/>
              <a:t>Decision-making. With the advancement of AI and machine learning, automated risk</a:t>
            </a:r>
          </a:p>
          <a:p>
            <a:r>
              <a:rPr lang="en-US" dirty="0" smtClean="0"/>
              <a:t>Assessment and customer analysis can improve efficiency, accuracy, and customer experience.</a:t>
            </a:r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 </a:t>
            </a:r>
            <a:r>
              <a:rPr lang="en-US" dirty="0" smtClean="0"/>
              <a:t>Predict risk &amp; fraud</a:t>
            </a:r>
          </a:p>
          <a:p>
            <a:r>
              <a:rPr lang="en-US" dirty="0" smtClean="0"/>
              <a:t>- Sentiment </a:t>
            </a:r>
            <a:r>
              <a:rPr lang="en-US" dirty="0" smtClean="0"/>
              <a:t>analysis</a:t>
            </a:r>
            <a:endParaRPr lang="en-US" dirty="0" smtClean="0"/>
          </a:p>
          <a:p>
            <a:r>
              <a:rPr lang="en-US" dirty="0" smtClean="0"/>
              <a:t>- Customer segmentation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Challenges Faced in AI-Powered Insurance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🔐 Data Privacy &amp; Security</a:t>
            </a:r>
            <a:endParaRPr lang="en-US" dirty="0" smtClean="0"/>
          </a:p>
          <a:p>
            <a:r>
              <a:rPr lang="en-US" dirty="0" smtClean="0"/>
              <a:t>Handling sensitive personal and financial </a:t>
            </a:r>
            <a:r>
              <a:rPr lang="en-US" dirty="0" smtClean="0"/>
              <a:t>data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🔧 </a:t>
            </a:r>
            <a:r>
              <a:rPr lang="en-US" b="1" dirty="0" smtClean="0"/>
              <a:t>Data Quality &amp; Availability</a:t>
            </a:r>
            <a:endParaRPr lang="en-US" dirty="0" smtClean="0"/>
          </a:p>
          <a:p>
            <a:r>
              <a:rPr lang="en-US" dirty="0" smtClean="0"/>
              <a:t>Incomplete, inconsistent, or unlabeled data affects model performance</a:t>
            </a:r>
          </a:p>
          <a:p>
            <a:pPr>
              <a:buNone/>
            </a:pPr>
            <a:r>
              <a:rPr lang="en-US" b="1" dirty="0" smtClean="0"/>
              <a:t>🧠 </a:t>
            </a:r>
            <a:r>
              <a:rPr lang="en-US" b="1" dirty="0" smtClean="0"/>
              <a:t>Bias &amp; Fairness</a:t>
            </a:r>
            <a:endParaRPr lang="en-US" dirty="0" smtClean="0"/>
          </a:p>
          <a:p>
            <a:r>
              <a:rPr lang="en-US" dirty="0" smtClean="0"/>
              <a:t>Risk of unfair outcomes due to biased historical data</a:t>
            </a:r>
          </a:p>
          <a:p>
            <a:pPr>
              <a:buNone/>
            </a:pPr>
            <a:r>
              <a:rPr lang="en-US" b="1" dirty="0" smtClean="0"/>
              <a:t>💡 </a:t>
            </a:r>
            <a:r>
              <a:rPr lang="en-US" b="1" dirty="0" smtClean="0"/>
              <a:t>Integration with Legacy Systems</a:t>
            </a:r>
            <a:endParaRPr lang="en-US" dirty="0" smtClean="0"/>
          </a:p>
          <a:p>
            <a:r>
              <a:rPr lang="en-US" dirty="0" smtClean="0"/>
              <a:t>Integration </a:t>
            </a:r>
            <a:r>
              <a:rPr lang="en-US" dirty="0" smtClean="0"/>
              <a:t>delays and data compatibility issues</a:t>
            </a:r>
          </a:p>
          <a:p>
            <a:pPr>
              <a:buNone/>
            </a:pPr>
            <a:r>
              <a:rPr lang="en-US" b="1" dirty="0" smtClean="0"/>
              <a:t>🤖 Model Drift &amp; Continuous Learning</a:t>
            </a:r>
            <a:endParaRPr lang="en-US" dirty="0" smtClean="0"/>
          </a:p>
          <a:p>
            <a:r>
              <a:rPr lang="en-US" dirty="0" smtClean="0"/>
              <a:t>Customer behavior and fraud tactics evolve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to solve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dirty="0" smtClean="0"/>
              <a:t>- Insurance Risk &amp; Claims</a:t>
            </a:r>
          </a:p>
          <a:p>
            <a:r>
              <a:rPr lang="en-US" dirty="0" smtClean="0"/>
              <a:t>- Customer Feedback</a:t>
            </a:r>
          </a:p>
          <a:p>
            <a:r>
              <a:rPr lang="en-US" dirty="0" smtClean="0"/>
              <a:t>- Fraudulent Claims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OF PREDICTION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📈 Increased </a:t>
            </a:r>
            <a:r>
              <a:rPr lang="en-US" dirty="0" smtClean="0"/>
              <a:t>Revenue</a:t>
            </a:r>
          </a:p>
          <a:p>
            <a:endParaRPr lang="en-US" dirty="0" smtClean="0"/>
          </a:p>
          <a:p>
            <a:r>
              <a:rPr lang="en-US" dirty="0" smtClean="0"/>
              <a:t>📉 Reduced Operational </a:t>
            </a:r>
            <a:r>
              <a:rPr lang="en-US" dirty="0" smtClean="0"/>
              <a:t>Costs</a:t>
            </a:r>
          </a:p>
          <a:p>
            <a:endParaRPr lang="en-US" dirty="0" smtClean="0"/>
          </a:p>
          <a:p>
            <a:r>
              <a:rPr lang="en-US" dirty="0" smtClean="0"/>
              <a:t>⚡ Faster Claims </a:t>
            </a:r>
            <a:r>
              <a:rPr lang="en-US" dirty="0" smtClean="0"/>
              <a:t>Processing</a:t>
            </a:r>
          </a:p>
          <a:p>
            <a:endParaRPr lang="en-US" dirty="0" smtClean="0"/>
          </a:p>
          <a:p>
            <a:r>
              <a:rPr lang="en-US" dirty="0" smtClean="0"/>
              <a:t>🔍 Improved Customer </a:t>
            </a:r>
            <a:r>
              <a:rPr lang="en-US" dirty="0" smtClean="0"/>
              <a:t>Experience</a:t>
            </a:r>
          </a:p>
          <a:p>
            <a:endParaRPr lang="en-US" dirty="0" smtClean="0"/>
          </a:p>
          <a:p>
            <a:r>
              <a:rPr lang="en-US" dirty="0" smtClean="0"/>
              <a:t>🔐 Better Risk Management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011680"/>
            <a:ext cx="7239000" cy="484632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📌 </a:t>
            </a:r>
            <a:r>
              <a:rPr lang="en-US" b="1" dirty="0" smtClean="0"/>
              <a:t>Insurance </a:t>
            </a:r>
            <a:r>
              <a:rPr lang="en-US" b="1" dirty="0" smtClean="0"/>
              <a:t>Risk &amp; Claim </a:t>
            </a:r>
            <a:r>
              <a:rPr lang="en-US" b="1" dirty="0" smtClean="0"/>
              <a:t>Dataset</a:t>
            </a:r>
          </a:p>
          <a:p>
            <a:pPr>
              <a:buNone/>
            </a:pPr>
            <a:r>
              <a:rPr lang="en-US" b="1" dirty="0" smtClean="0"/>
              <a:t> Description:</a:t>
            </a:r>
            <a:r>
              <a:rPr lang="en-US" dirty="0" smtClean="0"/>
              <a:t> </a:t>
            </a:r>
            <a:r>
              <a:rPr lang="en-US" b="1" dirty="0" smtClean="0"/>
              <a:t>insurance </a:t>
            </a:r>
            <a:r>
              <a:rPr lang="en-US" b="1" dirty="0" smtClean="0"/>
              <a:t>policyholder</a:t>
            </a:r>
            <a:r>
              <a:rPr lang="en-US" dirty="0" smtClean="0"/>
              <a:t> details, </a:t>
            </a:r>
            <a:r>
              <a:rPr lang="en-US" b="1" dirty="0" smtClean="0"/>
              <a:t>claims history</a:t>
            </a:r>
            <a:r>
              <a:rPr lang="en-US" dirty="0" smtClean="0"/>
              <a:t>, and </a:t>
            </a:r>
            <a:r>
              <a:rPr lang="en-US" b="1" dirty="0" smtClean="0"/>
              <a:t>fraudulent claims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 </a:t>
            </a:r>
            <a:r>
              <a:rPr lang="en-US" dirty="0" smtClean="0"/>
              <a:t>📌 </a:t>
            </a:r>
            <a:r>
              <a:rPr lang="en-US" b="1" dirty="0" smtClean="0"/>
              <a:t>Fraudulent </a:t>
            </a:r>
            <a:r>
              <a:rPr lang="en-US" b="1" dirty="0" smtClean="0"/>
              <a:t>Insurance Claims </a:t>
            </a:r>
            <a:r>
              <a:rPr lang="en-US" b="1" dirty="0" smtClean="0"/>
              <a:t>Dataset</a:t>
            </a:r>
          </a:p>
          <a:p>
            <a:pPr>
              <a:buNone/>
            </a:pPr>
            <a:r>
              <a:rPr lang="en-US" dirty="0" smtClean="0"/>
              <a:t> </a:t>
            </a:r>
            <a:r>
              <a:rPr lang="en-US" b="1" dirty="0" smtClean="0"/>
              <a:t>Description:</a:t>
            </a:r>
            <a:r>
              <a:rPr lang="en-US" dirty="0" smtClean="0"/>
              <a:t> Contains historical fraudulent claims with </a:t>
            </a:r>
            <a:r>
              <a:rPr lang="en-US" b="1" dirty="0" smtClean="0"/>
              <a:t>anomaly detection </a:t>
            </a:r>
            <a:r>
              <a:rPr lang="en-US" b="1" dirty="0" smtClean="0"/>
              <a:t>labels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📌</a:t>
            </a:r>
            <a:r>
              <a:rPr lang="en-US" b="1" dirty="0" smtClean="0"/>
              <a:t> </a:t>
            </a:r>
            <a:r>
              <a:rPr lang="en-US" b="1" dirty="0" smtClean="0"/>
              <a:t>Customer Feedback &amp; Sentiment Dataset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Description</a:t>
            </a:r>
            <a:r>
              <a:rPr lang="en-US" b="1" dirty="0" smtClean="0"/>
              <a:t>:</a:t>
            </a:r>
            <a:r>
              <a:rPr lang="en-US" dirty="0" smtClean="0"/>
              <a:t> Contains </a:t>
            </a:r>
            <a:r>
              <a:rPr lang="en-US" b="1" dirty="0" smtClean="0"/>
              <a:t>customer feedback, complaints, and sentiments</a:t>
            </a:r>
            <a:r>
              <a:rPr lang="en-US" dirty="0" smtClean="0"/>
              <a:t> extracted from reviews and social media.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204864"/>
            <a:ext cx="7239000" cy="4846320"/>
          </a:xfrm>
        </p:spPr>
        <p:txBody>
          <a:bodyPr/>
          <a:lstStyle/>
          <a:p>
            <a:r>
              <a:rPr lang="en-US" dirty="0" smtClean="0"/>
              <a:t>1. </a:t>
            </a:r>
            <a:r>
              <a:rPr lang="en-US" b="1" dirty="0" smtClean="0"/>
              <a:t>Logistic </a:t>
            </a:r>
            <a:r>
              <a:rPr lang="en-US" b="1" dirty="0" smtClean="0"/>
              <a:t>Regression</a:t>
            </a:r>
          </a:p>
          <a:p>
            <a:r>
              <a:rPr lang="en-US" dirty="0" smtClean="0"/>
              <a:t>2. </a:t>
            </a:r>
            <a:r>
              <a:rPr lang="en-US" b="1" dirty="0" smtClean="0"/>
              <a:t>Random </a:t>
            </a:r>
            <a:r>
              <a:rPr lang="en-US" b="1" dirty="0" smtClean="0"/>
              <a:t>Forest</a:t>
            </a:r>
          </a:p>
          <a:p>
            <a:r>
              <a:rPr lang="en-US" dirty="0" smtClean="0"/>
              <a:t>3. </a:t>
            </a:r>
            <a:r>
              <a:rPr lang="en-US" b="1" dirty="0" smtClean="0"/>
              <a:t>XG Boost</a:t>
            </a:r>
          </a:p>
          <a:p>
            <a:r>
              <a:rPr lang="en-US" dirty="0" smtClean="0"/>
              <a:t>4. </a:t>
            </a:r>
            <a:r>
              <a:rPr lang="en-US" b="1" dirty="0" smtClean="0"/>
              <a:t>K-Means </a:t>
            </a:r>
            <a:r>
              <a:rPr lang="en-US" b="1" dirty="0" smtClean="0"/>
              <a:t>Clustering</a:t>
            </a:r>
          </a:p>
          <a:p>
            <a:r>
              <a:rPr lang="en-US" dirty="0" smtClean="0"/>
              <a:t>5. </a:t>
            </a:r>
            <a:r>
              <a:rPr lang="en-US" b="1" dirty="0" smtClean="0"/>
              <a:t>NLP Models (TF-IDF + </a:t>
            </a:r>
            <a:r>
              <a:rPr lang="en-US" b="1" dirty="0" smtClean="0"/>
              <a:t>Logistic/XG Boost)</a:t>
            </a:r>
          </a:p>
          <a:p>
            <a:r>
              <a:rPr lang="en-US" dirty="0" smtClean="0"/>
              <a:t>6. </a:t>
            </a:r>
            <a:r>
              <a:rPr lang="en-US" b="1" dirty="0" smtClean="0"/>
              <a:t>LSTM / BERT (Advanced </a:t>
            </a:r>
            <a:r>
              <a:rPr lang="en-US" b="1" dirty="0" smtClean="0"/>
              <a:t>NLP)</a:t>
            </a:r>
          </a:p>
          <a:p>
            <a:r>
              <a:rPr lang="en-US" dirty="0" smtClean="0"/>
              <a:t>7. </a:t>
            </a:r>
            <a:r>
              <a:rPr lang="en-US" dirty="0" smtClean="0"/>
              <a:t>Metrics: Accuracy, F1, AUC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187</TotalTime>
  <Words>527</Words>
  <Application>Microsoft Office PowerPoint</Application>
  <PresentationFormat>On-screen Show (4:3)</PresentationFormat>
  <Paragraphs>139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Opulent</vt:lpstr>
      <vt:lpstr>AI-Powered Intelligent Insurance Risk Assessment and Customer Insights System</vt:lpstr>
      <vt:lpstr>Project  overview </vt:lpstr>
      <vt:lpstr>Problem  statement </vt:lpstr>
      <vt:lpstr>OBJECTIVES </vt:lpstr>
      <vt:lpstr>Challenges Faced in AI-Powered Insurance System</vt:lpstr>
      <vt:lpstr>Steps to solve </vt:lpstr>
      <vt:lpstr>BENEFITS OF PREDICTION </vt:lpstr>
      <vt:lpstr>dataset </vt:lpstr>
      <vt:lpstr>ALGORITHM  USED</vt:lpstr>
      <vt:lpstr>Models overview</vt:lpstr>
      <vt:lpstr>NLP Sentiment analysis</vt:lpstr>
      <vt:lpstr>Dashboard Insights</vt:lpstr>
      <vt:lpstr>Risk Classification with AI</vt:lpstr>
      <vt:lpstr>Fraud Detection System</vt:lpstr>
      <vt:lpstr>Customer Sentiment Analysis</vt:lpstr>
      <vt:lpstr>AI-Powered Chatbots</vt:lpstr>
      <vt:lpstr>Deployment Architecture </vt:lpstr>
      <vt:lpstr>Results &amp; Business Impact</vt:lpstr>
      <vt:lpstr>             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Ramu Mani</dc:creator>
  <cp:lastModifiedBy>Ramu Mani</cp:lastModifiedBy>
  <cp:revision>19</cp:revision>
  <dcterms:created xsi:type="dcterms:W3CDTF">2025-05-22T06:12:16Z</dcterms:created>
  <dcterms:modified xsi:type="dcterms:W3CDTF">2025-05-22T09:19:53Z</dcterms:modified>
</cp:coreProperties>
</file>