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1.xml" ContentType="application/vnd.ms-office.chartex+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90" r:id="rId21"/>
    <p:sldId id="291" r:id="rId22"/>
    <p:sldId id="275" r:id="rId23"/>
    <p:sldId id="276" r:id="rId24"/>
    <p:sldId id="277" r:id="rId25"/>
    <p:sldId id="278" r:id="rId26"/>
    <p:sldId id="279" r:id="rId27"/>
    <p:sldId id="281" r:id="rId28"/>
    <p:sldId id="282" r:id="rId29"/>
    <p:sldId id="284" r:id="rId30"/>
    <p:sldId id="283" r:id="rId31"/>
    <p:sldId id="280" r:id="rId32"/>
    <p:sldId id="285" r:id="rId33"/>
    <p:sldId id="286" r:id="rId34"/>
    <p:sldId id="287" r:id="rId35"/>
    <p:sldId id="288" r:id="rId36"/>
    <p:sldId id="289"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745ac817d6668169/Desktop/Movie%20Rental/Capstone_EDA_solutions.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745ac817d6668169/Desktop/Movie%20Rental/Capstone_EDA_solu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'[Capstone_EDA_solutions.xlsx]Question 1'!$S$8</c:f>
              <c:strCache>
                <c:ptCount val="1"/>
                <c:pt idx="0">
                  <c:v>customer_count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'[Capstone_EDA_solutions.xlsx]Question 1'!$R$9</c:f>
              <c:strCache>
                <c:ptCount val="1"/>
                <c:pt idx="0">
                  <c:v>Repeat Customer</c:v>
                </c:pt>
              </c:strCache>
            </c:strRef>
          </c:cat>
          <c:val>
            <c:numRef>
              <c:f>'[Capstone_EDA_solutions.xlsx]Question 1'!$S$9</c:f>
              <c:numCache>
                <c:formatCode>General</c:formatCode>
                <c:ptCount val="1"/>
                <c:pt idx="0">
                  <c:v>599</c:v>
                </c:pt>
              </c:numCache>
            </c:numRef>
          </c:val>
          <c:extLst>
            <c:ext xmlns:c16="http://schemas.microsoft.com/office/drawing/2014/chart" uri="{C3380CC4-5D6E-409C-BE32-E72D297353CC}">
              <c16:uniqueId val="{00000000-4A6B-45FE-A5DA-0F9929BCA276}"/>
            </c:ext>
          </c:extLst>
        </c:ser>
        <c:dLbls>
          <c:dLblPos val="inEnd"/>
          <c:showLegendKey val="0"/>
          <c:showVal val="1"/>
          <c:showCatName val="0"/>
          <c:showSerName val="0"/>
          <c:showPercent val="0"/>
          <c:showBubbleSize val="0"/>
        </c:dLbls>
        <c:gapWidth val="100"/>
        <c:overlap val="-24"/>
        <c:axId val="1311637408"/>
        <c:axId val="1311649408"/>
      </c:barChart>
      <c:catAx>
        <c:axId val="13116374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11649408"/>
        <c:crosses val="autoZero"/>
        <c:auto val="1"/>
        <c:lblAlgn val="ctr"/>
        <c:lblOffset val="100"/>
        <c:noMultiLvlLbl val="0"/>
      </c:catAx>
      <c:valAx>
        <c:axId val="13116494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116374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[Capstone_EDA_solutions.xlsx]Question 12!PivotTable3</c:name>
    <c:fmtId val="-1"/>
  </c:pivotSource>
  <c:chart>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12'!$C$27</c:f>
              <c:strCache>
                <c:ptCount val="1"/>
                <c:pt idx="0">
                  <c:v>Total film_id</c:v>
                </c:pt>
              </c:strCache>
            </c:strRef>
          </c:tx>
          <c:spPr>
            <a:solidFill>
              <a:schemeClr val="accent1"/>
            </a:solidFill>
            <a:ln>
              <a:noFill/>
            </a:ln>
            <a:effectLst/>
          </c:spPr>
          <c:invertIfNegative val="0"/>
          <c:cat>
            <c:strRef>
              <c:f>'Question 12'!$B$28:$B$32</c:f>
              <c:strCache>
                <c:ptCount val="5"/>
                <c:pt idx="0">
                  <c:v>3</c:v>
                </c:pt>
                <c:pt idx="1">
                  <c:v>2</c:v>
                </c:pt>
                <c:pt idx="2">
                  <c:v>4</c:v>
                </c:pt>
                <c:pt idx="3">
                  <c:v>5</c:v>
                </c:pt>
                <c:pt idx="4">
                  <c:v>1</c:v>
                </c:pt>
              </c:strCache>
            </c:strRef>
          </c:cat>
          <c:val>
            <c:numRef>
              <c:f>'Question 12'!$C$28:$C$32</c:f>
              <c:numCache>
                <c:formatCode>General</c:formatCode>
                <c:ptCount val="5"/>
                <c:pt idx="0">
                  <c:v>113796</c:v>
                </c:pt>
                <c:pt idx="1">
                  <c:v>98388</c:v>
                </c:pt>
                <c:pt idx="2">
                  <c:v>97040</c:v>
                </c:pt>
                <c:pt idx="3">
                  <c:v>96281</c:v>
                </c:pt>
                <c:pt idx="4">
                  <c:v>75984</c:v>
                </c:pt>
              </c:numCache>
            </c:numRef>
          </c:val>
          <c:extLst>
            <c:ext xmlns:c16="http://schemas.microsoft.com/office/drawing/2014/chart" uri="{C3380CC4-5D6E-409C-BE32-E72D297353CC}">
              <c16:uniqueId val="{00000000-7AB9-4A5D-87D3-0F7680F5F69B}"/>
            </c:ext>
          </c:extLst>
        </c:ser>
        <c:dLbls>
          <c:showLegendKey val="0"/>
          <c:showVal val="0"/>
          <c:showCatName val="0"/>
          <c:showSerName val="0"/>
          <c:showPercent val="0"/>
          <c:showBubbleSize val="0"/>
        </c:dLbls>
        <c:gapWidth val="150"/>
        <c:axId val="1124993279"/>
        <c:axId val="1124997599"/>
      </c:barChart>
      <c:lineChart>
        <c:grouping val="standard"/>
        <c:varyColors val="0"/>
        <c:ser>
          <c:idx val="1"/>
          <c:order val="1"/>
          <c:tx>
            <c:strRef>
              <c:f>'Question 12'!$D$27</c:f>
              <c:strCache>
                <c:ptCount val="1"/>
                <c:pt idx="0">
                  <c:v>Total inventory_count</c:v>
                </c:pt>
              </c:strCache>
            </c:strRef>
          </c:tx>
          <c:spPr>
            <a:ln w="28575" cap="rnd">
              <a:solidFill>
                <a:schemeClr val="accent2"/>
              </a:solidFill>
              <a:round/>
            </a:ln>
            <a:effectLst/>
          </c:spPr>
          <c:marker>
            <c:symbol val="none"/>
          </c:marker>
          <c:cat>
            <c:strRef>
              <c:f>'Question 12'!$B$28:$B$32</c:f>
              <c:strCache>
                <c:ptCount val="5"/>
                <c:pt idx="0">
                  <c:v>3</c:v>
                </c:pt>
                <c:pt idx="1">
                  <c:v>2</c:v>
                </c:pt>
                <c:pt idx="2">
                  <c:v>4</c:v>
                </c:pt>
                <c:pt idx="3">
                  <c:v>5</c:v>
                </c:pt>
                <c:pt idx="4">
                  <c:v>1</c:v>
                </c:pt>
              </c:strCache>
            </c:strRef>
          </c:cat>
          <c:val>
            <c:numRef>
              <c:f>'Question 12'!$D$28:$D$32</c:f>
              <c:numCache>
                <c:formatCode>General</c:formatCode>
                <c:ptCount val="5"/>
                <c:pt idx="0">
                  <c:v>1018</c:v>
                </c:pt>
                <c:pt idx="1">
                  <c:v>924</c:v>
                </c:pt>
                <c:pt idx="2">
                  <c:v>904</c:v>
                </c:pt>
                <c:pt idx="3">
                  <c:v>944</c:v>
                </c:pt>
                <c:pt idx="4">
                  <c:v>791</c:v>
                </c:pt>
              </c:numCache>
            </c:numRef>
          </c:val>
          <c:smooth val="0"/>
          <c:extLst>
            <c:ext xmlns:c16="http://schemas.microsoft.com/office/drawing/2014/chart" uri="{C3380CC4-5D6E-409C-BE32-E72D297353CC}">
              <c16:uniqueId val="{00000001-7AB9-4A5D-87D3-0F7680F5F69B}"/>
            </c:ext>
          </c:extLst>
        </c:ser>
        <c:dLbls>
          <c:showLegendKey val="0"/>
          <c:showVal val="0"/>
          <c:showCatName val="0"/>
          <c:showSerName val="0"/>
          <c:showPercent val="0"/>
          <c:showBubbleSize val="0"/>
        </c:dLbls>
        <c:marker val="1"/>
        <c:smooth val="0"/>
        <c:axId val="1502862992"/>
        <c:axId val="1502860592"/>
      </c:lineChart>
      <c:catAx>
        <c:axId val="11249932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124997599"/>
        <c:crosses val="autoZero"/>
        <c:auto val="1"/>
        <c:lblAlgn val="ctr"/>
        <c:lblOffset val="100"/>
        <c:noMultiLvlLbl val="0"/>
      </c:catAx>
      <c:valAx>
        <c:axId val="1124997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124993279"/>
        <c:crosses val="autoZero"/>
        <c:crossBetween val="between"/>
      </c:valAx>
      <c:valAx>
        <c:axId val="15028605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502862992"/>
        <c:crosses val="max"/>
        <c:crossBetween val="between"/>
      </c:valAx>
      <c:catAx>
        <c:axId val="1502862992"/>
        <c:scaling>
          <c:orientation val="minMax"/>
        </c:scaling>
        <c:delete val="1"/>
        <c:axPos val="b"/>
        <c:numFmt formatCode="General" sourceLinked="1"/>
        <c:majorTickMark val="out"/>
        <c:minorTickMark val="none"/>
        <c:tickLblPos val="nextTo"/>
        <c:crossAx val="150286059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75000"/>
      </a:schemeClr>
    </a:solidFill>
    <a:ln w="9525" cap="flat" cmpd="sng" algn="ctr">
      <a:solidFill>
        <a:schemeClr val="tx1">
          <a:lumMod val="15000"/>
          <a:lumOff val="85000"/>
        </a:schemeClr>
      </a:solidFill>
      <a:round/>
    </a:ln>
    <a:effectLst/>
  </c:spPr>
  <c:txPr>
    <a:bodyPr/>
    <a:lstStyle/>
    <a:p>
      <a:pPr>
        <a:defRPr sz="105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[Capstone_EDA_solutions.xlsx]Question 13!PivotTable20</c:name>
    <c:fmtId val="-1"/>
  </c:pivotSource>
  <c:chart>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13'!$D$26</c:f>
              <c:strCache>
                <c:ptCount val="1"/>
                <c:pt idx="0">
                  <c:v>Busiest hour</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13'!$C$27:$C$28</c:f>
              <c:strCache>
                <c:ptCount val="2"/>
                <c:pt idx="0">
                  <c:v>Lethbridge</c:v>
                </c:pt>
                <c:pt idx="1">
                  <c:v>Woodridge</c:v>
                </c:pt>
              </c:strCache>
            </c:strRef>
          </c:cat>
          <c:val>
            <c:numRef>
              <c:f>'Question 13'!$D$27:$D$28</c:f>
              <c:numCache>
                <c:formatCode>General</c:formatCode>
                <c:ptCount val="2"/>
                <c:pt idx="0">
                  <c:v>23</c:v>
                </c:pt>
                <c:pt idx="1">
                  <c:v>23</c:v>
                </c:pt>
              </c:numCache>
            </c:numRef>
          </c:val>
          <c:extLst>
            <c:ext xmlns:c16="http://schemas.microsoft.com/office/drawing/2014/chart" uri="{C3380CC4-5D6E-409C-BE32-E72D297353CC}">
              <c16:uniqueId val="{00000000-884C-4C55-AD77-FED642B1C930}"/>
            </c:ext>
          </c:extLst>
        </c:ser>
        <c:ser>
          <c:idx val="1"/>
          <c:order val="1"/>
          <c:tx>
            <c:strRef>
              <c:f>'Question 13'!$E$26</c:f>
              <c:strCache>
                <c:ptCount val="1"/>
                <c:pt idx="0">
                  <c:v>Total rental count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13'!$C$27:$C$28</c:f>
              <c:strCache>
                <c:ptCount val="2"/>
                <c:pt idx="0">
                  <c:v>Lethbridge</c:v>
                </c:pt>
                <c:pt idx="1">
                  <c:v>Woodridge</c:v>
                </c:pt>
              </c:strCache>
            </c:strRef>
          </c:cat>
          <c:val>
            <c:numRef>
              <c:f>'Question 13'!$E$27:$E$28</c:f>
              <c:numCache>
                <c:formatCode>General</c:formatCode>
                <c:ptCount val="2"/>
                <c:pt idx="0">
                  <c:v>5317</c:v>
                </c:pt>
                <c:pt idx="1">
                  <c:v>8121</c:v>
                </c:pt>
              </c:numCache>
            </c:numRef>
          </c:val>
          <c:extLst>
            <c:ext xmlns:c16="http://schemas.microsoft.com/office/drawing/2014/chart" uri="{C3380CC4-5D6E-409C-BE32-E72D297353CC}">
              <c16:uniqueId val="{00000001-884C-4C55-AD77-FED642B1C930}"/>
            </c:ext>
          </c:extLst>
        </c:ser>
        <c:dLbls>
          <c:dLblPos val="inEnd"/>
          <c:showLegendKey val="0"/>
          <c:showVal val="1"/>
          <c:showCatName val="0"/>
          <c:showSerName val="0"/>
          <c:showPercent val="0"/>
          <c:showBubbleSize val="0"/>
        </c:dLbls>
        <c:gapWidth val="65"/>
        <c:axId val="1226471712"/>
        <c:axId val="1226472192"/>
      </c:barChart>
      <c:catAx>
        <c:axId val="122647171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1226472192"/>
        <c:crosses val="autoZero"/>
        <c:auto val="1"/>
        <c:lblAlgn val="ctr"/>
        <c:lblOffset val="100"/>
        <c:noMultiLvlLbl val="0"/>
      </c:catAx>
      <c:valAx>
        <c:axId val="12264721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26471712"/>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1488962992707952"/>
          <c:y val="0.17815275310834816"/>
          <c:w val="0.83706898056811629"/>
          <c:h val="0.64305347710754623"/>
        </c:manualLayout>
      </c:layout>
      <c:barChart>
        <c:barDir val="col"/>
        <c:grouping val="clustered"/>
        <c:varyColors val="0"/>
        <c:ser>
          <c:idx val="0"/>
          <c:order val="0"/>
          <c:tx>
            <c:strRef>
              <c:f>'[Capstone_EDA_solutions.xlsx]Question 15'!$E$15</c:f>
              <c:strCache>
                <c:ptCount val="1"/>
                <c:pt idx="0">
                  <c:v>Count(title)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'[Capstone_EDA_solutions.xlsx]Question 15'!$D$16</c:f>
              <c:strCache>
                <c:ptCount val="1"/>
                <c:pt idx="0">
                  <c:v>English</c:v>
                </c:pt>
              </c:strCache>
            </c:strRef>
          </c:cat>
          <c:val>
            <c:numRef>
              <c:f>'[Capstone_EDA_solutions.xlsx]Question 15'!$E$16</c:f>
              <c:numCache>
                <c:formatCode>General</c:formatCode>
                <c:ptCount val="1"/>
                <c:pt idx="0">
                  <c:v>1000</c:v>
                </c:pt>
              </c:numCache>
            </c:numRef>
          </c:val>
          <c:extLst>
            <c:ext xmlns:c16="http://schemas.microsoft.com/office/drawing/2014/chart" uri="{C3380CC4-5D6E-409C-BE32-E72D297353CC}">
              <c16:uniqueId val="{00000000-FCCC-4591-89BF-8FE6907D7661}"/>
            </c:ext>
          </c:extLst>
        </c:ser>
        <c:dLbls>
          <c:dLblPos val="inEnd"/>
          <c:showLegendKey val="0"/>
          <c:showVal val="1"/>
          <c:showCatName val="0"/>
          <c:showSerName val="0"/>
          <c:showPercent val="0"/>
          <c:showBubbleSize val="0"/>
        </c:dLbls>
        <c:gapWidth val="65"/>
        <c:axId val="1617038224"/>
        <c:axId val="1617039664"/>
      </c:barChart>
      <c:catAx>
        <c:axId val="16170382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17039664"/>
        <c:crosses val="autoZero"/>
        <c:auto val="1"/>
        <c:lblAlgn val="ctr"/>
        <c:lblOffset val="100"/>
        <c:noMultiLvlLbl val="0"/>
      </c:catAx>
      <c:valAx>
        <c:axId val="16170396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1703822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'[Capstone_EDA_solutions.xlsx]Question 2'!$Y$4</c:f>
              <c:strCache>
                <c:ptCount val="1"/>
                <c:pt idx="0">
                  <c:v>avg_rental_rate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'[Capstone_EDA_solutions.xlsx]Question 2'!$W$5:$X$14</c:f>
              <c:multiLvlStrCache>
                <c:ptCount val="10"/>
                <c:lvl>
                  <c:pt idx="0">
                    <c:v>TEQUILA PAST</c:v>
                  </c:pt>
                  <c:pt idx="1">
                    <c:v>BOWFINGER GABLES</c:v>
                  </c:pt>
                  <c:pt idx="2">
                    <c:v>CREEPERS KANE</c:v>
                  </c:pt>
                  <c:pt idx="3">
                    <c:v>TWISTED PIRATES</c:v>
                  </c:pt>
                  <c:pt idx="4">
                    <c:v>TRAIN BUNCH</c:v>
                  </c:pt>
                  <c:pt idx="5">
                    <c:v>PUNK DIVORCE</c:v>
                  </c:pt>
                  <c:pt idx="6">
                    <c:v>STRANGER STRANGERS</c:v>
                  </c:pt>
                  <c:pt idx="7">
                    <c:v>RANGE MOONWALKER</c:v>
                  </c:pt>
                  <c:pt idx="8">
                    <c:v>PRESIDENT BANG</c:v>
                  </c:pt>
                  <c:pt idx="9">
                    <c:v>BIRDS PERDITION</c:v>
                  </c:pt>
                </c:lvl>
                <c:lvl>
                  <c:pt idx="0">
                    <c:v>883</c:v>
                  </c:pt>
                  <c:pt idx="1">
                    <c:v>92</c:v>
                  </c:pt>
                  <c:pt idx="2">
                    <c:v>190</c:v>
                  </c:pt>
                  <c:pt idx="3">
                    <c:v>918</c:v>
                  </c:pt>
                  <c:pt idx="4">
                    <c:v>904</c:v>
                  </c:pt>
                  <c:pt idx="5">
                    <c:v>703</c:v>
                  </c:pt>
                  <c:pt idx="6">
                    <c:v>853</c:v>
                  </c:pt>
                  <c:pt idx="7">
                    <c:v>715</c:v>
                  </c:pt>
                  <c:pt idx="8">
                    <c:v>695</c:v>
                  </c:pt>
                  <c:pt idx="9">
                    <c:v>77</c:v>
                  </c:pt>
                </c:lvl>
              </c:multiLvlStrCache>
            </c:multiLvlStrRef>
          </c:cat>
          <c:val>
            <c:numRef>
              <c:f>'[Capstone_EDA_solutions.xlsx]Question 2'!$Y$5:$Y$14</c:f>
              <c:numCache>
                <c:formatCode>0.00</c:formatCode>
                <c:ptCount val="10"/>
                <c:pt idx="0">
                  <c:v>3.1990773333</c:v>
                </c:pt>
                <c:pt idx="1">
                  <c:v>2.7924242726999999</c:v>
                </c:pt>
                <c:pt idx="2">
                  <c:v>2.6377995714</c:v>
                </c:pt>
                <c:pt idx="3">
                  <c:v>2.6037836364000002</c:v>
                </c:pt>
                <c:pt idx="4">
                  <c:v>2.5992707500000001</c:v>
                </c:pt>
                <c:pt idx="5">
                  <c:v>2.564012875</c:v>
                </c:pt>
                <c:pt idx="6">
                  <c:v>2.4703282727000002</c:v>
                </c:pt>
                <c:pt idx="7">
                  <c:v>2.4034650000000002</c:v>
                </c:pt>
                <c:pt idx="8">
                  <c:v>2.3936535713999998</c:v>
                </c:pt>
                <c:pt idx="9">
                  <c:v>2.3797942222000001</c:v>
                </c:pt>
              </c:numCache>
            </c:numRef>
          </c:val>
          <c:extLst>
            <c:ext xmlns:c16="http://schemas.microsoft.com/office/drawing/2014/chart" uri="{C3380CC4-5D6E-409C-BE32-E72D297353CC}">
              <c16:uniqueId val="{00000000-FAF6-49FD-8CDE-18E8AA92FA5A}"/>
            </c:ext>
          </c:extLst>
        </c:ser>
        <c:ser>
          <c:idx val="1"/>
          <c:order val="1"/>
          <c:tx>
            <c:strRef>
              <c:f>'[Capstone_EDA_solutions.xlsx]Question 2'!$Z$4</c:f>
              <c:strCache>
                <c:ptCount val="1"/>
                <c:pt idx="0">
                  <c:v>total_rentals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'[Capstone_EDA_solutions.xlsx]Question 2'!$W$5:$X$14</c:f>
              <c:multiLvlStrCache>
                <c:ptCount val="10"/>
                <c:lvl>
                  <c:pt idx="0">
                    <c:v>TEQUILA PAST</c:v>
                  </c:pt>
                  <c:pt idx="1">
                    <c:v>BOWFINGER GABLES</c:v>
                  </c:pt>
                  <c:pt idx="2">
                    <c:v>CREEPERS KANE</c:v>
                  </c:pt>
                  <c:pt idx="3">
                    <c:v>TWISTED PIRATES</c:v>
                  </c:pt>
                  <c:pt idx="4">
                    <c:v>TRAIN BUNCH</c:v>
                  </c:pt>
                  <c:pt idx="5">
                    <c:v>PUNK DIVORCE</c:v>
                  </c:pt>
                  <c:pt idx="6">
                    <c:v>STRANGER STRANGERS</c:v>
                  </c:pt>
                  <c:pt idx="7">
                    <c:v>RANGE MOONWALKER</c:v>
                  </c:pt>
                  <c:pt idx="8">
                    <c:v>PRESIDENT BANG</c:v>
                  </c:pt>
                  <c:pt idx="9">
                    <c:v>BIRDS PERDITION</c:v>
                  </c:pt>
                </c:lvl>
                <c:lvl>
                  <c:pt idx="0">
                    <c:v>883</c:v>
                  </c:pt>
                  <c:pt idx="1">
                    <c:v>92</c:v>
                  </c:pt>
                  <c:pt idx="2">
                    <c:v>190</c:v>
                  </c:pt>
                  <c:pt idx="3">
                    <c:v>918</c:v>
                  </c:pt>
                  <c:pt idx="4">
                    <c:v>904</c:v>
                  </c:pt>
                  <c:pt idx="5">
                    <c:v>703</c:v>
                  </c:pt>
                  <c:pt idx="6">
                    <c:v>853</c:v>
                  </c:pt>
                  <c:pt idx="7">
                    <c:v>715</c:v>
                  </c:pt>
                  <c:pt idx="8">
                    <c:v>695</c:v>
                  </c:pt>
                  <c:pt idx="9">
                    <c:v>77</c:v>
                  </c:pt>
                </c:lvl>
              </c:multiLvlStrCache>
            </c:multiLvlStrRef>
          </c:cat>
          <c:val>
            <c:numRef>
              <c:f>'[Capstone_EDA_solutions.xlsx]Question 2'!$Z$5:$Z$14</c:f>
              <c:numCache>
                <c:formatCode>General</c:formatCode>
                <c:ptCount val="10"/>
                <c:pt idx="0">
                  <c:v>6</c:v>
                </c:pt>
                <c:pt idx="1">
                  <c:v>11</c:v>
                </c:pt>
                <c:pt idx="2">
                  <c:v>14</c:v>
                </c:pt>
                <c:pt idx="3">
                  <c:v>11</c:v>
                </c:pt>
                <c:pt idx="4">
                  <c:v>4</c:v>
                </c:pt>
                <c:pt idx="5">
                  <c:v>8</c:v>
                </c:pt>
                <c:pt idx="6">
                  <c:v>11</c:v>
                </c:pt>
                <c:pt idx="7">
                  <c:v>27</c:v>
                </c:pt>
                <c:pt idx="8">
                  <c:v>7</c:v>
                </c:pt>
                <c:pt idx="9">
                  <c:v>18</c:v>
                </c:pt>
              </c:numCache>
            </c:numRef>
          </c:val>
          <c:extLst>
            <c:ext xmlns:c16="http://schemas.microsoft.com/office/drawing/2014/chart" uri="{C3380CC4-5D6E-409C-BE32-E72D297353CC}">
              <c16:uniqueId val="{00000001-FAF6-49FD-8CDE-18E8AA92FA5A}"/>
            </c:ext>
          </c:extLst>
        </c:ser>
        <c:dLbls>
          <c:dLblPos val="inEnd"/>
          <c:showLegendKey val="0"/>
          <c:showVal val="1"/>
          <c:showCatName val="0"/>
          <c:showSerName val="0"/>
          <c:showPercent val="0"/>
          <c:showBubbleSize val="0"/>
        </c:dLbls>
        <c:gapWidth val="100"/>
        <c:overlap val="-24"/>
        <c:axId val="1874474863"/>
        <c:axId val="1874470063"/>
      </c:barChart>
      <c:catAx>
        <c:axId val="18744748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74470063"/>
        <c:crosses val="autoZero"/>
        <c:auto val="1"/>
        <c:lblAlgn val="ctr"/>
        <c:lblOffset val="100"/>
        <c:noMultiLvlLbl val="0"/>
      </c:catAx>
      <c:valAx>
        <c:axId val="187447006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74474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tx1">
          <a:lumMod val="15000"/>
          <a:lumOff val="85000"/>
        </a:schemeClr>
      </a:solidFill>
      <a:round/>
    </a:ln>
    <a:effectLst/>
  </c:spPr>
  <c:txPr>
    <a:bodyPr/>
    <a:lstStyle/>
    <a:p>
      <a:pPr>
        <a:defRPr b="1"/>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Staff Performance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'[Capstone_EDA_solutions.xlsx]Question 3'!$Q$5:$R$5</c:f>
              <c:strCache>
                <c:ptCount val="2"/>
                <c:pt idx="0">
                  <c:v>Staff_id</c:v>
                </c:pt>
                <c:pt idx="1">
                  <c:v>Avg_rating</c:v>
                </c:pt>
              </c:strCache>
            </c:strRef>
          </c:cat>
          <c:val>
            <c:numRef>
              <c:f>'[Capstone_EDA_solutions.xlsx]Question 3'!$Q$6:$R$6</c:f>
              <c:numCache>
                <c:formatCode>0.00</c:formatCode>
                <c:ptCount val="2"/>
                <c:pt idx="0" formatCode="General">
                  <c:v>2</c:v>
                </c:pt>
                <c:pt idx="1">
                  <c:v>3.0550974512743601</c:v>
                </c:pt>
              </c:numCache>
            </c:numRef>
          </c:val>
          <c:extLst>
            <c:ext xmlns:c16="http://schemas.microsoft.com/office/drawing/2014/chart" uri="{C3380CC4-5D6E-409C-BE32-E72D297353CC}">
              <c16:uniqueId val="{00000000-3B01-4F6C-927B-7F0AEC413430}"/>
            </c:ext>
          </c:extLst>
        </c:ser>
        <c:ser>
          <c:idx val="1"/>
          <c:order val="1"/>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'[Capstone_EDA_solutions.xlsx]Question 3'!$Q$5:$R$5</c:f>
              <c:strCache>
                <c:ptCount val="2"/>
                <c:pt idx="0">
                  <c:v>Staff_id</c:v>
                </c:pt>
                <c:pt idx="1">
                  <c:v>Avg_rating</c:v>
                </c:pt>
              </c:strCache>
            </c:strRef>
          </c:cat>
          <c:val>
            <c:numRef>
              <c:f>'[Capstone_EDA_solutions.xlsx]Question 3'!$Q$7:$R$7</c:f>
              <c:numCache>
                <c:formatCode>0.00</c:formatCode>
                <c:ptCount val="2"/>
                <c:pt idx="0" formatCode="General">
                  <c:v>1</c:v>
                </c:pt>
                <c:pt idx="1">
                  <c:v>3.0706467661691499</c:v>
                </c:pt>
              </c:numCache>
            </c:numRef>
          </c:val>
          <c:extLst>
            <c:ext xmlns:c16="http://schemas.microsoft.com/office/drawing/2014/chart" uri="{C3380CC4-5D6E-409C-BE32-E72D297353CC}">
              <c16:uniqueId val="{00000001-3B01-4F6C-927B-7F0AEC413430}"/>
            </c:ext>
          </c:extLst>
        </c:ser>
        <c:dLbls>
          <c:dLblPos val="inEnd"/>
          <c:showLegendKey val="0"/>
          <c:showVal val="1"/>
          <c:showCatName val="0"/>
          <c:showSerName val="0"/>
          <c:showPercent val="0"/>
          <c:showBubbleSize val="0"/>
        </c:dLbls>
        <c:gapWidth val="65"/>
        <c:axId val="1544496847"/>
        <c:axId val="1544498767"/>
      </c:barChart>
      <c:catAx>
        <c:axId val="15444968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1544498767"/>
        <c:crosses val="autoZero"/>
        <c:auto val="1"/>
        <c:lblAlgn val="ctr"/>
        <c:lblOffset val="100"/>
        <c:noMultiLvlLbl val="0"/>
      </c:catAx>
      <c:valAx>
        <c:axId val="154449876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544496847"/>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b="1"/>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[Capstone_EDA_solutions.xlsx]Question 4!PivotTable3</c:name>
    <c:fmtId val="-1"/>
  </c:pivotSource>
  <c:chart>
    <c:title>
      <c:tx>
        <c:rich>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r>
              <a:rPr lang="en-US" dirty="0"/>
              <a:t>Seasonal</a:t>
            </a:r>
            <a:r>
              <a:rPr lang="en-US" baseline="0" dirty="0"/>
              <a:t> Trends</a:t>
            </a:r>
          </a:p>
          <a:p>
            <a:pPr>
              <a:defRPr/>
            </a:pPr>
            <a:endParaRPr lang="en-IN"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4'!$M$20</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4'!$L$21:$L$24</c:f>
              <c:strCache>
                <c:ptCount val="3"/>
                <c:pt idx="0">
                  <c:v>Spring</c:v>
                </c:pt>
                <c:pt idx="1">
                  <c:v>Summer</c:v>
                </c:pt>
                <c:pt idx="2">
                  <c:v>Winter</c:v>
                </c:pt>
              </c:strCache>
            </c:strRef>
          </c:cat>
          <c:val>
            <c:numRef>
              <c:f>'Question 4'!$M$21:$M$24</c:f>
              <c:numCache>
                <c:formatCode>General</c:formatCode>
                <c:ptCount val="3"/>
                <c:pt idx="0">
                  <c:v>1156</c:v>
                </c:pt>
                <c:pt idx="1">
                  <c:v>14706</c:v>
                </c:pt>
                <c:pt idx="2">
                  <c:v>182</c:v>
                </c:pt>
              </c:numCache>
            </c:numRef>
          </c:val>
          <c:extLst>
            <c:ext xmlns:c16="http://schemas.microsoft.com/office/drawing/2014/chart" uri="{C3380CC4-5D6E-409C-BE32-E72D297353CC}">
              <c16:uniqueId val="{00000000-C74D-4C34-88E2-2AA6BE813513}"/>
            </c:ext>
          </c:extLst>
        </c:ser>
        <c:dLbls>
          <c:dLblPos val="inEnd"/>
          <c:showLegendKey val="0"/>
          <c:showVal val="1"/>
          <c:showCatName val="0"/>
          <c:showSerName val="0"/>
          <c:showPercent val="0"/>
          <c:showBubbleSize val="0"/>
        </c:dLbls>
        <c:gapWidth val="65"/>
        <c:axId val="1994511423"/>
        <c:axId val="1994507103"/>
      </c:barChart>
      <c:catAx>
        <c:axId val="199451142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bg1"/>
                </a:solidFill>
                <a:latin typeface="+mn-lt"/>
                <a:ea typeface="+mn-ea"/>
                <a:cs typeface="+mn-cs"/>
              </a:defRPr>
            </a:pPr>
            <a:endParaRPr lang="en-US"/>
          </a:p>
        </c:txPr>
        <c:crossAx val="1994507103"/>
        <c:crosses val="autoZero"/>
        <c:auto val="1"/>
        <c:lblAlgn val="ctr"/>
        <c:lblOffset val="100"/>
        <c:noMultiLvlLbl val="0"/>
      </c:catAx>
      <c:valAx>
        <c:axId val="199450710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9451142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solidFill>
    <a:ln w="9525" cap="flat" cmpd="sng" algn="ctr">
      <a:solidFill>
        <a:schemeClr val="dk1">
          <a:lumMod val="25000"/>
          <a:lumOff val="75000"/>
        </a:schemeClr>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dirty="0" err="1"/>
              <a:t>Total_rentals</a:t>
            </a:r>
            <a:endParaRPr lang="en-IN"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'[Capstone_EDA_solutions.xlsx]Question 5'!$L$17</c:f>
              <c:strCache>
                <c:ptCount val="1"/>
                <c:pt idx="0">
                  <c:v>total_rentals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1E8-4046-AA31-0179BA1A6CD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1E8-4046-AA31-0179BA1A6CD9}"/>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multiLvlStrRef>
              <c:f>'[Capstone_EDA_solutions.xlsx]Question 5'!$J$18:$K$19</c:f>
              <c:multiLvlStrCache>
                <c:ptCount val="2"/>
                <c:lvl>
                  <c:pt idx="0">
                    <c:v>Active</c:v>
                  </c:pt>
                  <c:pt idx="1">
                    <c:v>Inactive</c:v>
                  </c:pt>
                </c:lvl>
                <c:lvl>
                  <c:pt idx="0">
                    <c:v>English</c:v>
                  </c:pt>
                  <c:pt idx="1">
                    <c:v>English</c:v>
                  </c:pt>
                </c:lvl>
              </c:multiLvlStrCache>
            </c:multiLvlStrRef>
          </c:cat>
          <c:val>
            <c:numRef>
              <c:f>'[Capstone_EDA_solutions.xlsx]Question 5'!$L$18:$L$19</c:f>
              <c:numCache>
                <c:formatCode>General</c:formatCode>
                <c:ptCount val="2"/>
                <c:pt idx="0">
                  <c:v>15640</c:v>
                </c:pt>
                <c:pt idx="1">
                  <c:v>404</c:v>
                </c:pt>
              </c:numCache>
            </c:numRef>
          </c:val>
          <c:extLst>
            <c:ext xmlns:c16="http://schemas.microsoft.com/office/drawing/2014/chart" uri="{C3380CC4-5D6E-409C-BE32-E72D297353CC}">
              <c16:uniqueId val="{00000004-C1E8-4046-AA31-0179BA1A6CD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[Capstone_EDA_solutions.xlsx]Question 6!PivotTable8</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609005682420292"/>
          <c:y val="5.7708196643418738E-2"/>
          <c:w val="0.68859175040367238"/>
          <c:h val="0.81041513356431671"/>
        </c:manualLayout>
      </c:layout>
      <c:barChart>
        <c:barDir val="col"/>
        <c:grouping val="clustered"/>
        <c:varyColors val="0"/>
        <c:ser>
          <c:idx val="0"/>
          <c:order val="0"/>
          <c:tx>
            <c:strRef>
              <c:f>'Question 6'!$Q$21</c:f>
              <c:strCache>
                <c:ptCount val="1"/>
                <c:pt idx="0">
                  <c:v>Sum of total_rentals</c:v>
                </c:pt>
              </c:strCache>
            </c:strRef>
          </c:tx>
          <c:spPr>
            <a:solidFill>
              <a:schemeClr val="accent1"/>
            </a:solidFill>
            <a:ln>
              <a:noFill/>
            </a:ln>
            <a:effectLst/>
          </c:spPr>
          <c:invertIfNegative val="0"/>
          <c:cat>
            <c:multiLvlStrRef>
              <c:f>'Question 6'!$O$22:$P$34</c:f>
              <c:multiLvlStrCache>
                <c:ptCount val="10"/>
                <c:lvl>
                  <c:pt idx="0">
                    <c:v>2005-05</c:v>
                  </c:pt>
                  <c:pt idx="1">
                    <c:v>2005-06</c:v>
                  </c:pt>
                  <c:pt idx="2">
                    <c:v>2005-07</c:v>
                  </c:pt>
                  <c:pt idx="3">
                    <c:v>2005-08</c:v>
                  </c:pt>
                  <c:pt idx="4">
                    <c:v>2006-02</c:v>
                  </c:pt>
                  <c:pt idx="5">
                    <c:v>2005-05</c:v>
                  </c:pt>
                  <c:pt idx="6">
                    <c:v>2005-06</c:v>
                  </c:pt>
                  <c:pt idx="7">
                    <c:v>2005-07</c:v>
                  </c:pt>
                  <c:pt idx="8">
                    <c:v>2005-08</c:v>
                  </c:pt>
                  <c:pt idx="9">
                    <c:v>2006-02</c:v>
                  </c:pt>
                </c:lvl>
                <c:lvl>
                  <c:pt idx="0">
                    <c:v>New</c:v>
                  </c:pt>
                  <c:pt idx="5">
                    <c:v>Regular</c:v>
                  </c:pt>
                </c:lvl>
              </c:multiLvlStrCache>
            </c:multiLvlStrRef>
          </c:cat>
          <c:val>
            <c:numRef>
              <c:f>'Question 6'!$Q$22:$Q$34</c:f>
              <c:numCache>
                <c:formatCode>General</c:formatCode>
                <c:ptCount val="10"/>
                <c:pt idx="0">
                  <c:v>20977</c:v>
                </c:pt>
                <c:pt idx="1">
                  <c:v>42485</c:v>
                </c:pt>
                <c:pt idx="2">
                  <c:v>122227</c:v>
                </c:pt>
                <c:pt idx="3">
                  <c:v>103009</c:v>
                </c:pt>
                <c:pt idx="4">
                  <c:v>3598</c:v>
                </c:pt>
                <c:pt idx="5">
                  <c:v>10929</c:v>
                </c:pt>
                <c:pt idx="6">
                  <c:v>21451</c:v>
                </c:pt>
                <c:pt idx="7">
                  <c:v>64048</c:v>
                </c:pt>
                <c:pt idx="8">
                  <c:v>55143</c:v>
                </c:pt>
                <c:pt idx="9">
                  <c:v>1483</c:v>
                </c:pt>
              </c:numCache>
            </c:numRef>
          </c:val>
          <c:extLst>
            <c:ext xmlns:c16="http://schemas.microsoft.com/office/drawing/2014/chart" uri="{C3380CC4-5D6E-409C-BE32-E72D297353CC}">
              <c16:uniqueId val="{00000000-437D-4F83-83B8-10636F40CDD3}"/>
            </c:ext>
          </c:extLst>
        </c:ser>
        <c:ser>
          <c:idx val="1"/>
          <c:order val="1"/>
          <c:tx>
            <c:strRef>
              <c:f>'Question 6'!$R$21</c:f>
              <c:strCache>
                <c:ptCount val="1"/>
                <c:pt idx="0">
                  <c:v>Sum of total_revenue</c:v>
                </c:pt>
              </c:strCache>
            </c:strRef>
          </c:tx>
          <c:spPr>
            <a:solidFill>
              <a:schemeClr val="accent2"/>
            </a:solidFill>
            <a:ln>
              <a:noFill/>
            </a:ln>
            <a:effectLst/>
          </c:spPr>
          <c:invertIfNegative val="0"/>
          <c:cat>
            <c:multiLvlStrRef>
              <c:f>'Question 6'!$O$22:$P$34</c:f>
              <c:multiLvlStrCache>
                <c:ptCount val="10"/>
                <c:lvl>
                  <c:pt idx="0">
                    <c:v>2005-05</c:v>
                  </c:pt>
                  <c:pt idx="1">
                    <c:v>2005-06</c:v>
                  </c:pt>
                  <c:pt idx="2">
                    <c:v>2005-07</c:v>
                  </c:pt>
                  <c:pt idx="3">
                    <c:v>2005-08</c:v>
                  </c:pt>
                  <c:pt idx="4">
                    <c:v>2006-02</c:v>
                  </c:pt>
                  <c:pt idx="5">
                    <c:v>2005-05</c:v>
                  </c:pt>
                  <c:pt idx="6">
                    <c:v>2005-06</c:v>
                  </c:pt>
                  <c:pt idx="7">
                    <c:v>2005-07</c:v>
                  </c:pt>
                  <c:pt idx="8">
                    <c:v>2005-08</c:v>
                  </c:pt>
                  <c:pt idx="9">
                    <c:v>2006-02</c:v>
                  </c:pt>
                </c:lvl>
                <c:lvl>
                  <c:pt idx="0">
                    <c:v>New</c:v>
                  </c:pt>
                  <c:pt idx="5">
                    <c:v>Regular</c:v>
                  </c:pt>
                </c:lvl>
              </c:multiLvlStrCache>
            </c:multiLvlStrRef>
          </c:cat>
          <c:val>
            <c:numRef>
              <c:f>'Question 6'!$R$22:$R$34</c:f>
              <c:numCache>
                <c:formatCode>General</c:formatCode>
                <c:ptCount val="10"/>
                <c:pt idx="0">
                  <c:v>88206.23</c:v>
                </c:pt>
                <c:pt idx="1">
                  <c:v>178024.15</c:v>
                </c:pt>
                <c:pt idx="2">
                  <c:v>512909.73</c:v>
                </c:pt>
                <c:pt idx="3">
                  <c:v>431485.91</c:v>
                </c:pt>
                <c:pt idx="4">
                  <c:v>14669.02</c:v>
                </c:pt>
                <c:pt idx="5">
                  <c:v>45928.71</c:v>
                </c:pt>
                <c:pt idx="6">
                  <c:v>90892.49</c:v>
                </c:pt>
                <c:pt idx="7">
                  <c:v>270838.52</c:v>
                </c:pt>
                <c:pt idx="8">
                  <c:v>233883.57</c:v>
                </c:pt>
                <c:pt idx="9">
                  <c:v>6114.17</c:v>
                </c:pt>
              </c:numCache>
            </c:numRef>
          </c:val>
          <c:extLst>
            <c:ext xmlns:c16="http://schemas.microsoft.com/office/drawing/2014/chart" uri="{C3380CC4-5D6E-409C-BE32-E72D297353CC}">
              <c16:uniqueId val="{00000001-437D-4F83-83B8-10636F40CDD3}"/>
            </c:ext>
          </c:extLst>
        </c:ser>
        <c:dLbls>
          <c:showLegendKey val="0"/>
          <c:showVal val="0"/>
          <c:showCatName val="0"/>
          <c:showSerName val="0"/>
          <c:showPercent val="0"/>
          <c:showBubbleSize val="0"/>
        </c:dLbls>
        <c:gapWidth val="219"/>
        <c:overlap val="-27"/>
        <c:axId val="1996200111"/>
        <c:axId val="2002060351"/>
      </c:barChart>
      <c:catAx>
        <c:axId val="1996200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2002060351"/>
        <c:crosses val="autoZero"/>
        <c:auto val="1"/>
        <c:lblAlgn val="ctr"/>
        <c:lblOffset val="100"/>
        <c:noMultiLvlLbl val="0"/>
      </c:catAx>
      <c:valAx>
        <c:axId val="200206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96200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85000"/>
        <a:lumOff val="15000"/>
      </a:schemeClr>
    </a:solidFill>
    <a:ln w="9525" cap="flat" cmpd="sng" algn="ctr">
      <a:solidFill>
        <a:schemeClr val="tx1">
          <a:lumMod val="15000"/>
          <a:lumOff val="85000"/>
        </a:schemeClr>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'[Capstone_EDA_solutions.xlsx]Question 8'!$U$6</c:f>
              <c:strCache>
                <c:ptCount val="1"/>
                <c:pt idx="0">
                  <c:v>avg_customer_rating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'[Capstone_EDA_solutions.xlsx]Question 8'!$S$7:$T$8</c:f>
              <c:multiLvlStrCache>
                <c:ptCount val="2"/>
                <c:lvl>
                  <c:pt idx="0">
                    <c:v>Mike Hilyer</c:v>
                  </c:pt>
                  <c:pt idx="1">
                    <c:v>Jon Stephens</c:v>
                  </c:pt>
                </c:lvl>
                <c:lvl>
                  <c:pt idx="0">
                    <c:v>1</c:v>
                  </c:pt>
                  <c:pt idx="1">
                    <c:v>2</c:v>
                  </c:pt>
                </c:lvl>
              </c:multiLvlStrCache>
            </c:multiLvlStrRef>
          </c:cat>
          <c:val>
            <c:numRef>
              <c:f>'[Capstone_EDA_solutions.xlsx]Question 8'!$U$7:$U$8</c:f>
              <c:numCache>
                <c:formatCode>0.00</c:formatCode>
                <c:ptCount val="2"/>
                <c:pt idx="0">
                  <c:v>3.0706467661691499</c:v>
                </c:pt>
                <c:pt idx="1">
                  <c:v>3.0550974512743601</c:v>
                </c:pt>
              </c:numCache>
            </c:numRef>
          </c:val>
          <c:extLst>
            <c:ext xmlns:c16="http://schemas.microsoft.com/office/drawing/2014/chart" uri="{C3380CC4-5D6E-409C-BE32-E72D297353CC}">
              <c16:uniqueId val="{00000000-17E5-4128-85AC-EA733EE52307}"/>
            </c:ext>
          </c:extLst>
        </c:ser>
        <c:dLbls>
          <c:showLegendKey val="0"/>
          <c:showVal val="0"/>
          <c:showCatName val="0"/>
          <c:showSerName val="0"/>
          <c:showPercent val="0"/>
          <c:showBubbleSize val="0"/>
        </c:dLbls>
        <c:gapWidth val="100"/>
        <c:overlap val="-24"/>
        <c:axId val="1565840959"/>
        <c:axId val="1565839999"/>
      </c:barChart>
      <c:catAx>
        <c:axId val="156584095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65839999"/>
        <c:crosses val="autoZero"/>
        <c:auto val="1"/>
        <c:lblAlgn val="ctr"/>
        <c:lblOffset val="100"/>
        <c:noMultiLvlLbl val="0"/>
      </c:catAx>
      <c:valAx>
        <c:axId val="15658399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65840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tx1">
          <a:lumMod val="15000"/>
          <a:lumOff val="85000"/>
        </a:schemeClr>
      </a:solidFill>
      <a:round/>
    </a:ln>
    <a:effectLst/>
  </c:spPr>
  <c:txPr>
    <a:bodyPr/>
    <a:lstStyle/>
    <a:p>
      <a:pPr>
        <a:defRPr b="1"/>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3080274212298801"/>
          <c:y val="4.4977511244377814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'[Capstone_EDA_solutions.xlsx]Question 10'!$T$4</c:f>
              <c:strCache>
                <c:ptCount val="1"/>
                <c:pt idx="0">
                  <c:v>customer_count</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'[Capstone_EDA_solutions.xlsx]Question 10'!$R$5:$S$20</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extLst/>
            </c:strRef>
          </c:cat>
          <c:val>
            <c:numRef>
              <c:f>'[Capstone_EDA_solutions.xlsx]Question 10'!$T$5:$T$20</c:f>
              <c:numCache>
                <c:formatCode>General</c:formatCode>
                <c:ptCount val="16"/>
                <c:pt idx="0">
                  <c:v>510</c:v>
                </c:pt>
                <c:pt idx="1">
                  <c:v>500</c:v>
                </c:pt>
                <c:pt idx="2">
                  <c:v>482</c:v>
                </c:pt>
                <c:pt idx="3">
                  <c:v>468</c:v>
                </c:pt>
                <c:pt idx="4">
                  <c:v>495</c:v>
                </c:pt>
                <c:pt idx="5">
                  <c:v>483</c:v>
                </c:pt>
                <c:pt idx="6">
                  <c:v>501</c:v>
                </c:pt>
                <c:pt idx="7">
                  <c:v>501</c:v>
                </c:pt>
                <c:pt idx="8">
                  <c:v>493</c:v>
                </c:pt>
                <c:pt idx="9">
                  <c:v>474</c:v>
                </c:pt>
                <c:pt idx="10">
                  <c:v>451</c:v>
                </c:pt>
                <c:pt idx="11">
                  <c:v>447</c:v>
                </c:pt>
                <c:pt idx="12">
                  <c:v>468</c:v>
                </c:pt>
                <c:pt idx="13">
                  <c:v>507</c:v>
                </c:pt>
                <c:pt idx="14">
                  <c:v>519</c:v>
                </c:pt>
                <c:pt idx="15">
                  <c:v>442</c:v>
                </c:pt>
              </c:numCache>
            </c:numRef>
          </c:val>
          <c:extLst>
            <c:ext xmlns:c16="http://schemas.microsoft.com/office/drawing/2014/chart" uri="{C3380CC4-5D6E-409C-BE32-E72D297353CC}">
              <c16:uniqueId val="{00000000-483C-4AA3-A61A-4100175DB7D4}"/>
            </c:ext>
          </c:extLst>
        </c:ser>
        <c:dLbls>
          <c:dLblPos val="inEnd"/>
          <c:showLegendKey val="0"/>
          <c:showVal val="1"/>
          <c:showCatName val="0"/>
          <c:showSerName val="0"/>
          <c:showPercent val="0"/>
          <c:showBubbleSize val="0"/>
        </c:dLbls>
        <c:gapWidth val="65"/>
        <c:axId val="1621952784"/>
        <c:axId val="1621949904"/>
      </c:barChart>
      <c:catAx>
        <c:axId val="162195278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21949904"/>
        <c:crosses val="autoZero"/>
        <c:auto val="1"/>
        <c:lblAlgn val="ctr"/>
        <c:lblOffset val="100"/>
        <c:noMultiLvlLbl val="0"/>
      </c:catAx>
      <c:valAx>
        <c:axId val="16219499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62195278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[Capstone_EDA_solutions.xlsx]Question 11!PivotTable13</c:name>
    <c:fmtId val="-1"/>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11'!$I$46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'Question 11'!$H$47:$H$57</c:f>
              <c:strCache>
                <c:ptCount val="10"/>
                <c:pt idx="0">
                  <c:v>ANA</c:v>
                </c:pt>
                <c:pt idx="1">
                  <c:v>CLARA</c:v>
                </c:pt>
                <c:pt idx="2">
                  <c:v>ELEANOR</c:v>
                </c:pt>
                <c:pt idx="3">
                  <c:v>KARL</c:v>
                </c:pt>
                <c:pt idx="4">
                  <c:v>MARCIA</c:v>
                </c:pt>
                <c:pt idx="5">
                  <c:v>MARION</c:v>
                </c:pt>
                <c:pt idx="6">
                  <c:v>RHONDA</c:v>
                </c:pt>
                <c:pt idx="7">
                  <c:v>TIM</c:v>
                </c:pt>
                <c:pt idx="8">
                  <c:v>TOMMY</c:v>
                </c:pt>
                <c:pt idx="9">
                  <c:v>WESLEY</c:v>
                </c:pt>
              </c:strCache>
            </c:strRef>
          </c:cat>
          <c:val>
            <c:numRef>
              <c:f>'Question 11'!$I$47:$I$57</c:f>
              <c:numCache>
                <c:formatCode>General</c:formatCode>
                <c:ptCount val="10"/>
                <c:pt idx="0">
                  <c:v>2619.9</c:v>
                </c:pt>
                <c:pt idx="1">
                  <c:v>3129.2799999999993</c:v>
                </c:pt>
                <c:pt idx="2">
                  <c:v>3031.56</c:v>
                </c:pt>
                <c:pt idx="3">
                  <c:v>3323.2500000000009</c:v>
                </c:pt>
                <c:pt idx="4">
                  <c:v>2633.6999999999994</c:v>
                </c:pt>
                <c:pt idx="5">
                  <c:v>2724.5400000000009</c:v>
                </c:pt>
                <c:pt idx="6">
                  <c:v>2919.150000000001</c:v>
                </c:pt>
                <c:pt idx="7">
                  <c:v>2809.7600000000011</c:v>
                </c:pt>
                <c:pt idx="8">
                  <c:v>2426.0599999999995</c:v>
                </c:pt>
                <c:pt idx="9">
                  <c:v>2486.3999999999992</c:v>
                </c:pt>
              </c:numCache>
            </c:numRef>
          </c:val>
          <c:extLst>
            <c:ext xmlns:c16="http://schemas.microsoft.com/office/drawing/2014/chart" uri="{C3380CC4-5D6E-409C-BE32-E72D297353CC}">
              <c16:uniqueId val="{00000000-1953-42D0-B523-2A3A99473176}"/>
            </c:ext>
          </c:extLst>
        </c:ser>
        <c:dLbls>
          <c:showLegendKey val="0"/>
          <c:showVal val="0"/>
          <c:showCatName val="0"/>
          <c:showSerName val="0"/>
          <c:showPercent val="0"/>
          <c:showBubbleSize val="0"/>
        </c:dLbls>
        <c:gapWidth val="100"/>
        <c:overlap val="-24"/>
        <c:axId val="1994690527"/>
        <c:axId val="1994689567"/>
      </c:barChart>
      <c:catAx>
        <c:axId val="19946905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689567"/>
        <c:crosses val="autoZero"/>
        <c:auto val="1"/>
        <c:lblAlgn val="ctr"/>
        <c:lblOffset val="100"/>
        <c:noMultiLvlLbl val="0"/>
      </c:catAx>
      <c:valAx>
        <c:axId val="1994689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690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'[Capstone_EDA_solutions.xlsx]Question 7'!$I$30:$J$33</cx:f>
        <cx:lvl ptCount="4">
          <cx:pt idx="0">Ourense (Orense)</cx:pt>
          <cx:pt idx="1">Cape Coral</cx:pt>
          <cx:pt idx="2">Mannheim</cx:pt>
          <cx:pt idx="3">San Miguel de Tucumn</cx:pt>
        </cx:lvl>
        <cx:lvl ptCount="4">
          <cx:pt idx="0">Games</cx:pt>
          <cx:pt idx="1">Animation</cx:pt>
          <cx:pt idx="2">Animation</cx:pt>
          <cx:pt idx="3">Documentary</cx:pt>
        </cx:lvl>
      </cx:strDim>
      <cx:numDim type="size">
        <cx:f>'[Capstone_EDA_solutions.xlsx]Question 7'!$K$30:$K$33</cx:f>
        <cx:lvl ptCount="4" formatCode="General">
          <cx:pt idx="0">9</cx:pt>
          <cx:pt idx="1">8</cx:pt>
          <cx:pt idx="2">8</cx:pt>
          <cx:pt idx="3">8</cx:pt>
        </cx:lvl>
      </cx:numDim>
    </cx:data>
  </cx:chartData>
  <cx:chart>
    <cx:plotArea>
      <cx:plotAreaRegion>
        <cx:series layoutId="treemap" uniqueId="{389C0900-8547-47E6-9CA9-4F93E6A0045E}">
          <cx:dataLabels pos="inEnd">
            <cx:txPr>
              <a:bodyPr vertOverflow="overflow" horzOverflow="overflow" wrap="square" lIns="0" tIns="0" rIns="0" bIns="0"/>
              <a:lstStyle/>
              <a:p>
                <a:pPr algn="ctr" rtl="0">
                  <a:defRPr sz="9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IN" b="1"/>
              </a:p>
            </cx:txPr>
            <cx:visibility seriesName="0" categoryName="1" value="0"/>
          </cx:dataLabels>
          <cx:dataId val="0"/>
          <cx:layoutPr>
            <cx:parentLabelLayout val="overlapping"/>
          </cx:layoutPr>
        </cx:series>
      </cx:plotAreaRegion>
    </cx:plotArea>
    <cx:legend pos="t" align="ctr" overlay="0">
      <cx:txPr>
        <a:bodyPr vertOverflow="overflow" horzOverflow="overflow" wrap="square" lIns="0" tIns="0" rIns="0" bIns="0"/>
        <a:lstStyle/>
        <a:p>
          <a:pPr algn="ctr" rtl="0">
            <a:defRPr sz="900" b="1" i="0">
              <a:solidFill>
                <a:srgbClr val="404040"/>
              </a:solidFill>
              <a:latin typeface="Calibri" panose="020F0502020204030204" pitchFamily="34" charset="0"/>
              <a:ea typeface="Calibri" panose="020F0502020204030204" pitchFamily="34" charset="0"/>
              <a:cs typeface="Calibri" panose="020F0502020204030204" pitchFamily="34" charset="0"/>
            </a:defRPr>
          </a:pPr>
          <a:endParaRPr lang="en-IN" b="1"/>
        </a:p>
      </cx:txPr>
    </cx:legend>
  </cx:chart>
  <cx:spPr>
    <a:solidFill>
      <a:schemeClr val="bg1">
        <a:lumMod val="95000"/>
      </a:schemeClr>
    </a:solidFill>
  </cx:spPr>
</cx: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9B82F-4349-4B77-9F9B-5823D917E8C0}"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56572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9B82F-4349-4B77-9F9B-5823D917E8C0}"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26296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9B82F-4349-4B77-9F9B-5823D917E8C0}"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85431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9B82F-4349-4B77-9F9B-5823D917E8C0}"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297010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9B82F-4349-4B77-9F9B-5823D917E8C0}"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3300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9B82F-4349-4B77-9F9B-5823D917E8C0}"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72460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9B82F-4349-4B77-9F9B-5823D917E8C0}"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84761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9B82F-4349-4B77-9F9B-5823D917E8C0}"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345832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9B82F-4349-4B77-9F9B-5823D917E8C0}"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2269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9B82F-4349-4B77-9F9B-5823D917E8C0}"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173658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9B82F-4349-4B77-9F9B-5823D917E8C0}"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C2EBEA-81AD-4515-B3D4-5BB410A01777}" type="slidenum">
              <a:rPr lang="en-IN" smtClean="0"/>
              <a:t>‹#›</a:t>
            </a:fld>
            <a:endParaRPr lang="en-IN"/>
          </a:p>
        </p:txBody>
      </p:sp>
    </p:spTree>
    <p:extLst>
      <p:ext uri="{BB962C8B-B14F-4D97-AF65-F5344CB8AC3E}">
        <p14:creationId xmlns:p14="http://schemas.microsoft.com/office/powerpoint/2010/main" val="278281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9B82F-4349-4B77-9F9B-5823D917E8C0}"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2EBEA-81AD-4515-B3D4-5BB410A01777}" type="slidenum">
              <a:rPr lang="en-IN" smtClean="0"/>
              <a:t>‹#›</a:t>
            </a:fld>
            <a:endParaRPr lang="en-IN"/>
          </a:p>
        </p:txBody>
      </p:sp>
    </p:spTree>
    <p:extLst>
      <p:ext uri="{BB962C8B-B14F-4D97-AF65-F5344CB8AC3E}">
        <p14:creationId xmlns:p14="http://schemas.microsoft.com/office/powerpoint/2010/main" val="52774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lm reel 1080P, 2K, 4K, 5K HD wallpapers free download | Wallpaper Flare">
            <a:extLst>
              <a:ext uri="{FF2B5EF4-FFF2-40B4-BE49-F238E27FC236}">
                <a16:creationId xmlns:a16="http://schemas.microsoft.com/office/drawing/2014/main" id="{71B3DB92-03B2-CEC0-F4BB-24B478793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2" y="0"/>
            <a:ext cx="1234212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487494-4C75-4408-50C1-C1453653C40C}"/>
              </a:ext>
            </a:extLst>
          </p:cNvPr>
          <p:cNvSpPr txBox="1"/>
          <p:nvPr/>
        </p:nvSpPr>
        <p:spPr>
          <a:xfrm>
            <a:off x="7007772" y="1789385"/>
            <a:ext cx="4437993" cy="1938992"/>
          </a:xfrm>
          <a:prstGeom prst="rect">
            <a:avLst/>
          </a:prstGeom>
          <a:noFill/>
        </p:spPr>
        <p:txBody>
          <a:bodyPr wrap="square" rtlCol="0">
            <a:spAutoFit/>
          </a:bodyPr>
          <a:lstStyle/>
          <a:p>
            <a:r>
              <a:rPr lang="en-US" sz="6000" b="1" dirty="0">
                <a:solidFill>
                  <a:schemeClr val="bg1"/>
                </a:solidFill>
              </a:rPr>
              <a:t>Movie Rental Analysis</a:t>
            </a:r>
            <a:endParaRPr lang="en-IN" sz="6000" b="1" dirty="0">
              <a:solidFill>
                <a:schemeClr val="bg1"/>
              </a:solidFill>
            </a:endParaRPr>
          </a:p>
        </p:txBody>
      </p:sp>
      <p:sp>
        <p:nvSpPr>
          <p:cNvPr id="5" name="TextBox 4">
            <a:extLst>
              <a:ext uri="{FF2B5EF4-FFF2-40B4-BE49-F238E27FC236}">
                <a16:creationId xmlns:a16="http://schemas.microsoft.com/office/drawing/2014/main" id="{9CBFAD68-9EBB-41A2-96F4-B558BF510F64}"/>
              </a:ext>
            </a:extLst>
          </p:cNvPr>
          <p:cNvSpPr txBox="1"/>
          <p:nvPr/>
        </p:nvSpPr>
        <p:spPr>
          <a:xfrm>
            <a:off x="8253248" y="5242034"/>
            <a:ext cx="2159876" cy="369332"/>
          </a:xfrm>
          <a:prstGeom prst="rect">
            <a:avLst/>
          </a:prstGeom>
          <a:noFill/>
        </p:spPr>
        <p:txBody>
          <a:bodyPr wrap="square" rtlCol="0">
            <a:spAutoFit/>
          </a:bodyPr>
          <a:lstStyle/>
          <a:p>
            <a:r>
              <a:rPr lang="en-US" b="1" dirty="0">
                <a:solidFill>
                  <a:schemeClr val="bg1"/>
                </a:solidFill>
              </a:rPr>
              <a:t>DEEPA KUMARI</a:t>
            </a:r>
            <a:endParaRPr lang="en-IN" b="1" dirty="0">
              <a:solidFill>
                <a:schemeClr val="bg1"/>
              </a:solidFill>
            </a:endParaRPr>
          </a:p>
        </p:txBody>
      </p:sp>
    </p:spTree>
    <p:extLst>
      <p:ext uri="{BB962C8B-B14F-4D97-AF65-F5344CB8AC3E}">
        <p14:creationId xmlns:p14="http://schemas.microsoft.com/office/powerpoint/2010/main" val="49343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B3DB4101-3B75-7999-BCDD-BFC67B1030E3}"/>
                  </a:ext>
                </a:extLst>
              </p:cNvPr>
              <p:cNvGraphicFramePr/>
              <p:nvPr>
                <p:extLst>
                  <p:ext uri="{D42A27DB-BD31-4B8C-83A1-F6EECF244321}">
                    <p14:modId xmlns:p14="http://schemas.microsoft.com/office/powerpoint/2010/main" val="3683128001"/>
                  </p:ext>
                </p:extLst>
              </p:nvPr>
            </p:nvGraphicFramePr>
            <p:xfrm>
              <a:off x="628556" y="2593428"/>
              <a:ext cx="5685534"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B3DB4101-3B75-7999-BCDD-BFC67B1030E3}"/>
                  </a:ext>
                </a:extLst>
              </p:cNvPr>
              <p:cNvPicPr>
                <a:picLocks noGrp="1" noRot="1" noChangeAspect="1" noMove="1" noResize="1" noEditPoints="1" noAdjustHandles="1" noChangeArrowheads="1" noChangeShapeType="1"/>
              </p:cNvPicPr>
              <p:nvPr/>
            </p:nvPicPr>
            <p:blipFill>
              <a:blip r:embed="rId3"/>
              <a:stretch>
                <a:fillRect/>
              </a:stretch>
            </p:blipFill>
            <p:spPr>
              <a:xfrm>
                <a:off x="628556" y="2593428"/>
                <a:ext cx="5685534" cy="2743200"/>
              </a:xfrm>
              <a:prstGeom prst="rect">
                <a:avLst/>
              </a:prstGeom>
            </p:spPr>
          </p:pic>
        </mc:Fallback>
      </mc:AlternateContent>
      <p:sp>
        <p:nvSpPr>
          <p:cNvPr id="6" name="TextBox 5">
            <a:extLst>
              <a:ext uri="{FF2B5EF4-FFF2-40B4-BE49-F238E27FC236}">
                <a16:creationId xmlns:a16="http://schemas.microsoft.com/office/drawing/2014/main" id="{C617C4DF-1DD8-B330-61D5-2317024880F4}"/>
              </a:ext>
            </a:extLst>
          </p:cNvPr>
          <p:cNvSpPr txBox="1"/>
          <p:nvPr/>
        </p:nvSpPr>
        <p:spPr>
          <a:xfrm>
            <a:off x="1826829" y="1029279"/>
            <a:ext cx="6097314" cy="369332"/>
          </a:xfrm>
          <a:prstGeom prst="rect">
            <a:avLst/>
          </a:prstGeom>
          <a:solidFill>
            <a:schemeClr val="accent4"/>
          </a:solidFill>
        </p:spPr>
        <p:txBody>
          <a:bodyPr wrap="square">
            <a:spAutoFit/>
          </a:bodyPr>
          <a:lstStyle/>
          <a:p>
            <a:r>
              <a:rPr lang="en-US" sz="1800" b="0" i="0" u="none" strike="noStrike" dirty="0">
                <a:effectLst/>
                <a:latin typeface="Plus Jakarta Sans"/>
              </a:rPr>
              <a:t> Are certain film categories more popular in specific locations?</a:t>
            </a:r>
            <a:r>
              <a:rPr lang="en-US" dirty="0"/>
              <a:t> </a:t>
            </a:r>
            <a:endParaRPr lang="en-IN" dirty="0"/>
          </a:p>
        </p:txBody>
      </p:sp>
      <p:sp>
        <p:nvSpPr>
          <p:cNvPr id="2" name="TextBox 1">
            <a:extLst>
              <a:ext uri="{FF2B5EF4-FFF2-40B4-BE49-F238E27FC236}">
                <a16:creationId xmlns:a16="http://schemas.microsoft.com/office/drawing/2014/main" id="{EFCFFEA2-6631-7820-C03E-81E13DCAAC30}"/>
              </a:ext>
            </a:extLst>
          </p:cNvPr>
          <p:cNvSpPr txBox="1"/>
          <p:nvPr/>
        </p:nvSpPr>
        <p:spPr>
          <a:xfrm>
            <a:off x="7606862" y="3050628"/>
            <a:ext cx="4027527" cy="1477328"/>
          </a:xfrm>
          <a:prstGeom prst="rect">
            <a:avLst/>
          </a:prstGeom>
          <a:noFill/>
        </p:spPr>
        <p:txBody>
          <a:bodyPr wrap="square" rtlCol="0">
            <a:spAutoFit/>
          </a:bodyPr>
          <a:lstStyle/>
          <a:p>
            <a:r>
              <a:rPr lang="en-US" dirty="0"/>
              <a:t>Games, Animation, Documentary are the most popular film categories which are popular in Orense, Cape Coral &amp; Mannheim, San Miguel de Tucumn respectively as per my result.</a:t>
            </a:r>
            <a:endParaRPr lang="en-IN" dirty="0"/>
          </a:p>
        </p:txBody>
      </p:sp>
    </p:spTree>
    <p:extLst>
      <p:ext uri="{BB962C8B-B14F-4D97-AF65-F5344CB8AC3E}">
        <p14:creationId xmlns:p14="http://schemas.microsoft.com/office/powerpoint/2010/main" val="184046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C1EE2D6-3615-2CFB-C828-8B42824830B8}"/>
              </a:ext>
            </a:extLst>
          </p:cNvPr>
          <p:cNvGraphicFramePr>
            <a:graphicFrameLocks/>
          </p:cNvGraphicFramePr>
          <p:nvPr>
            <p:extLst>
              <p:ext uri="{D42A27DB-BD31-4B8C-83A1-F6EECF244321}">
                <p14:modId xmlns:p14="http://schemas.microsoft.com/office/powerpoint/2010/main" val="332739332"/>
              </p:ext>
            </p:extLst>
          </p:nvPr>
        </p:nvGraphicFramePr>
        <p:xfrm>
          <a:off x="402771" y="2057400"/>
          <a:ext cx="569322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D0584B-F7FC-0556-CEB0-8B8AAD756FC9}"/>
              </a:ext>
            </a:extLst>
          </p:cNvPr>
          <p:cNvSpPr txBox="1"/>
          <p:nvPr/>
        </p:nvSpPr>
        <p:spPr>
          <a:xfrm>
            <a:off x="2481098" y="677946"/>
            <a:ext cx="7285640" cy="369332"/>
          </a:xfrm>
          <a:prstGeom prst="rect">
            <a:avLst/>
          </a:prstGeom>
          <a:solidFill>
            <a:schemeClr val="accent4"/>
          </a:solidFill>
        </p:spPr>
        <p:txBody>
          <a:bodyPr wrap="square">
            <a:spAutoFit/>
          </a:bodyPr>
          <a:lstStyle/>
          <a:p>
            <a:r>
              <a:rPr lang="en-US" sz="1800" b="0" i="0" u="none" strike="noStrike" dirty="0">
                <a:effectLst/>
                <a:latin typeface="Plus Jakarta Sans"/>
              </a:rPr>
              <a:t>How does the availability and knowledge of staff affect customer ratings?</a:t>
            </a:r>
            <a:r>
              <a:rPr lang="en-US" dirty="0"/>
              <a:t> </a:t>
            </a:r>
            <a:endParaRPr lang="en-IN" dirty="0"/>
          </a:p>
        </p:txBody>
      </p:sp>
      <p:sp>
        <p:nvSpPr>
          <p:cNvPr id="5" name="TextBox 4">
            <a:extLst>
              <a:ext uri="{FF2B5EF4-FFF2-40B4-BE49-F238E27FC236}">
                <a16:creationId xmlns:a16="http://schemas.microsoft.com/office/drawing/2014/main" id="{E2C261DF-A30E-7B52-387F-4DAB00F74191}"/>
              </a:ext>
            </a:extLst>
          </p:cNvPr>
          <p:cNvSpPr txBox="1"/>
          <p:nvPr/>
        </p:nvSpPr>
        <p:spPr>
          <a:xfrm>
            <a:off x="6416566" y="2909215"/>
            <a:ext cx="5464722" cy="1477328"/>
          </a:xfrm>
          <a:prstGeom prst="rect">
            <a:avLst/>
          </a:prstGeom>
          <a:noFill/>
        </p:spPr>
        <p:txBody>
          <a:bodyPr wrap="square">
            <a:spAutoFit/>
          </a:bodyPr>
          <a:lstStyle/>
          <a:p>
            <a:pPr algn="ctr" fontAlgn="ctr"/>
            <a:r>
              <a:rPr lang="en-US" sz="1800" u="none" strike="noStrike" dirty="0">
                <a:effectLst/>
              </a:rPr>
              <a:t>When staff has more availability and knowledge </a:t>
            </a:r>
          </a:p>
          <a:p>
            <a:pPr algn="ctr" fontAlgn="ctr"/>
            <a:r>
              <a:rPr lang="en-US" sz="1800" u="none" strike="noStrike" dirty="0">
                <a:effectLst/>
              </a:rPr>
              <a:t>than customers get more service and knowledge </a:t>
            </a:r>
          </a:p>
          <a:p>
            <a:pPr algn="ctr" fontAlgn="ctr"/>
            <a:r>
              <a:rPr lang="en-US" sz="1800" u="none" strike="noStrike" dirty="0">
                <a:effectLst/>
              </a:rPr>
              <a:t>and they are satisfied, so eventually it increases</a:t>
            </a:r>
          </a:p>
          <a:p>
            <a:pPr algn="ctr" fontAlgn="ctr"/>
            <a:r>
              <a:rPr lang="en-US" sz="1800" u="none" strike="noStrike" dirty="0">
                <a:effectLst/>
              </a:rPr>
              <a:t> the customer ratings. As Mike has more ratings </a:t>
            </a:r>
          </a:p>
          <a:p>
            <a:pPr algn="ctr" fontAlgn="ctr"/>
            <a:r>
              <a:rPr lang="en-US" sz="1800" u="none" strike="noStrike" dirty="0">
                <a:effectLst/>
              </a:rPr>
              <a:t>than Jon.</a:t>
            </a:r>
            <a:endParaRPr lang="en-US" sz="1800" b="1"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438608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A3488A-25EC-0CA7-ABAA-48B1E3AE53D2}"/>
              </a:ext>
            </a:extLst>
          </p:cNvPr>
          <p:cNvSpPr txBox="1"/>
          <p:nvPr/>
        </p:nvSpPr>
        <p:spPr>
          <a:xfrm>
            <a:off x="1740119" y="1001139"/>
            <a:ext cx="7120102" cy="369332"/>
          </a:xfrm>
          <a:prstGeom prst="rect">
            <a:avLst/>
          </a:prstGeom>
          <a:solidFill>
            <a:schemeClr val="accent4"/>
          </a:solidFill>
        </p:spPr>
        <p:txBody>
          <a:bodyPr wrap="square">
            <a:spAutoFit/>
          </a:bodyPr>
          <a:lstStyle/>
          <a:p>
            <a:r>
              <a:rPr lang="en-US" sz="1800" b="0" i="0" u="none" strike="noStrike" dirty="0">
                <a:effectLst/>
                <a:latin typeface="Plus Jakarta Sans"/>
              </a:rPr>
              <a:t> How does the proximity of stores to customers impact rental frequency?</a:t>
            </a:r>
            <a:r>
              <a:rPr lang="en-US" dirty="0"/>
              <a:t> </a:t>
            </a:r>
            <a:endParaRPr lang="en-IN" dirty="0"/>
          </a:p>
        </p:txBody>
      </p:sp>
      <p:graphicFrame>
        <p:nvGraphicFramePr>
          <p:cNvPr id="2" name="Table 1">
            <a:extLst>
              <a:ext uri="{FF2B5EF4-FFF2-40B4-BE49-F238E27FC236}">
                <a16:creationId xmlns:a16="http://schemas.microsoft.com/office/drawing/2014/main" id="{0619FCF5-FE0A-A4D2-D05D-C4242B5D7976}"/>
              </a:ext>
            </a:extLst>
          </p:cNvPr>
          <p:cNvGraphicFramePr>
            <a:graphicFrameLocks noGrp="1"/>
          </p:cNvGraphicFramePr>
          <p:nvPr>
            <p:extLst>
              <p:ext uri="{D42A27DB-BD31-4B8C-83A1-F6EECF244321}">
                <p14:modId xmlns:p14="http://schemas.microsoft.com/office/powerpoint/2010/main" val="4064370851"/>
              </p:ext>
            </p:extLst>
          </p:nvPr>
        </p:nvGraphicFramePr>
        <p:xfrm>
          <a:off x="1497724" y="2087781"/>
          <a:ext cx="8032533" cy="2657640"/>
        </p:xfrm>
        <a:graphic>
          <a:graphicData uri="http://schemas.openxmlformats.org/drawingml/2006/table">
            <a:tbl>
              <a:tblPr>
                <a:tableStyleId>{5C22544A-7EE6-4342-B048-85BDC9FD1C3A}</a:tableStyleId>
              </a:tblPr>
              <a:tblGrid>
                <a:gridCol w="647785">
                  <a:extLst>
                    <a:ext uri="{9D8B030D-6E8A-4147-A177-3AD203B41FA5}">
                      <a16:colId xmlns:a16="http://schemas.microsoft.com/office/drawing/2014/main" val="2447740027"/>
                    </a:ext>
                  </a:extLst>
                </a:gridCol>
                <a:gridCol w="5182279">
                  <a:extLst>
                    <a:ext uri="{9D8B030D-6E8A-4147-A177-3AD203B41FA5}">
                      <a16:colId xmlns:a16="http://schemas.microsoft.com/office/drawing/2014/main" val="3075822"/>
                    </a:ext>
                  </a:extLst>
                </a:gridCol>
                <a:gridCol w="518228">
                  <a:extLst>
                    <a:ext uri="{9D8B030D-6E8A-4147-A177-3AD203B41FA5}">
                      <a16:colId xmlns:a16="http://schemas.microsoft.com/office/drawing/2014/main" val="2143615981"/>
                    </a:ext>
                  </a:extLst>
                </a:gridCol>
                <a:gridCol w="518228">
                  <a:extLst>
                    <a:ext uri="{9D8B030D-6E8A-4147-A177-3AD203B41FA5}">
                      <a16:colId xmlns:a16="http://schemas.microsoft.com/office/drawing/2014/main" val="974395731"/>
                    </a:ext>
                  </a:extLst>
                </a:gridCol>
                <a:gridCol w="518228">
                  <a:extLst>
                    <a:ext uri="{9D8B030D-6E8A-4147-A177-3AD203B41FA5}">
                      <a16:colId xmlns:a16="http://schemas.microsoft.com/office/drawing/2014/main" val="3960983666"/>
                    </a:ext>
                  </a:extLst>
                </a:gridCol>
                <a:gridCol w="647785">
                  <a:extLst>
                    <a:ext uri="{9D8B030D-6E8A-4147-A177-3AD203B41FA5}">
                      <a16:colId xmlns:a16="http://schemas.microsoft.com/office/drawing/2014/main" val="3332528223"/>
                    </a:ext>
                  </a:extLst>
                </a:gridCol>
              </a:tblGrid>
              <a:tr h="6644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200" u="none" strike="noStrike">
                          <a:effectLst/>
                        </a:rPr>
                        <a:t>In the Sakila DVD rental dataset, the proximity of a store to customers can impact rental frequency in different ways:</a:t>
                      </a:r>
                      <a:endParaRPr lang="en-US" sz="12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1875625"/>
                  </a:ext>
                </a:extLst>
              </a:tr>
              <a:tr h="6644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u="none" strike="noStrike">
                          <a:effectLst/>
                        </a:rPr>
                        <a:t>1, Convenience: Customers are more likely to rent from a store that is closer to their location. </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2199363"/>
                  </a:ext>
                </a:extLst>
              </a:tr>
              <a:tr h="6644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200" u="none" strike="noStrike">
                          <a:effectLst/>
                        </a:rPr>
                        <a:t>2. Competition : If there are multiple stores in close proximity, competition between them may influence rental frequency.</a:t>
                      </a:r>
                      <a:endParaRPr lang="en-US" sz="12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8086464"/>
                  </a:ext>
                </a:extLst>
              </a:tr>
              <a:tr h="6644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5">
                  <a:txBody>
                    <a:bodyPr/>
                    <a:lstStyle/>
                    <a:p>
                      <a:pPr algn="l" fontAlgn="b"/>
                      <a:r>
                        <a:rPr lang="en-US" sz="1200" u="none" strike="noStrike" dirty="0">
                          <a:effectLst/>
                        </a:rPr>
                        <a:t>3. Foot Traffic: Stores in closer proximity to customers may experience higher foot traffic, resulting in more rental frequency.</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49011928"/>
                  </a:ext>
                </a:extLst>
              </a:tr>
            </a:tbl>
          </a:graphicData>
        </a:graphic>
      </p:graphicFrame>
    </p:spTree>
    <p:extLst>
      <p:ext uri="{BB962C8B-B14F-4D97-AF65-F5344CB8AC3E}">
        <p14:creationId xmlns:p14="http://schemas.microsoft.com/office/powerpoint/2010/main" val="3646913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3B499CF-0414-5B4E-0E8F-032B41E22218}"/>
              </a:ext>
            </a:extLst>
          </p:cNvPr>
          <p:cNvGraphicFramePr>
            <a:graphicFrameLocks/>
          </p:cNvGraphicFramePr>
          <p:nvPr>
            <p:extLst>
              <p:ext uri="{D42A27DB-BD31-4B8C-83A1-F6EECF244321}">
                <p14:modId xmlns:p14="http://schemas.microsoft.com/office/powerpoint/2010/main" val="3273439637"/>
              </p:ext>
            </p:extLst>
          </p:nvPr>
        </p:nvGraphicFramePr>
        <p:xfrm>
          <a:off x="525104" y="1554526"/>
          <a:ext cx="5024358" cy="236437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77586B1-EB78-772D-1FB6-59E6760F1DC6}"/>
              </a:ext>
            </a:extLst>
          </p:cNvPr>
          <p:cNvSpPr txBox="1"/>
          <p:nvPr/>
        </p:nvSpPr>
        <p:spPr>
          <a:xfrm>
            <a:off x="2278118" y="670064"/>
            <a:ext cx="6858000" cy="369332"/>
          </a:xfrm>
          <a:prstGeom prst="rect">
            <a:avLst/>
          </a:prstGeom>
          <a:solidFill>
            <a:schemeClr val="accent4"/>
          </a:solidFill>
        </p:spPr>
        <p:txBody>
          <a:bodyPr wrap="square">
            <a:spAutoFit/>
          </a:bodyPr>
          <a:lstStyle/>
          <a:p>
            <a:r>
              <a:rPr lang="en-US" sz="1800" b="0" i="0" u="none" strike="noStrike" dirty="0">
                <a:effectLst/>
                <a:latin typeface="Plus Jakarta Sans"/>
              </a:rPr>
              <a:t>Do specific film categories attract different age groups of customers?</a:t>
            </a:r>
            <a:r>
              <a:rPr lang="en-US" dirty="0"/>
              <a:t> </a:t>
            </a:r>
            <a:endParaRPr lang="en-IN" dirty="0"/>
          </a:p>
        </p:txBody>
      </p:sp>
      <p:pic>
        <p:nvPicPr>
          <p:cNvPr id="3" name="Picture 2">
            <a:extLst>
              <a:ext uri="{FF2B5EF4-FFF2-40B4-BE49-F238E27FC236}">
                <a16:creationId xmlns:a16="http://schemas.microsoft.com/office/drawing/2014/main" id="{F13DBA11-3D3B-544F-6F98-0CBAFDC94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54" y="4012549"/>
            <a:ext cx="3642360" cy="2364377"/>
          </a:xfrm>
          <a:prstGeom prst="rect">
            <a:avLst/>
          </a:prstGeom>
        </p:spPr>
      </p:pic>
      <p:sp>
        <p:nvSpPr>
          <p:cNvPr id="5" name="TextBox 4">
            <a:extLst>
              <a:ext uri="{FF2B5EF4-FFF2-40B4-BE49-F238E27FC236}">
                <a16:creationId xmlns:a16="http://schemas.microsoft.com/office/drawing/2014/main" id="{F0E80AD2-4FB2-E1AD-9AB4-9377617401FC}"/>
              </a:ext>
            </a:extLst>
          </p:cNvPr>
          <p:cNvSpPr txBox="1"/>
          <p:nvPr/>
        </p:nvSpPr>
        <p:spPr>
          <a:xfrm>
            <a:off x="6408683" y="1954924"/>
            <a:ext cx="4713889" cy="646331"/>
          </a:xfrm>
          <a:prstGeom prst="rect">
            <a:avLst/>
          </a:prstGeom>
          <a:noFill/>
        </p:spPr>
        <p:txBody>
          <a:bodyPr wrap="square" rtlCol="0">
            <a:spAutoFit/>
          </a:bodyPr>
          <a:lstStyle/>
          <a:p>
            <a:r>
              <a:rPr lang="en-US" dirty="0"/>
              <a:t>As per my analyzation, Teenagers are only there who are attracted towards every film categories.</a:t>
            </a:r>
            <a:endParaRPr lang="en-IN" dirty="0"/>
          </a:p>
        </p:txBody>
      </p:sp>
    </p:spTree>
    <p:extLst>
      <p:ext uri="{BB962C8B-B14F-4D97-AF65-F5344CB8AC3E}">
        <p14:creationId xmlns:p14="http://schemas.microsoft.com/office/powerpoint/2010/main" val="70798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EA33BEC-3BCC-ECB6-E10E-68C361081797}"/>
              </a:ext>
            </a:extLst>
          </p:cNvPr>
          <p:cNvGraphicFramePr>
            <a:graphicFrameLocks/>
          </p:cNvGraphicFramePr>
          <p:nvPr>
            <p:extLst>
              <p:ext uri="{D42A27DB-BD31-4B8C-83A1-F6EECF244321}">
                <p14:modId xmlns:p14="http://schemas.microsoft.com/office/powerpoint/2010/main" val="1273245706"/>
              </p:ext>
            </p:extLst>
          </p:nvPr>
        </p:nvGraphicFramePr>
        <p:xfrm>
          <a:off x="768569" y="2602248"/>
          <a:ext cx="5105399" cy="299357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DD65FE2-17E4-6B70-3DEE-A1DC57735802}"/>
              </a:ext>
            </a:extLst>
          </p:cNvPr>
          <p:cNvSpPr txBox="1"/>
          <p:nvPr/>
        </p:nvSpPr>
        <p:spPr>
          <a:xfrm>
            <a:off x="926880" y="552787"/>
            <a:ext cx="7657443" cy="646331"/>
          </a:xfrm>
          <a:prstGeom prst="rect">
            <a:avLst/>
          </a:prstGeom>
          <a:solidFill>
            <a:schemeClr val="accent4"/>
          </a:solidFill>
        </p:spPr>
        <p:txBody>
          <a:bodyPr wrap="square">
            <a:spAutoFit/>
          </a:bodyPr>
          <a:lstStyle/>
          <a:p>
            <a:r>
              <a:rPr lang="en-US" sz="1800" b="0" i="0" u="none" strike="noStrike" dirty="0">
                <a:effectLst/>
                <a:latin typeface="Plus Jakarta Sans"/>
              </a:rPr>
              <a:t>What are the demographics and preferences of the highest-spending customers?</a:t>
            </a:r>
            <a:r>
              <a:rPr lang="en-US" dirty="0"/>
              <a:t> </a:t>
            </a:r>
            <a:endParaRPr lang="en-IN" dirty="0"/>
          </a:p>
        </p:txBody>
      </p:sp>
      <p:sp>
        <p:nvSpPr>
          <p:cNvPr id="2" name="TextBox 1">
            <a:extLst>
              <a:ext uri="{FF2B5EF4-FFF2-40B4-BE49-F238E27FC236}">
                <a16:creationId xmlns:a16="http://schemas.microsoft.com/office/drawing/2014/main" id="{4FDB5BB0-5808-3131-71F1-F5C99DFBA949}"/>
              </a:ext>
            </a:extLst>
          </p:cNvPr>
          <p:cNvSpPr txBox="1"/>
          <p:nvPr/>
        </p:nvSpPr>
        <p:spPr>
          <a:xfrm>
            <a:off x="6589986" y="3175704"/>
            <a:ext cx="4833445" cy="923330"/>
          </a:xfrm>
          <a:prstGeom prst="rect">
            <a:avLst/>
          </a:prstGeom>
          <a:noFill/>
        </p:spPr>
        <p:txBody>
          <a:bodyPr wrap="square" rtlCol="0">
            <a:spAutoFit/>
          </a:bodyPr>
          <a:lstStyle/>
          <a:p>
            <a:pPr algn="ctr"/>
            <a:r>
              <a:rPr lang="en-US" dirty="0"/>
              <a:t>Ana, Clara, Eleanor, Karl, Marcia, Marion, Rhonda, Tim, Tommy, Wesley are the highest spending customers. And they prefer all the film categories.  </a:t>
            </a:r>
            <a:endParaRPr lang="en-IN" dirty="0"/>
          </a:p>
        </p:txBody>
      </p:sp>
    </p:spTree>
    <p:extLst>
      <p:ext uri="{BB962C8B-B14F-4D97-AF65-F5344CB8AC3E}">
        <p14:creationId xmlns:p14="http://schemas.microsoft.com/office/powerpoint/2010/main" val="317691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8ED0F9-CCB4-BD88-D527-2FB2B6412458}"/>
              </a:ext>
            </a:extLst>
          </p:cNvPr>
          <p:cNvSpPr txBox="1"/>
          <p:nvPr/>
        </p:nvSpPr>
        <p:spPr>
          <a:xfrm>
            <a:off x="1407729" y="591235"/>
            <a:ext cx="7184478" cy="646331"/>
          </a:xfrm>
          <a:prstGeom prst="rect">
            <a:avLst/>
          </a:prstGeom>
          <a:solidFill>
            <a:schemeClr val="accent4"/>
          </a:solidFill>
        </p:spPr>
        <p:txBody>
          <a:bodyPr wrap="square">
            <a:spAutoFit/>
          </a:bodyPr>
          <a:lstStyle/>
          <a:p>
            <a:r>
              <a:rPr lang="en-US" sz="1800" b="0" i="0" u="none" strike="noStrike" dirty="0">
                <a:effectLst/>
                <a:latin typeface="Plus Jakarta Sans"/>
              </a:rPr>
              <a:t>How does the availability of inventory impact customer satisfaction and repeat business?</a:t>
            </a:r>
            <a:r>
              <a:rPr lang="en-US" dirty="0"/>
              <a:t> </a:t>
            </a:r>
            <a:endParaRPr lang="en-IN" dirty="0"/>
          </a:p>
        </p:txBody>
      </p:sp>
      <p:graphicFrame>
        <p:nvGraphicFramePr>
          <p:cNvPr id="7" name="Table 6">
            <a:extLst>
              <a:ext uri="{FF2B5EF4-FFF2-40B4-BE49-F238E27FC236}">
                <a16:creationId xmlns:a16="http://schemas.microsoft.com/office/drawing/2014/main" id="{F5BEF47B-799C-9D3F-D631-680D3B80CDC6}"/>
              </a:ext>
            </a:extLst>
          </p:cNvPr>
          <p:cNvGraphicFramePr>
            <a:graphicFrameLocks noGrp="1"/>
          </p:cNvGraphicFramePr>
          <p:nvPr>
            <p:extLst>
              <p:ext uri="{D42A27DB-BD31-4B8C-83A1-F6EECF244321}">
                <p14:modId xmlns:p14="http://schemas.microsoft.com/office/powerpoint/2010/main" val="3563882059"/>
              </p:ext>
            </p:extLst>
          </p:nvPr>
        </p:nvGraphicFramePr>
        <p:xfrm>
          <a:off x="904109" y="5261906"/>
          <a:ext cx="3746500" cy="1097280"/>
        </p:xfrm>
        <a:graphic>
          <a:graphicData uri="http://schemas.openxmlformats.org/drawingml/2006/table">
            <a:tbl>
              <a:tblPr>
                <a:tableStyleId>{5C22544A-7EE6-4342-B048-85BDC9FD1C3A}</a:tableStyleId>
              </a:tblPr>
              <a:tblGrid>
                <a:gridCol w="1549400">
                  <a:extLst>
                    <a:ext uri="{9D8B030D-6E8A-4147-A177-3AD203B41FA5}">
                      <a16:colId xmlns:a16="http://schemas.microsoft.com/office/drawing/2014/main" val="3852396129"/>
                    </a:ext>
                  </a:extLst>
                </a:gridCol>
                <a:gridCol w="800100">
                  <a:extLst>
                    <a:ext uri="{9D8B030D-6E8A-4147-A177-3AD203B41FA5}">
                      <a16:colId xmlns:a16="http://schemas.microsoft.com/office/drawing/2014/main" val="4214370216"/>
                    </a:ext>
                  </a:extLst>
                </a:gridCol>
                <a:gridCol w="1397000">
                  <a:extLst>
                    <a:ext uri="{9D8B030D-6E8A-4147-A177-3AD203B41FA5}">
                      <a16:colId xmlns:a16="http://schemas.microsoft.com/office/drawing/2014/main" val="1650602683"/>
                    </a:ext>
                  </a:extLst>
                </a:gridCol>
              </a:tblGrid>
              <a:tr h="182880">
                <a:tc>
                  <a:txBody>
                    <a:bodyPr/>
                    <a:lstStyle/>
                    <a:p>
                      <a:pPr algn="l" fontAlgn="b"/>
                      <a:r>
                        <a:rPr lang="en-IN" sz="1100" u="none" strike="noStrike">
                          <a:effectLst/>
                        </a:rPr>
                        <a:t>avg_customer_rating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Total film_id</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Total inventory_count</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5904448"/>
                  </a:ext>
                </a:extLst>
              </a:tr>
              <a:tr h="182880">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75984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61524765"/>
                  </a:ext>
                </a:extLst>
              </a:tr>
              <a:tr h="182880">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98388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1625993"/>
                  </a:ext>
                </a:extLst>
              </a:tr>
              <a:tr h="182880">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113796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686783"/>
                  </a:ext>
                </a:extLst>
              </a:tr>
              <a:tr h="182880">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97040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7428539"/>
                  </a:ext>
                </a:extLst>
              </a:tr>
              <a:tr h="182880">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96281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944</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3264489"/>
                  </a:ext>
                </a:extLst>
              </a:tr>
            </a:tbl>
          </a:graphicData>
        </a:graphic>
      </p:graphicFrame>
      <p:sp>
        <p:nvSpPr>
          <p:cNvPr id="8" name="TextBox 7">
            <a:extLst>
              <a:ext uri="{FF2B5EF4-FFF2-40B4-BE49-F238E27FC236}">
                <a16:creationId xmlns:a16="http://schemas.microsoft.com/office/drawing/2014/main" id="{0C4F3EBC-A4B3-5311-FA05-9EE722D636D5}"/>
              </a:ext>
            </a:extLst>
          </p:cNvPr>
          <p:cNvSpPr txBox="1"/>
          <p:nvPr/>
        </p:nvSpPr>
        <p:spPr>
          <a:xfrm>
            <a:off x="6700345" y="1497724"/>
            <a:ext cx="4004441" cy="2585323"/>
          </a:xfrm>
          <a:prstGeom prst="rect">
            <a:avLst/>
          </a:prstGeom>
          <a:noFill/>
        </p:spPr>
        <p:txBody>
          <a:bodyPr wrap="square" rtlCol="0">
            <a:spAutoFit/>
          </a:bodyPr>
          <a:lstStyle/>
          <a:p>
            <a:r>
              <a:rPr lang="en-US" dirty="0"/>
              <a:t>After analyzing my result, it is cleared that the inventory has significant effect on customer satisfaction and repeat business in different ways:</a:t>
            </a:r>
          </a:p>
          <a:p>
            <a:pPr marL="342900" indent="-342900">
              <a:buAutoNum type="arabicPeriod"/>
            </a:pPr>
            <a:r>
              <a:rPr lang="en-US" dirty="0"/>
              <a:t>Variety and selection of movies</a:t>
            </a:r>
          </a:p>
          <a:p>
            <a:pPr marL="342900" indent="-342900">
              <a:buAutoNum type="arabicPeriod"/>
            </a:pPr>
            <a:r>
              <a:rPr lang="en-US" dirty="0"/>
              <a:t>Availability of popular titles</a:t>
            </a:r>
          </a:p>
          <a:p>
            <a:pPr marL="342900" indent="-342900">
              <a:buAutoNum type="arabicPeriod"/>
            </a:pPr>
            <a:r>
              <a:rPr lang="en-US" dirty="0"/>
              <a:t>Customer loyalty</a:t>
            </a:r>
          </a:p>
          <a:p>
            <a:pPr marL="342900" indent="-342900">
              <a:buAutoNum type="arabicPeriod"/>
            </a:pPr>
            <a:r>
              <a:rPr lang="en-US" dirty="0"/>
              <a:t>Inventory management</a:t>
            </a:r>
          </a:p>
          <a:p>
            <a:pPr marL="342900" indent="-342900">
              <a:buAutoNum type="arabicPeriod"/>
            </a:pPr>
            <a:r>
              <a:rPr lang="en-US" dirty="0"/>
              <a:t>Order fulfillment </a:t>
            </a:r>
            <a:endParaRPr lang="en-IN" dirty="0"/>
          </a:p>
        </p:txBody>
      </p:sp>
      <p:graphicFrame>
        <p:nvGraphicFramePr>
          <p:cNvPr id="10" name="Chart 9">
            <a:extLst>
              <a:ext uri="{FF2B5EF4-FFF2-40B4-BE49-F238E27FC236}">
                <a16:creationId xmlns:a16="http://schemas.microsoft.com/office/drawing/2014/main" id="{42378C91-7652-5A6F-CA08-5E8776792C25}"/>
              </a:ext>
            </a:extLst>
          </p:cNvPr>
          <p:cNvGraphicFramePr>
            <a:graphicFrameLocks/>
          </p:cNvGraphicFramePr>
          <p:nvPr>
            <p:extLst>
              <p:ext uri="{D42A27DB-BD31-4B8C-83A1-F6EECF244321}">
                <p14:modId xmlns:p14="http://schemas.microsoft.com/office/powerpoint/2010/main" val="150419513"/>
              </p:ext>
            </p:extLst>
          </p:nvPr>
        </p:nvGraphicFramePr>
        <p:xfrm>
          <a:off x="904109" y="1428068"/>
          <a:ext cx="4876800" cy="3320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179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21C332-9189-A9E0-C332-E3781EC6CE12}"/>
              </a:ext>
            </a:extLst>
          </p:cNvPr>
          <p:cNvSpPr txBox="1"/>
          <p:nvPr/>
        </p:nvSpPr>
        <p:spPr>
          <a:xfrm>
            <a:off x="2071195" y="595552"/>
            <a:ext cx="7317170" cy="646331"/>
          </a:xfrm>
          <a:prstGeom prst="rect">
            <a:avLst/>
          </a:prstGeom>
          <a:solidFill>
            <a:schemeClr val="accent4"/>
          </a:solidFill>
        </p:spPr>
        <p:txBody>
          <a:bodyPr wrap="square">
            <a:spAutoFit/>
          </a:bodyPr>
          <a:lstStyle/>
          <a:p>
            <a:r>
              <a:rPr lang="en-US" sz="1800" b="0" i="0" u="none" strike="noStrike" dirty="0">
                <a:solidFill>
                  <a:srgbClr val="FFFFFF"/>
                </a:solidFill>
                <a:effectLst/>
                <a:latin typeface="Plus Jakarta Sans"/>
              </a:rPr>
              <a:t> </a:t>
            </a:r>
            <a:r>
              <a:rPr lang="en-US" sz="1800" b="0" i="0" u="none" strike="noStrike" dirty="0">
                <a:effectLst/>
                <a:latin typeface="Plus Jakarta Sans"/>
              </a:rPr>
              <a:t>What are the busiest hours or days for each store location, and how does it impact staffing requirements?</a:t>
            </a:r>
            <a:r>
              <a:rPr lang="en-US" dirty="0"/>
              <a:t> </a:t>
            </a:r>
            <a:endParaRPr lang="en-IN" dirty="0"/>
          </a:p>
        </p:txBody>
      </p:sp>
      <p:graphicFrame>
        <p:nvGraphicFramePr>
          <p:cNvPr id="3" name="Chart 2">
            <a:extLst>
              <a:ext uri="{FF2B5EF4-FFF2-40B4-BE49-F238E27FC236}">
                <a16:creationId xmlns:a16="http://schemas.microsoft.com/office/drawing/2014/main" id="{41D34F7E-1490-29A3-8AE6-52773D5DDCC5}"/>
              </a:ext>
            </a:extLst>
          </p:cNvPr>
          <p:cNvGraphicFramePr>
            <a:graphicFrameLocks/>
          </p:cNvGraphicFramePr>
          <p:nvPr>
            <p:extLst>
              <p:ext uri="{D42A27DB-BD31-4B8C-83A1-F6EECF244321}">
                <p14:modId xmlns:p14="http://schemas.microsoft.com/office/powerpoint/2010/main" val="1549476614"/>
              </p:ext>
            </p:extLst>
          </p:nvPr>
        </p:nvGraphicFramePr>
        <p:xfrm>
          <a:off x="1240482" y="1856766"/>
          <a:ext cx="4587241" cy="32548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0D0DD81-1154-80CF-D2FB-B62A817BABAC}"/>
              </a:ext>
            </a:extLst>
          </p:cNvPr>
          <p:cNvGraphicFramePr>
            <a:graphicFrameLocks noGrp="1"/>
          </p:cNvGraphicFramePr>
          <p:nvPr>
            <p:extLst>
              <p:ext uri="{D42A27DB-BD31-4B8C-83A1-F6EECF244321}">
                <p14:modId xmlns:p14="http://schemas.microsoft.com/office/powerpoint/2010/main" val="1931910465"/>
              </p:ext>
            </p:extLst>
          </p:nvPr>
        </p:nvGraphicFramePr>
        <p:xfrm>
          <a:off x="1702457" y="5398816"/>
          <a:ext cx="3111500" cy="65532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1025628847"/>
                    </a:ext>
                  </a:extLst>
                </a:gridCol>
                <a:gridCol w="812800">
                  <a:extLst>
                    <a:ext uri="{9D8B030D-6E8A-4147-A177-3AD203B41FA5}">
                      <a16:colId xmlns:a16="http://schemas.microsoft.com/office/drawing/2014/main" val="3362008815"/>
                    </a:ext>
                  </a:extLst>
                </a:gridCol>
                <a:gridCol w="1143000">
                  <a:extLst>
                    <a:ext uri="{9D8B030D-6E8A-4147-A177-3AD203B41FA5}">
                      <a16:colId xmlns:a16="http://schemas.microsoft.com/office/drawing/2014/main" val="756661849"/>
                    </a:ext>
                  </a:extLst>
                </a:gridCol>
              </a:tblGrid>
              <a:tr h="213360">
                <a:tc>
                  <a:txBody>
                    <a:bodyPr/>
                    <a:lstStyle/>
                    <a:p>
                      <a:pPr algn="l" fontAlgn="b"/>
                      <a:r>
                        <a:rPr lang="en-IN" sz="1100" u="none" strike="noStrike">
                          <a:effectLst/>
                        </a:rPr>
                        <a:t>Store_location</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Busiest hour</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Total rental count</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8909657"/>
                  </a:ext>
                </a:extLst>
              </a:tr>
              <a:tr h="213360">
                <a:tc>
                  <a:txBody>
                    <a:bodyPr/>
                    <a:lstStyle/>
                    <a:p>
                      <a:pPr algn="l" fontAlgn="b"/>
                      <a:r>
                        <a:rPr lang="en-IN" sz="1100" u="none" strike="noStrike">
                          <a:effectLst/>
                        </a:rPr>
                        <a:t>Lethbridge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034047"/>
                  </a:ext>
                </a:extLst>
              </a:tr>
              <a:tr h="228600">
                <a:tc>
                  <a:txBody>
                    <a:bodyPr/>
                    <a:lstStyle/>
                    <a:p>
                      <a:pPr algn="l" fontAlgn="b"/>
                      <a:r>
                        <a:rPr lang="en-IN" sz="1100" u="none" strike="noStrike">
                          <a:effectLst/>
                        </a:rPr>
                        <a:t>Woodridge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8121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6567705"/>
                  </a:ext>
                </a:extLst>
              </a:tr>
            </a:tbl>
          </a:graphicData>
        </a:graphic>
      </p:graphicFrame>
      <p:sp>
        <p:nvSpPr>
          <p:cNvPr id="8" name="TextBox 7">
            <a:extLst>
              <a:ext uri="{FF2B5EF4-FFF2-40B4-BE49-F238E27FC236}">
                <a16:creationId xmlns:a16="http://schemas.microsoft.com/office/drawing/2014/main" id="{516BBBDE-3AE4-4FC8-AB3D-E7256AD2CB94}"/>
              </a:ext>
            </a:extLst>
          </p:cNvPr>
          <p:cNvSpPr txBox="1"/>
          <p:nvPr/>
        </p:nvSpPr>
        <p:spPr>
          <a:xfrm>
            <a:off x="6364279" y="2897614"/>
            <a:ext cx="5226269" cy="923330"/>
          </a:xfrm>
          <a:prstGeom prst="rect">
            <a:avLst/>
          </a:prstGeom>
          <a:noFill/>
        </p:spPr>
        <p:txBody>
          <a:bodyPr wrap="square" rtlCol="0">
            <a:spAutoFit/>
          </a:bodyPr>
          <a:lstStyle/>
          <a:p>
            <a:r>
              <a:rPr lang="en-US" dirty="0"/>
              <a:t>For each store location, The busiest hour is 23 and the total rental count for Lethbridge and Woodridge are 5317 and 8121 respectively. </a:t>
            </a:r>
            <a:endParaRPr lang="en-IN" dirty="0"/>
          </a:p>
        </p:txBody>
      </p:sp>
    </p:spTree>
    <p:extLst>
      <p:ext uri="{BB962C8B-B14F-4D97-AF65-F5344CB8AC3E}">
        <p14:creationId xmlns:p14="http://schemas.microsoft.com/office/powerpoint/2010/main" val="45920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D878CE-183F-00A7-34AA-AFAEA8E0A57E}"/>
              </a:ext>
            </a:extLst>
          </p:cNvPr>
          <p:cNvSpPr txBox="1"/>
          <p:nvPr/>
        </p:nvSpPr>
        <p:spPr>
          <a:xfrm>
            <a:off x="2047546" y="1182441"/>
            <a:ext cx="7821668" cy="646331"/>
          </a:xfrm>
          <a:prstGeom prst="rect">
            <a:avLst/>
          </a:prstGeom>
          <a:solidFill>
            <a:schemeClr val="accent4"/>
          </a:solidFill>
        </p:spPr>
        <p:txBody>
          <a:bodyPr wrap="square">
            <a:spAutoFit/>
          </a:bodyPr>
          <a:lstStyle/>
          <a:p>
            <a:r>
              <a:rPr lang="en-US" sz="1800" b="0" i="0" u="none" strike="noStrike" dirty="0">
                <a:effectLst/>
                <a:latin typeface="Plus Jakarta Sans"/>
              </a:rPr>
              <a:t>What are the cultural or demographic factors that influence customer preferences in different locations?</a:t>
            </a:r>
            <a:r>
              <a:rPr lang="en-US" dirty="0"/>
              <a:t> </a:t>
            </a:r>
            <a:endParaRPr lang="en-IN" dirty="0"/>
          </a:p>
        </p:txBody>
      </p:sp>
      <p:graphicFrame>
        <p:nvGraphicFramePr>
          <p:cNvPr id="2" name="Table 1">
            <a:extLst>
              <a:ext uri="{FF2B5EF4-FFF2-40B4-BE49-F238E27FC236}">
                <a16:creationId xmlns:a16="http://schemas.microsoft.com/office/drawing/2014/main" id="{4992FDD6-AC6D-53D8-7952-53FAB64BB0AC}"/>
              </a:ext>
            </a:extLst>
          </p:cNvPr>
          <p:cNvGraphicFramePr>
            <a:graphicFrameLocks noGrp="1"/>
          </p:cNvGraphicFramePr>
          <p:nvPr>
            <p:extLst>
              <p:ext uri="{D42A27DB-BD31-4B8C-83A1-F6EECF244321}">
                <p14:modId xmlns:p14="http://schemas.microsoft.com/office/powerpoint/2010/main" val="2448596017"/>
              </p:ext>
            </p:extLst>
          </p:nvPr>
        </p:nvGraphicFramePr>
        <p:xfrm>
          <a:off x="2112579" y="2512082"/>
          <a:ext cx="7756635" cy="2069611"/>
        </p:xfrm>
        <a:graphic>
          <a:graphicData uri="http://schemas.openxmlformats.org/drawingml/2006/table">
            <a:tbl>
              <a:tblPr>
                <a:tableStyleId>{5C22544A-7EE6-4342-B048-85BDC9FD1C3A}</a:tableStyleId>
              </a:tblPr>
              <a:tblGrid>
                <a:gridCol w="562075">
                  <a:extLst>
                    <a:ext uri="{9D8B030D-6E8A-4147-A177-3AD203B41FA5}">
                      <a16:colId xmlns:a16="http://schemas.microsoft.com/office/drawing/2014/main" val="332025331"/>
                    </a:ext>
                  </a:extLst>
                </a:gridCol>
                <a:gridCol w="643986">
                  <a:extLst>
                    <a:ext uri="{9D8B030D-6E8A-4147-A177-3AD203B41FA5}">
                      <a16:colId xmlns:a16="http://schemas.microsoft.com/office/drawing/2014/main" val="3354847394"/>
                    </a:ext>
                  </a:extLst>
                </a:gridCol>
                <a:gridCol w="255334">
                  <a:extLst>
                    <a:ext uri="{9D8B030D-6E8A-4147-A177-3AD203B41FA5}">
                      <a16:colId xmlns:a16="http://schemas.microsoft.com/office/drawing/2014/main" val="2513792247"/>
                    </a:ext>
                  </a:extLst>
                </a:gridCol>
                <a:gridCol w="449660">
                  <a:extLst>
                    <a:ext uri="{9D8B030D-6E8A-4147-A177-3AD203B41FA5}">
                      <a16:colId xmlns:a16="http://schemas.microsoft.com/office/drawing/2014/main" val="4114109547"/>
                    </a:ext>
                  </a:extLst>
                </a:gridCol>
                <a:gridCol w="449660">
                  <a:extLst>
                    <a:ext uri="{9D8B030D-6E8A-4147-A177-3AD203B41FA5}">
                      <a16:colId xmlns:a16="http://schemas.microsoft.com/office/drawing/2014/main" val="1694118940"/>
                    </a:ext>
                  </a:extLst>
                </a:gridCol>
                <a:gridCol w="449660">
                  <a:extLst>
                    <a:ext uri="{9D8B030D-6E8A-4147-A177-3AD203B41FA5}">
                      <a16:colId xmlns:a16="http://schemas.microsoft.com/office/drawing/2014/main" val="3921745872"/>
                    </a:ext>
                  </a:extLst>
                </a:gridCol>
                <a:gridCol w="449660">
                  <a:extLst>
                    <a:ext uri="{9D8B030D-6E8A-4147-A177-3AD203B41FA5}">
                      <a16:colId xmlns:a16="http://schemas.microsoft.com/office/drawing/2014/main" val="1158183246"/>
                    </a:ext>
                  </a:extLst>
                </a:gridCol>
                <a:gridCol w="449660">
                  <a:extLst>
                    <a:ext uri="{9D8B030D-6E8A-4147-A177-3AD203B41FA5}">
                      <a16:colId xmlns:a16="http://schemas.microsoft.com/office/drawing/2014/main" val="3824177518"/>
                    </a:ext>
                  </a:extLst>
                </a:gridCol>
                <a:gridCol w="449660">
                  <a:extLst>
                    <a:ext uri="{9D8B030D-6E8A-4147-A177-3AD203B41FA5}">
                      <a16:colId xmlns:a16="http://schemas.microsoft.com/office/drawing/2014/main" val="2021252363"/>
                    </a:ext>
                  </a:extLst>
                </a:gridCol>
                <a:gridCol w="449660">
                  <a:extLst>
                    <a:ext uri="{9D8B030D-6E8A-4147-A177-3AD203B41FA5}">
                      <a16:colId xmlns:a16="http://schemas.microsoft.com/office/drawing/2014/main" val="1289333939"/>
                    </a:ext>
                  </a:extLst>
                </a:gridCol>
                <a:gridCol w="449660">
                  <a:extLst>
                    <a:ext uri="{9D8B030D-6E8A-4147-A177-3AD203B41FA5}">
                      <a16:colId xmlns:a16="http://schemas.microsoft.com/office/drawing/2014/main" val="3000740535"/>
                    </a:ext>
                  </a:extLst>
                </a:gridCol>
                <a:gridCol w="449660">
                  <a:extLst>
                    <a:ext uri="{9D8B030D-6E8A-4147-A177-3AD203B41FA5}">
                      <a16:colId xmlns:a16="http://schemas.microsoft.com/office/drawing/2014/main" val="1915579973"/>
                    </a:ext>
                  </a:extLst>
                </a:gridCol>
                <a:gridCol w="449660">
                  <a:extLst>
                    <a:ext uri="{9D8B030D-6E8A-4147-A177-3AD203B41FA5}">
                      <a16:colId xmlns:a16="http://schemas.microsoft.com/office/drawing/2014/main" val="42246353"/>
                    </a:ext>
                  </a:extLst>
                </a:gridCol>
                <a:gridCol w="449660">
                  <a:extLst>
                    <a:ext uri="{9D8B030D-6E8A-4147-A177-3AD203B41FA5}">
                      <a16:colId xmlns:a16="http://schemas.microsoft.com/office/drawing/2014/main" val="2875429580"/>
                    </a:ext>
                  </a:extLst>
                </a:gridCol>
                <a:gridCol w="449660">
                  <a:extLst>
                    <a:ext uri="{9D8B030D-6E8A-4147-A177-3AD203B41FA5}">
                      <a16:colId xmlns:a16="http://schemas.microsoft.com/office/drawing/2014/main" val="1138091483"/>
                    </a:ext>
                  </a:extLst>
                </a:gridCol>
                <a:gridCol w="449660">
                  <a:extLst>
                    <a:ext uri="{9D8B030D-6E8A-4147-A177-3AD203B41FA5}">
                      <a16:colId xmlns:a16="http://schemas.microsoft.com/office/drawing/2014/main" val="634126027"/>
                    </a:ext>
                  </a:extLst>
                </a:gridCol>
                <a:gridCol w="449660">
                  <a:extLst>
                    <a:ext uri="{9D8B030D-6E8A-4147-A177-3AD203B41FA5}">
                      <a16:colId xmlns:a16="http://schemas.microsoft.com/office/drawing/2014/main" val="1367679315"/>
                    </a:ext>
                  </a:extLst>
                </a:gridCol>
              </a:tblGrid>
              <a:tr h="4882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16">
                  <a:txBody>
                    <a:bodyPr/>
                    <a:lstStyle/>
                    <a:p>
                      <a:pPr algn="l" fontAlgn="b"/>
                      <a:r>
                        <a:rPr lang="en-US" sz="1200" u="none" strike="noStrike" dirty="0">
                          <a:effectLst/>
                        </a:rPr>
                        <a:t>Customer preferences in different locations are influenced by a variety of cultural, demographic, socioeconomic factors. Here are some key factors:</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04249527"/>
                  </a:ext>
                </a:extLst>
              </a:tr>
              <a:tr h="259051">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200" u="none" strike="noStrike" dirty="0">
                          <a:effectLst/>
                        </a:rPr>
                        <a:t>Language</a:t>
                      </a:r>
                      <a:endParaRPr lang="en-IN"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5487007"/>
                  </a:ext>
                </a:extLst>
              </a:tr>
              <a:tr h="488210">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200" u="none" strike="noStrike" dirty="0">
                          <a:effectLst/>
                        </a:rPr>
                        <a:t>Customer Country</a:t>
                      </a:r>
                      <a:endParaRPr lang="en-IN"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2417800"/>
                  </a:ext>
                </a:extLst>
              </a:tr>
              <a:tr h="201709">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Age</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16252730"/>
                  </a:ext>
                </a:extLst>
              </a:tr>
              <a:tr h="259051">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Gender</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077889"/>
                  </a:ext>
                </a:extLst>
              </a:tr>
              <a:tr h="259051">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gridSpan="2">
                  <a:txBody>
                    <a:bodyPr/>
                    <a:lstStyle/>
                    <a:p>
                      <a:pPr algn="l" fontAlgn="b"/>
                      <a:r>
                        <a:rPr lang="en-IN" sz="1200" u="none" strike="noStrike" dirty="0">
                          <a:effectLst/>
                        </a:rPr>
                        <a:t>Economic Factors</a:t>
                      </a:r>
                      <a:endParaRPr lang="en-IN"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r>
                        <a:rPr lang="en-IN" sz="1200" u="none" strike="noStrike" dirty="0">
                          <a:effectLst/>
                        </a:rPr>
                        <a:t> </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69572997"/>
                  </a:ext>
                </a:extLst>
              </a:tr>
            </a:tbl>
          </a:graphicData>
        </a:graphic>
      </p:graphicFrame>
    </p:spTree>
    <p:extLst>
      <p:ext uri="{BB962C8B-B14F-4D97-AF65-F5344CB8AC3E}">
        <p14:creationId xmlns:p14="http://schemas.microsoft.com/office/powerpoint/2010/main" val="102591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DADF937-23A9-4C47-0BE0-C7D72E143E97}"/>
              </a:ext>
            </a:extLst>
          </p:cNvPr>
          <p:cNvGraphicFramePr>
            <a:graphicFrameLocks/>
          </p:cNvGraphicFramePr>
          <p:nvPr>
            <p:extLst>
              <p:ext uri="{D42A27DB-BD31-4B8C-83A1-F6EECF244321}">
                <p14:modId xmlns:p14="http://schemas.microsoft.com/office/powerpoint/2010/main" val="749472178"/>
              </p:ext>
            </p:extLst>
          </p:nvPr>
        </p:nvGraphicFramePr>
        <p:xfrm>
          <a:off x="689610" y="2366469"/>
          <a:ext cx="5406390" cy="272415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6AA6B94-B5F4-EFF4-6DF9-824CE6176318}"/>
              </a:ext>
            </a:extLst>
          </p:cNvPr>
          <p:cNvSpPr txBox="1"/>
          <p:nvPr/>
        </p:nvSpPr>
        <p:spPr>
          <a:xfrm>
            <a:off x="2567808" y="685828"/>
            <a:ext cx="7120102" cy="646331"/>
          </a:xfrm>
          <a:prstGeom prst="rect">
            <a:avLst/>
          </a:prstGeom>
          <a:solidFill>
            <a:schemeClr val="accent4"/>
          </a:solidFill>
        </p:spPr>
        <p:txBody>
          <a:bodyPr wrap="square">
            <a:spAutoFit/>
          </a:bodyPr>
          <a:lstStyle/>
          <a:p>
            <a:r>
              <a:rPr lang="en-US" sz="1800" b="0" i="0" u="none" strike="noStrike" dirty="0">
                <a:effectLst/>
                <a:latin typeface="Plus Jakarta Sans"/>
              </a:rPr>
              <a:t>How does the availability of films in different languages impact customer satisfaction and rental frequency?</a:t>
            </a:r>
            <a:r>
              <a:rPr lang="en-US" dirty="0"/>
              <a:t> </a:t>
            </a:r>
            <a:endParaRPr lang="en-IN" dirty="0"/>
          </a:p>
        </p:txBody>
      </p:sp>
      <p:sp>
        <p:nvSpPr>
          <p:cNvPr id="2" name="TextBox 1">
            <a:extLst>
              <a:ext uri="{FF2B5EF4-FFF2-40B4-BE49-F238E27FC236}">
                <a16:creationId xmlns:a16="http://schemas.microsoft.com/office/drawing/2014/main" id="{CA6CD9DB-F386-E727-569B-1B6F64764A64}"/>
              </a:ext>
            </a:extLst>
          </p:cNvPr>
          <p:cNvSpPr txBox="1"/>
          <p:nvPr/>
        </p:nvSpPr>
        <p:spPr>
          <a:xfrm>
            <a:off x="6921062" y="2621017"/>
            <a:ext cx="3681249" cy="1754326"/>
          </a:xfrm>
          <a:prstGeom prst="rect">
            <a:avLst/>
          </a:prstGeom>
          <a:noFill/>
        </p:spPr>
        <p:txBody>
          <a:bodyPr wrap="square" rtlCol="0">
            <a:spAutoFit/>
          </a:bodyPr>
          <a:lstStyle/>
          <a:p>
            <a:r>
              <a:rPr lang="en-US" dirty="0"/>
              <a:t>As per Sakila DVD dataset, there is only one language i.e. English which is available. So, As per my analyzation, here language has no impact on customer satisfaction and rental frequency.</a:t>
            </a:r>
            <a:endParaRPr lang="en-IN" dirty="0"/>
          </a:p>
        </p:txBody>
      </p:sp>
    </p:spTree>
    <p:extLst>
      <p:ext uri="{BB962C8B-B14F-4D97-AF65-F5344CB8AC3E}">
        <p14:creationId xmlns:p14="http://schemas.microsoft.com/office/powerpoint/2010/main" val="114816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olid Color Background Images - Free ...">
            <a:extLst>
              <a:ext uri="{FF2B5EF4-FFF2-40B4-BE49-F238E27FC236}">
                <a16:creationId xmlns:a16="http://schemas.microsoft.com/office/drawing/2014/main" id="{D07A22C4-3EA2-F1D5-B5A9-FDEAC5DF6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209272"/>
            <a:ext cx="14117053" cy="76726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06FB713-D6A1-18E6-B621-FF4172EF2B65}"/>
              </a:ext>
            </a:extLst>
          </p:cNvPr>
          <p:cNvSpPr txBox="1"/>
          <p:nvPr/>
        </p:nvSpPr>
        <p:spPr>
          <a:xfrm>
            <a:off x="1632283" y="2646913"/>
            <a:ext cx="8542421" cy="1200329"/>
          </a:xfrm>
          <a:prstGeom prst="rect">
            <a:avLst/>
          </a:prstGeom>
          <a:noFill/>
        </p:spPr>
        <p:txBody>
          <a:bodyPr wrap="square" rtlCol="0">
            <a:spAutoFit/>
          </a:bodyPr>
          <a:lstStyle/>
          <a:p>
            <a:pPr algn="ctr"/>
            <a:r>
              <a:rPr lang="en-US" sz="7200" b="1" dirty="0">
                <a:solidFill>
                  <a:schemeClr val="bg1"/>
                </a:solidFill>
              </a:rPr>
              <a:t>Power BI Analysis </a:t>
            </a:r>
            <a:endParaRPr lang="en-IN" sz="7200" b="1" dirty="0">
              <a:solidFill>
                <a:schemeClr val="bg1"/>
              </a:solidFill>
            </a:endParaRPr>
          </a:p>
        </p:txBody>
      </p:sp>
    </p:spTree>
    <p:extLst>
      <p:ext uri="{BB962C8B-B14F-4D97-AF65-F5344CB8AC3E}">
        <p14:creationId xmlns:p14="http://schemas.microsoft.com/office/powerpoint/2010/main" val="400003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id Color Background Images - Free ...">
            <a:extLst>
              <a:ext uri="{FF2B5EF4-FFF2-40B4-BE49-F238E27FC236}">
                <a16:creationId xmlns:a16="http://schemas.microsoft.com/office/drawing/2014/main" id="{5D7100B3-8211-3AB3-4D96-5B9078C5C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9874"/>
            <a:ext cx="12192000" cy="74378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9A211B9-DA5B-8AC4-2DA5-220E7A5684FB}"/>
              </a:ext>
            </a:extLst>
          </p:cNvPr>
          <p:cNvSpPr/>
          <p:nvPr/>
        </p:nvSpPr>
        <p:spPr>
          <a:xfrm>
            <a:off x="1122947" y="401053"/>
            <a:ext cx="9914021" cy="540618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BBACC9D-A382-B77A-F4C1-20B0D7F9882B}"/>
              </a:ext>
            </a:extLst>
          </p:cNvPr>
          <p:cNvSpPr/>
          <p:nvPr/>
        </p:nvSpPr>
        <p:spPr>
          <a:xfrm>
            <a:off x="1155032" y="401053"/>
            <a:ext cx="9416715" cy="506930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D8A3FBE-CF7B-BDC5-5AA1-3F7F1F8C28F7}"/>
              </a:ext>
            </a:extLst>
          </p:cNvPr>
          <p:cNvSpPr txBox="1"/>
          <p:nvPr/>
        </p:nvSpPr>
        <p:spPr>
          <a:xfrm>
            <a:off x="3481137" y="1283368"/>
            <a:ext cx="5622758" cy="707886"/>
          </a:xfrm>
          <a:prstGeom prst="rect">
            <a:avLst/>
          </a:prstGeom>
          <a:noFill/>
        </p:spPr>
        <p:txBody>
          <a:bodyPr wrap="square" rtlCol="0">
            <a:spAutoFit/>
          </a:bodyPr>
          <a:lstStyle/>
          <a:p>
            <a:r>
              <a:rPr lang="en-US" dirty="0"/>
              <a:t>	</a:t>
            </a:r>
            <a:r>
              <a:rPr lang="en-US" sz="4000" b="1" dirty="0">
                <a:latin typeface="Algerian" panose="04020705040A02060702" pitchFamily="82" charset="0"/>
              </a:rPr>
              <a:t>INTRODUCTION</a:t>
            </a:r>
            <a:endParaRPr lang="en-IN" b="1" dirty="0">
              <a:latin typeface="Algerian" panose="04020705040A02060702" pitchFamily="82" charset="0"/>
            </a:endParaRPr>
          </a:p>
        </p:txBody>
      </p:sp>
      <p:sp>
        <p:nvSpPr>
          <p:cNvPr id="7" name="TextBox 6">
            <a:extLst>
              <a:ext uri="{FF2B5EF4-FFF2-40B4-BE49-F238E27FC236}">
                <a16:creationId xmlns:a16="http://schemas.microsoft.com/office/drawing/2014/main" id="{592712DE-9EC9-D6B3-49F7-028E6996AB59}"/>
              </a:ext>
            </a:extLst>
          </p:cNvPr>
          <p:cNvSpPr txBox="1"/>
          <p:nvPr/>
        </p:nvSpPr>
        <p:spPr>
          <a:xfrm>
            <a:off x="1981200" y="2274838"/>
            <a:ext cx="7972926" cy="2308324"/>
          </a:xfrm>
          <a:prstGeom prst="rect">
            <a:avLst/>
          </a:prstGeom>
          <a:noFill/>
        </p:spPr>
        <p:txBody>
          <a:bodyPr wrap="square" rtlCol="0">
            <a:spAutoFit/>
          </a:bodyPr>
          <a:lstStyle/>
          <a:p>
            <a:r>
              <a:rPr lang="en-US" b="1" i="0" dirty="0">
                <a:solidFill>
                  <a:srgbClr val="002060"/>
                </a:solidFill>
                <a:effectLst/>
                <a:latin typeface="Cambria" panose="02040503050406030204" pitchFamily="18" charset="0"/>
                <a:ea typeface="Cambria" panose="02040503050406030204" pitchFamily="18" charset="0"/>
              </a:rPr>
              <a:t>The objective of this project is to analyze the Sakila Movie Rental Dataset to gain insights into customer behavior, rental patterns, film preferences, and store performance. By exploring the dataset, we aim to extract valuable information that can be used to optimize business operations, improve customer satisfaction, and enhance decision-making processes.</a:t>
            </a:r>
          </a:p>
          <a:p>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937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F23526-8FE4-FEB8-9873-ED484093B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15186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2B30C-2A97-918D-959D-C87AB1464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5013"/>
            <a:ext cx="12192000" cy="6012987"/>
          </a:xfrm>
          <a:prstGeom prst="rect">
            <a:avLst/>
          </a:prstGeom>
        </p:spPr>
      </p:pic>
      <p:sp>
        <p:nvSpPr>
          <p:cNvPr id="4" name="TextBox 3">
            <a:extLst>
              <a:ext uri="{FF2B5EF4-FFF2-40B4-BE49-F238E27FC236}">
                <a16:creationId xmlns:a16="http://schemas.microsoft.com/office/drawing/2014/main" id="{FB59D92B-9913-C1D7-8890-3C2B0A525BDF}"/>
              </a:ext>
            </a:extLst>
          </p:cNvPr>
          <p:cNvSpPr txBox="1"/>
          <p:nvPr/>
        </p:nvSpPr>
        <p:spPr>
          <a:xfrm>
            <a:off x="3672051" y="94593"/>
            <a:ext cx="4847897" cy="646331"/>
          </a:xfrm>
          <a:prstGeom prst="rect">
            <a:avLst/>
          </a:prstGeom>
          <a:solidFill>
            <a:schemeClr val="accent2">
              <a:lumMod val="60000"/>
              <a:lumOff val="40000"/>
            </a:schemeClr>
          </a:solidFill>
        </p:spPr>
        <p:txBody>
          <a:bodyPr wrap="square" rtlCol="0">
            <a:spAutoFit/>
          </a:bodyPr>
          <a:lstStyle/>
          <a:p>
            <a:pPr algn="ctr"/>
            <a:r>
              <a:rPr lang="en-US" sz="3600" b="1" dirty="0"/>
              <a:t>ER Diagram</a:t>
            </a:r>
            <a:endParaRPr lang="en-IN" sz="3600" b="1" dirty="0"/>
          </a:p>
        </p:txBody>
      </p:sp>
    </p:spTree>
    <p:extLst>
      <p:ext uri="{BB962C8B-B14F-4D97-AF65-F5344CB8AC3E}">
        <p14:creationId xmlns:p14="http://schemas.microsoft.com/office/powerpoint/2010/main" val="927634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812DC-74EF-FB1C-0518-DA00B49E2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200360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8AB34C-8B92-D5DE-511E-D80B8213940B}"/>
              </a:ext>
            </a:extLst>
          </p:cNvPr>
          <p:cNvSpPr txBox="1"/>
          <p:nvPr/>
        </p:nvSpPr>
        <p:spPr>
          <a:xfrm>
            <a:off x="3371851" y="931324"/>
            <a:ext cx="4597618"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How does the sales revenue vary by month?</a:t>
            </a:r>
          </a:p>
        </p:txBody>
      </p:sp>
      <p:pic>
        <p:nvPicPr>
          <p:cNvPr id="9" name="Picture 8">
            <a:extLst>
              <a:ext uri="{FF2B5EF4-FFF2-40B4-BE49-F238E27FC236}">
                <a16:creationId xmlns:a16="http://schemas.microsoft.com/office/drawing/2014/main" id="{10AAF513-9F1A-2AB5-DAB2-1511CCA0C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28" y="1986065"/>
            <a:ext cx="5639696" cy="3168264"/>
          </a:xfrm>
          <a:prstGeom prst="rect">
            <a:avLst/>
          </a:prstGeom>
        </p:spPr>
      </p:pic>
      <p:sp>
        <p:nvSpPr>
          <p:cNvPr id="2" name="TextBox 1">
            <a:extLst>
              <a:ext uri="{FF2B5EF4-FFF2-40B4-BE49-F238E27FC236}">
                <a16:creationId xmlns:a16="http://schemas.microsoft.com/office/drawing/2014/main" id="{33DD9745-CC4C-0FC4-64D9-BE7FBCE2F772}"/>
              </a:ext>
            </a:extLst>
          </p:cNvPr>
          <p:cNvSpPr txBox="1"/>
          <p:nvPr/>
        </p:nvSpPr>
        <p:spPr>
          <a:xfrm>
            <a:off x="7086600" y="2553623"/>
            <a:ext cx="4091152" cy="1477328"/>
          </a:xfrm>
          <a:prstGeom prst="rect">
            <a:avLst/>
          </a:prstGeom>
          <a:noFill/>
        </p:spPr>
        <p:txBody>
          <a:bodyPr wrap="square" rtlCol="0">
            <a:spAutoFit/>
          </a:bodyPr>
          <a:lstStyle/>
          <a:p>
            <a:r>
              <a:rPr lang="en-US" dirty="0"/>
              <a:t>As per my analyzation, the revenue increases as per month.</a:t>
            </a:r>
          </a:p>
          <a:p>
            <a:r>
              <a:rPr lang="en-US" dirty="0"/>
              <a:t>From February to July, the revenue increases but in august month it decreases by 4k.</a:t>
            </a:r>
            <a:endParaRPr lang="en-IN" dirty="0"/>
          </a:p>
        </p:txBody>
      </p:sp>
    </p:spTree>
    <p:extLst>
      <p:ext uri="{BB962C8B-B14F-4D97-AF65-F5344CB8AC3E}">
        <p14:creationId xmlns:p14="http://schemas.microsoft.com/office/powerpoint/2010/main" val="4153083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D6AC50-902D-B6F2-AB7C-942509F5097E}"/>
              </a:ext>
            </a:extLst>
          </p:cNvPr>
          <p:cNvSpPr txBox="1"/>
          <p:nvPr/>
        </p:nvSpPr>
        <p:spPr>
          <a:xfrm>
            <a:off x="2488981" y="895272"/>
            <a:ext cx="5456840"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distribution of sales by payment method?</a:t>
            </a:r>
          </a:p>
        </p:txBody>
      </p:sp>
      <p:sp>
        <p:nvSpPr>
          <p:cNvPr id="2" name="TextBox 1">
            <a:extLst>
              <a:ext uri="{FF2B5EF4-FFF2-40B4-BE49-F238E27FC236}">
                <a16:creationId xmlns:a16="http://schemas.microsoft.com/office/drawing/2014/main" id="{EF41F813-ADB4-7CA4-A281-3BF1F298BB7D}"/>
              </a:ext>
            </a:extLst>
          </p:cNvPr>
          <p:cNvSpPr txBox="1"/>
          <p:nvPr/>
        </p:nvSpPr>
        <p:spPr>
          <a:xfrm>
            <a:off x="2341179" y="2325414"/>
            <a:ext cx="6448097" cy="646331"/>
          </a:xfrm>
          <a:prstGeom prst="rect">
            <a:avLst/>
          </a:prstGeom>
          <a:noFill/>
        </p:spPr>
        <p:txBody>
          <a:bodyPr wrap="square" rtlCol="0">
            <a:spAutoFit/>
          </a:bodyPr>
          <a:lstStyle/>
          <a:p>
            <a:r>
              <a:rPr lang="en-US" dirty="0"/>
              <a:t>There is no payment method related column is given. So, it’s difficult to get the analyzation.</a:t>
            </a:r>
            <a:endParaRPr lang="en-IN" dirty="0"/>
          </a:p>
        </p:txBody>
      </p:sp>
    </p:spTree>
    <p:extLst>
      <p:ext uri="{BB962C8B-B14F-4D97-AF65-F5344CB8AC3E}">
        <p14:creationId xmlns:p14="http://schemas.microsoft.com/office/powerpoint/2010/main" val="328240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ADDFF3-616E-8F57-9CA8-5474F319A080}"/>
              </a:ext>
            </a:extLst>
          </p:cNvPr>
          <p:cNvSpPr txBox="1"/>
          <p:nvPr/>
        </p:nvSpPr>
        <p:spPr>
          <a:xfrm>
            <a:off x="2827940" y="777031"/>
            <a:ext cx="6097314"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 Which customer segments generate the highest sales?</a:t>
            </a:r>
          </a:p>
        </p:txBody>
      </p:sp>
      <p:pic>
        <p:nvPicPr>
          <p:cNvPr id="6" name="Picture 5">
            <a:extLst>
              <a:ext uri="{FF2B5EF4-FFF2-40B4-BE49-F238E27FC236}">
                <a16:creationId xmlns:a16="http://schemas.microsoft.com/office/drawing/2014/main" id="{8D95A0FE-1186-FEE3-A2DE-B5C45407A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196" y="1682427"/>
            <a:ext cx="5353797" cy="3067478"/>
          </a:xfrm>
          <a:prstGeom prst="rect">
            <a:avLst/>
          </a:prstGeom>
        </p:spPr>
      </p:pic>
      <p:sp>
        <p:nvSpPr>
          <p:cNvPr id="8" name="TextBox 7">
            <a:extLst>
              <a:ext uri="{FF2B5EF4-FFF2-40B4-BE49-F238E27FC236}">
                <a16:creationId xmlns:a16="http://schemas.microsoft.com/office/drawing/2014/main" id="{CAD8C4CC-8987-2008-9B83-FA498629D6ED}"/>
              </a:ext>
            </a:extLst>
          </p:cNvPr>
          <p:cNvSpPr txBox="1"/>
          <p:nvPr/>
        </p:nvSpPr>
        <p:spPr>
          <a:xfrm>
            <a:off x="6408638" y="2569835"/>
            <a:ext cx="5033232" cy="923330"/>
          </a:xfrm>
          <a:prstGeom prst="rect">
            <a:avLst/>
          </a:prstGeom>
          <a:noFill/>
        </p:spPr>
        <p:txBody>
          <a:bodyPr wrap="square" rtlCol="0">
            <a:spAutoFit/>
          </a:bodyPr>
          <a:lstStyle/>
          <a:p>
            <a:r>
              <a:rPr lang="en-US" dirty="0"/>
              <a:t>Active customer segment has maximum </a:t>
            </a:r>
          </a:p>
          <a:p>
            <a:r>
              <a:rPr lang="en-US" dirty="0"/>
              <a:t>revenue as compared to inactive customer segment.</a:t>
            </a:r>
            <a:endParaRPr lang="en-IN" dirty="0"/>
          </a:p>
        </p:txBody>
      </p:sp>
    </p:spTree>
    <p:extLst>
      <p:ext uri="{BB962C8B-B14F-4D97-AF65-F5344CB8AC3E}">
        <p14:creationId xmlns:p14="http://schemas.microsoft.com/office/powerpoint/2010/main" val="837433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8D19819-1D97-A1FD-82F6-DE1F33D909A8}"/>
              </a:ext>
            </a:extLst>
          </p:cNvPr>
          <p:cNvSpPr txBox="1"/>
          <p:nvPr/>
        </p:nvSpPr>
        <p:spPr>
          <a:xfrm>
            <a:off x="3047343" y="791695"/>
            <a:ext cx="5064016"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distribution of films by rental duration?</a:t>
            </a:r>
          </a:p>
        </p:txBody>
      </p:sp>
      <p:pic>
        <p:nvPicPr>
          <p:cNvPr id="4" name="Picture 3">
            <a:extLst>
              <a:ext uri="{FF2B5EF4-FFF2-40B4-BE49-F238E27FC236}">
                <a16:creationId xmlns:a16="http://schemas.microsoft.com/office/drawing/2014/main" id="{474BA7C0-813F-E369-15F3-2575A8E73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107" y="1600153"/>
            <a:ext cx="3443976" cy="4455435"/>
          </a:xfrm>
          <a:prstGeom prst="rect">
            <a:avLst/>
          </a:prstGeom>
        </p:spPr>
      </p:pic>
      <p:sp>
        <p:nvSpPr>
          <p:cNvPr id="5" name="TextBox 4">
            <a:extLst>
              <a:ext uri="{FF2B5EF4-FFF2-40B4-BE49-F238E27FC236}">
                <a16:creationId xmlns:a16="http://schemas.microsoft.com/office/drawing/2014/main" id="{6C81769E-7BA6-518F-05F0-246D7B118065}"/>
              </a:ext>
            </a:extLst>
          </p:cNvPr>
          <p:cNvSpPr txBox="1"/>
          <p:nvPr/>
        </p:nvSpPr>
        <p:spPr>
          <a:xfrm>
            <a:off x="5100145" y="2967335"/>
            <a:ext cx="5139559" cy="923330"/>
          </a:xfrm>
          <a:prstGeom prst="rect">
            <a:avLst/>
          </a:prstGeom>
          <a:noFill/>
        </p:spPr>
        <p:txBody>
          <a:bodyPr wrap="square" rtlCol="0">
            <a:spAutoFit/>
          </a:bodyPr>
          <a:lstStyle/>
          <a:p>
            <a:r>
              <a:rPr lang="en-US" dirty="0"/>
              <a:t>As per my analyzation, Foreign Films has more rental duration i.e. 373, family films has 357, Sports film has 349 etc. </a:t>
            </a:r>
            <a:endParaRPr lang="en-IN" dirty="0"/>
          </a:p>
        </p:txBody>
      </p:sp>
    </p:spTree>
    <p:extLst>
      <p:ext uri="{BB962C8B-B14F-4D97-AF65-F5344CB8AC3E}">
        <p14:creationId xmlns:p14="http://schemas.microsoft.com/office/powerpoint/2010/main" val="1178935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AF9AC7-77FF-E215-13AA-4B53F85F7DA7}"/>
              </a:ext>
            </a:extLst>
          </p:cNvPr>
          <p:cNvSpPr txBox="1"/>
          <p:nvPr/>
        </p:nvSpPr>
        <p:spPr>
          <a:xfrm>
            <a:off x="3229960" y="1020293"/>
            <a:ext cx="4376902"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How does the inventory vary by film rating?</a:t>
            </a:r>
          </a:p>
        </p:txBody>
      </p:sp>
      <p:pic>
        <p:nvPicPr>
          <p:cNvPr id="9" name="Picture 8">
            <a:extLst>
              <a:ext uri="{FF2B5EF4-FFF2-40B4-BE49-F238E27FC236}">
                <a16:creationId xmlns:a16="http://schemas.microsoft.com/office/drawing/2014/main" id="{98BF7F52-9F7D-2C96-08C9-CEFB9F31A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47" y="2309519"/>
            <a:ext cx="4686354" cy="2857533"/>
          </a:xfrm>
          <a:prstGeom prst="rect">
            <a:avLst/>
          </a:prstGeom>
        </p:spPr>
      </p:pic>
      <p:sp>
        <p:nvSpPr>
          <p:cNvPr id="4" name="TextBox 3">
            <a:extLst>
              <a:ext uri="{FF2B5EF4-FFF2-40B4-BE49-F238E27FC236}">
                <a16:creationId xmlns:a16="http://schemas.microsoft.com/office/drawing/2014/main" id="{C8D263D2-1E2C-2786-8160-B9895CE3C791}"/>
              </a:ext>
            </a:extLst>
          </p:cNvPr>
          <p:cNvSpPr txBox="1"/>
          <p:nvPr/>
        </p:nvSpPr>
        <p:spPr>
          <a:xfrm>
            <a:off x="6526925" y="3397359"/>
            <a:ext cx="4942489" cy="646331"/>
          </a:xfrm>
          <a:prstGeom prst="rect">
            <a:avLst/>
          </a:prstGeom>
          <a:noFill/>
        </p:spPr>
        <p:txBody>
          <a:bodyPr wrap="square" rtlCol="0">
            <a:spAutoFit/>
          </a:bodyPr>
          <a:lstStyle/>
          <a:p>
            <a:r>
              <a:rPr lang="en-US" dirty="0"/>
              <a:t>PG-13 rated films has highest film inventory contribution as compared as other ratings.</a:t>
            </a:r>
            <a:endParaRPr lang="en-IN" dirty="0"/>
          </a:p>
        </p:txBody>
      </p:sp>
    </p:spTree>
    <p:extLst>
      <p:ext uri="{BB962C8B-B14F-4D97-AF65-F5344CB8AC3E}">
        <p14:creationId xmlns:p14="http://schemas.microsoft.com/office/powerpoint/2010/main" val="97262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E3655-643B-758A-B732-C35D046070CE}"/>
              </a:ext>
            </a:extLst>
          </p:cNvPr>
          <p:cNvSpPr txBox="1"/>
          <p:nvPr/>
        </p:nvSpPr>
        <p:spPr>
          <a:xfrm>
            <a:off x="2875237" y="838990"/>
            <a:ext cx="5780032"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breakdown of film categories in the inventory?</a:t>
            </a:r>
          </a:p>
        </p:txBody>
      </p:sp>
      <p:pic>
        <p:nvPicPr>
          <p:cNvPr id="3" name="Picture 2">
            <a:extLst>
              <a:ext uri="{FF2B5EF4-FFF2-40B4-BE49-F238E27FC236}">
                <a16:creationId xmlns:a16="http://schemas.microsoft.com/office/drawing/2014/main" id="{0C662235-AE90-A11C-C6FC-0827CDE02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844" y="1940317"/>
            <a:ext cx="4756756" cy="3079776"/>
          </a:xfrm>
          <a:prstGeom prst="rect">
            <a:avLst/>
          </a:prstGeom>
        </p:spPr>
      </p:pic>
      <p:sp>
        <p:nvSpPr>
          <p:cNvPr id="4" name="Rectangle 1">
            <a:extLst>
              <a:ext uri="{FF2B5EF4-FFF2-40B4-BE49-F238E27FC236}">
                <a16:creationId xmlns:a16="http://schemas.microsoft.com/office/drawing/2014/main" id="{C61D0866-FD66-A6FE-76C3-D79E66CE8790}"/>
              </a:ext>
            </a:extLst>
          </p:cNvPr>
          <p:cNvSpPr>
            <a:spLocks noChangeArrowheads="1"/>
          </p:cNvSpPr>
          <p:nvPr/>
        </p:nvSpPr>
        <p:spPr bwMode="auto">
          <a:xfrm>
            <a:off x="6096000" y="2665556"/>
            <a:ext cx="600677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U</a:t>
            </a:r>
            <a:r>
              <a:rPr kumimoji="0" lang="en-US" altLang="en-US" sz="1800" b="0" i="0" u="none" strike="noStrike" cap="none" normalizeH="0" baseline="0" dirty="0">
                <a:ln>
                  <a:noFill/>
                </a:ln>
                <a:solidFill>
                  <a:schemeClr val="tx1"/>
                </a:solidFill>
                <a:effectLst/>
                <a:latin typeface="Arial" panose="020B0604020202020204" pitchFamily="34" charset="0"/>
              </a:rPr>
              <a:t>nderstanding the breakdown of film categories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the Sakila DVD dataset enhances the user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experience</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by organizing the content systematically,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providing insights into content distribution, and facilitating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exploration based on</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specific interests or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9F5518F-945E-B7D6-F74F-A8BD550845B6}"/>
              </a:ext>
            </a:extLst>
          </p:cNvPr>
          <p:cNvSpPr>
            <a:spLocks noChangeArrowheads="1"/>
          </p:cNvSpPr>
          <p:nvPr/>
        </p:nvSpPr>
        <p:spPr bwMode="auto">
          <a:xfrm>
            <a:off x="0" y="0"/>
            <a:ext cx="3937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2071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CA0B1B-9FB9-8F55-DAD4-4C419729F536}"/>
              </a:ext>
            </a:extLst>
          </p:cNvPr>
          <p:cNvSpPr txBox="1"/>
          <p:nvPr/>
        </p:nvSpPr>
        <p:spPr>
          <a:xfrm>
            <a:off x="2867354" y="846874"/>
            <a:ext cx="5606612"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distribution of staff by employment duration?</a:t>
            </a:r>
          </a:p>
        </p:txBody>
      </p:sp>
      <p:pic>
        <p:nvPicPr>
          <p:cNvPr id="3" name="Picture 2">
            <a:extLst>
              <a:ext uri="{FF2B5EF4-FFF2-40B4-BE49-F238E27FC236}">
                <a16:creationId xmlns:a16="http://schemas.microsoft.com/office/drawing/2014/main" id="{106EB53F-B9BE-3F4C-DD59-DEC9D5E44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86" y="2049661"/>
            <a:ext cx="4105848" cy="2648320"/>
          </a:xfrm>
          <a:prstGeom prst="rect">
            <a:avLst/>
          </a:prstGeom>
        </p:spPr>
      </p:pic>
      <p:sp>
        <p:nvSpPr>
          <p:cNvPr id="4" name="Rectangle 1">
            <a:extLst>
              <a:ext uri="{FF2B5EF4-FFF2-40B4-BE49-F238E27FC236}">
                <a16:creationId xmlns:a16="http://schemas.microsoft.com/office/drawing/2014/main" id="{DFA8DA8D-14EA-7791-E2C2-B60BF12948BF}"/>
              </a:ext>
            </a:extLst>
          </p:cNvPr>
          <p:cNvSpPr>
            <a:spLocks noChangeArrowheads="1"/>
          </p:cNvSpPr>
          <p:nvPr/>
        </p:nvSpPr>
        <p:spPr bwMode="auto">
          <a:xfrm>
            <a:off x="5791180" y="2496658"/>
            <a:ext cx="536557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T</a:t>
            </a:r>
            <a:r>
              <a:rPr kumimoji="0" lang="en-US" altLang="en-US" sz="1800" b="0" i="0" u="none" strike="noStrike" cap="none" normalizeH="0" baseline="0" dirty="0">
                <a:ln>
                  <a:noFill/>
                </a:ln>
                <a:solidFill>
                  <a:schemeClr val="tx1"/>
                </a:solidFill>
                <a:effectLst/>
                <a:latin typeface="Arial" panose="020B0604020202020204" pitchFamily="34" charset="0"/>
              </a:rPr>
              <a:t>he distribution of staff by employment duration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provides insights into the stability and longevity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 the workforce, which can be valuable for HR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management and strategic decision-making within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E19464E-7785-B3F9-DB5B-C3E0930F1DC2}"/>
              </a:ext>
            </a:extLst>
          </p:cNvPr>
          <p:cNvSpPr>
            <a:spLocks noChangeArrowheads="1"/>
          </p:cNvSpPr>
          <p:nvPr/>
        </p:nvSpPr>
        <p:spPr bwMode="auto">
          <a:xfrm>
            <a:off x="0" y="0"/>
            <a:ext cx="3873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019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olid Color Background Images - Free ...">
            <a:extLst>
              <a:ext uri="{FF2B5EF4-FFF2-40B4-BE49-F238E27FC236}">
                <a16:creationId xmlns:a16="http://schemas.microsoft.com/office/drawing/2014/main" id="{BF765A86-39A8-4B9F-CA70-A01DD6C5D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8098"/>
            <a:ext cx="12192000" cy="7156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918D6B-45FC-72DB-C0D5-54BFD72197EC}"/>
              </a:ext>
            </a:extLst>
          </p:cNvPr>
          <p:cNvSpPr txBox="1"/>
          <p:nvPr/>
        </p:nvSpPr>
        <p:spPr>
          <a:xfrm>
            <a:off x="1732547" y="2294021"/>
            <a:ext cx="7948863" cy="1569660"/>
          </a:xfrm>
          <a:prstGeom prst="rect">
            <a:avLst/>
          </a:prstGeom>
          <a:noFill/>
        </p:spPr>
        <p:txBody>
          <a:bodyPr wrap="square" rtlCol="0">
            <a:spAutoFit/>
          </a:bodyPr>
          <a:lstStyle/>
          <a:p>
            <a:pPr algn="ctr"/>
            <a:r>
              <a:rPr lang="en-US" sz="9600" dirty="0">
                <a:solidFill>
                  <a:schemeClr val="bg1"/>
                </a:solidFill>
              </a:rPr>
              <a:t>EDA Analysis</a:t>
            </a:r>
            <a:endParaRPr lang="en-IN" sz="9600" dirty="0">
              <a:solidFill>
                <a:schemeClr val="bg1"/>
              </a:solidFill>
            </a:endParaRPr>
          </a:p>
        </p:txBody>
      </p:sp>
    </p:spTree>
    <p:extLst>
      <p:ext uri="{BB962C8B-B14F-4D97-AF65-F5344CB8AC3E}">
        <p14:creationId xmlns:p14="http://schemas.microsoft.com/office/powerpoint/2010/main" val="330653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1D404-3990-015E-1DF8-DD752E8FCD67}"/>
              </a:ext>
            </a:extLst>
          </p:cNvPr>
          <p:cNvSpPr txBox="1"/>
          <p:nvPr/>
        </p:nvSpPr>
        <p:spPr>
          <a:xfrm>
            <a:off x="2615105" y="704984"/>
            <a:ext cx="5007523"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How does the store performance vary by location?</a:t>
            </a:r>
          </a:p>
        </p:txBody>
      </p:sp>
      <p:pic>
        <p:nvPicPr>
          <p:cNvPr id="3" name="Picture 2">
            <a:extLst>
              <a:ext uri="{FF2B5EF4-FFF2-40B4-BE49-F238E27FC236}">
                <a16:creationId xmlns:a16="http://schemas.microsoft.com/office/drawing/2014/main" id="{489B9CA0-2FC7-F7D3-C613-B77DDB0DC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90" y="2046628"/>
            <a:ext cx="5034605" cy="2942001"/>
          </a:xfrm>
          <a:prstGeom prst="rect">
            <a:avLst/>
          </a:prstGeom>
        </p:spPr>
      </p:pic>
      <p:sp>
        <p:nvSpPr>
          <p:cNvPr id="10" name="TextBox 9">
            <a:extLst>
              <a:ext uri="{FF2B5EF4-FFF2-40B4-BE49-F238E27FC236}">
                <a16:creationId xmlns:a16="http://schemas.microsoft.com/office/drawing/2014/main" id="{304D02FF-AD83-7A35-946A-46E85A0C72A8}"/>
              </a:ext>
            </a:extLst>
          </p:cNvPr>
          <p:cNvSpPr txBox="1"/>
          <p:nvPr/>
        </p:nvSpPr>
        <p:spPr>
          <a:xfrm>
            <a:off x="6230007" y="2413337"/>
            <a:ext cx="5034605" cy="2031325"/>
          </a:xfrm>
          <a:prstGeom prst="rect">
            <a:avLst/>
          </a:prstGeom>
          <a:noFill/>
        </p:spPr>
        <p:txBody>
          <a:bodyPr wrap="square" rtlCol="0">
            <a:spAutoFit/>
          </a:bodyPr>
          <a:lstStyle/>
          <a:p>
            <a:r>
              <a:rPr lang="en-US" dirty="0"/>
              <a:t>Store performance can vary significantly by location due to various factors such as demographic difference, competition in the area, economic conditions, local preferences, and even cultural influences. As per the adjacent chart, in context to total revenue including above factors Australian store has slightly higher revenue than Canada.</a:t>
            </a:r>
            <a:endParaRPr lang="en-IN" dirty="0"/>
          </a:p>
        </p:txBody>
      </p:sp>
    </p:spTree>
    <p:extLst>
      <p:ext uri="{BB962C8B-B14F-4D97-AF65-F5344CB8AC3E}">
        <p14:creationId xmlns:p14="http://schemas.microsoft.com/office/powerpoint/2010/main" val="2146048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34084E-F2DD-F564-5AC9-5AC8344C39BC}"/>
              </a:ext>
            </a:extLst>
          </p:cNvPr>
          <p:cNvSpPr txBox="1"/>
          <p:nvPr/>
        </p:nvSpPr>
        <p:spPr>
          <a:xfrm>
            <a:off x="2961947" y="886287"/>
            <a:ext cx="5228240"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average rental duration by staff member?</a:t>
            </a:r>
          </a:p>
        </p:txBody>
      </p:sp>
      <p:pic>
        <p:nvPicPr>
          <p:cNvPr id="3" name="Picture 2">
            <a:extLst>
              <a:ext uri="{FF2B5EF4-FFF2-40B4-BE49-F238E27FC236}">
                <a16:creationId xmlns:a16="http://schemas.microsoft.com/office/drawing/2014/main" id="{EA9F3AA4-F9A0-A7B9-2BD7-BF804C4AA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12" y="2116935"/>
            <a:ext cx="4776350" cy="3006858"/>
          </a:xfrm>
          <a:prstGeom prst="rect">
            <a:avLst/>
          </a:prstGeom>
        </p:spPr>
      </p:pic>
      <p:sp>
        <p:nvSpPr>
          <p:cNvPr id="6" name="TextBox 5">
            <a:extLst>
              <a:ext uri="{FF2B5EF4-FFF2-40B4-BE49-F238E27FC236}">
                <a16:creationId xmlns:a16="http://schemas.microsoft.com/office/drawing/2014/main" id="{774C451C-006D-C96B-F76A-0025701E2AF7}"/>
              </a:ext>
            </a:extLst>
          </p:cNvPr>
          <p:cNvSpPr txBox="1"/>
          <p:nvPr/>
        </p:nvSpPr>
        <p:spPr>
          <a:xfrm>
            <a:off x="5675588" y="3297198"/>
            <a:ext cx="5856889" cy="646331"/>
          </a:xfrm>
          <a:prstGeom prst="rect">
            <a:avLst/>
          </a:prstGeom>
          <a:noFill/>
        </p:spPr>
        <p:txBody>
          <a:bodyPr wrap="square" rtlCol="0">
            <a:spAutoFit/>
          </a:bodyPr>
          <a:lstStyle/>
          <a:p>
            <a:r>
              <a:rPr lang="en-US" dirty="0"/>
              <a:t>The average rental duration per staff member is approx. 5 hours over the one-month period.</a:t>
            </a:r>
            <a:endParaRPr lang="en-IN" dirty="0"/>
          </a:p>
        </p:txBody>
      </p:sp>
    </p:spTree>
    <p:extLst>
      <p:ext uri="{BB962C8B-B14F-4D97-AF65-F5344CB8AC3E}">
        <p14:creationId xmlns:p14="http://schemas.microsoft.com/office/powerpoint/2010/main" val="17981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E0B0A0-511B-E246-1E24-D1763BB7EDB7}"/>
              </a:ext>
            </a:extLst>
          </p:cNvPr>
          <p:cNvSpPr txBox="1"/>
          <p:nvPr/>
        </p:nvSpPr>
        <p:spPr>
          <a:xfrm>
            <a:off x="2481099" y="791694"/>
            <a:ext cx="5882508"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distribution of customers across different cities?</a:t>
            </a:r>
          </a:p>
        </p:txBody>
      </p:sp>
      <p:pic>
        <p:nvPicPr>
          <p:cNvPr id="3" name="Picture 2">
            <a:extLst>
              <a:ext uri="{FF2B5EF4-FFF2-40B4-BE49-F238E27FC236}">
                <a16:creationId xmlns:a16="http://schemas.microsoft.com/office/drawing/2014/main" id="{71A2363C-2844-56E1-E7BC-18B2746FF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62" y="1712417"/>
            <a:ext cx="5146337" cy="3363501"/>
          </a:xfrm>
          <a:prstGeom prst="rect">
            <a:avLst/>
          </a:prstGeom>
        </p:spPr>
      </p:pic>
      <p:sp>
        <p:nvSpPr>
          <p:cNvPr id="2" name="TextBox 1">
            <a:extLst>
              <a:ext uri="{FF2B5EF4-FFF2-40B4-BE49-F238E27FC236}">
                <a16:creationId xmlns:a16="http://schemas.microsoft.com/office/drawing/2014/main" id="{349890A3-960E-5A93-4F29-990B8E261A5B}"/>
              </a:ext>
            </a:extLst>
          </p:cNvPr>
          <p:cNvSpPr txBox="1"/>
          <p:nvPr/>
        </p:nvSpPr>
        <p:spPr>
          <a:xfrm>
            <a:off x="6582103" y="2333297"/>
            <a:ext cx="3894083" cy="1477328"/>
          </a:xfrm>
          <a:prstGeom prst="rect">
            <a:avLst/>
          </a:prstGeom>
          <a:noFill/>
        </p:spPr>
        <p:txBody>
          <a:bodyPr wrap="square" rtlCol="0">
            <a:spAutoFit/>
          </a:bodyPr>
          <a:lstStyle/>
          <a:p>
            <a:r>
              <a:rPr lang="en-US" dirty="0"/>
              <a:t>Aurora &amp; London are the two cities which have highest number of customers. So, these cities are likely to be the primary markets for DVD rental store.</a:t>
            </a:r>
            <a:endParaRPr lang="en-IN" dirty="0"/>
          </a:p>
        </p:txBody>
      </p:sp>
    </p:spTree>
    <p:extLst>
      <p:ext uri="{BB962C8B-B14F-4D97-AF65-F5344CB8AC3E}">
        <p14:creationId xmlns:p14="http://schemas.microsoft.com/office/powerpoint/2010/main" val="678115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FF2E27-9A03-8ACD-214C-BBF41C52E06E}"/>
              </a:ext>
            </a:extLst>
          </p:cNvPr>
          <p:cNvSpPr txBox="1"/>
          <p:nvPr/>
        </p:nvSpPr>
        <p:spPr>
          <a:xfrm>
            <a:off x="3182664" y="894170"/>
            <a:ext cx="5007522"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How does the rental revenue vary by country?</a:t>
            </a:r>
          </a:p>
        </p:txBody>
      </p:sp>
      <p:pic>
        <p:nvPicPr>
          <p:cNvPr id="3" name="Picture 2">
            <a:extLst>
              <a:ext uri="{FF2B5EF4-FFF2-40B4-BE49-F238E27FC236}">
                <a16:creationId xmlns:a16="http://schemas.microsoft.com/office/drawing/2014/main" id="{D63B8F3B-E2A4-0852-85E5-AB002BF4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183" y="1808256"/>
            <a:ext cx="4950474" cy="3977238"/>
          </a:xfrm>
          <a:prstGeom prst="rect">
            <a:avLst/>
          </a:prstGeom>
        </p:spPr>
      </p:pic>
      <p:sp>
        <p:nvSpPr>
          <p:cNvPr id="2" name="TextBox 1">
            <a:extLst>
              <a:ext uri="{FF2B5EF4-FFF2-40B4-BE49-F238E27FC236}">
                <a16:creationId xmlns:a16="http://schemas.microsoft.com/office/drawing/2014/main" id="{204338FD-CCF5-43AF-0022-97BCDDEE568E}"/>
              </a:ext>
            </a:extLst>
          </p:cNvPr>
          <p:cNvSpPr txBox="1"/>
          <p:nvPr/>
        </p:nvSpPr>
        <p:spPr>
          <a:xfrm flipH="1">
            <a:off x="6435757" y="2694745"/>
            <a:ext cx="4710463" cy="1477328"/>
          </a:xfrm>
          <a:prstGeom prst="rect">
            <a:avLst/>
          </a:prstGeom>
          <a:noFill/>
        </p:spPr>
        <p:txBody>
          <a:bodyPr wrap="square" rtlCol="0">
            <a:spAutoFit/>
          </a:bodyPr>
          <a:lstStyle/>
          <a:p>
            <a:r>
              <a:rPr lang="en-US" dirty="0"/>
              <a:t>India is the largest market among all countries, then China, afterwards United States which has generated the highest rental revenue. So these countries are likely to be our target markets where we can expand more.</a:t>
            </a:r>
            <a:endParaRPr lang="en-IN" dirty="0"/>
          </a:p>
        </p:txBody>
      </p:sp>
    </p:spTree>
    <p:extLst>
      <p:ext uri="{BB962C8B-B14F-4D97-AF65-F5344CB8AC3E}">
        <p14:creationId xmlns:p14="http://schemas.microsoft.com/office/powerpoint/2010/main" val="256987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F6E3C6-CF27-C9B3-4EFD-F2DFA19C2052}"/>
              </a:ext>
            </a:extLst>
          </p:cNvPr>
          <p:cNvSpPr txBox="1"/>
          <p:nvPr/>
        </p:nvSpPr>
        <p:spPr>
          <a:xfrm>
            <a:off x="3047343" y="692608"/>
            <a:ext cx="6097314"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Which locations have the highest and lowest customer ratings?</a:t>
            </a:r>
          </a:p>
        </p:txBody>
      </p:sp>
      <p:sp>
        <p:nvSpPr>
          <p:cNvPr id="4" name="TextBox 3">
            <a:extLst>
              <a:ext uri="{FF2B5EF4-FFF2-40B4-BE49-F238E27FC236}">
                <a16:creationId xmlns:a16="http://schemas.microsoft.com/office/drawing/2014/main" id="{3F957188-6021-E4FD-2640-0E40359624BB}"/>
              </a:ext>
            </a:extLst>
          </p:cNvPr>
          <p:cNvSpPr txBox="1"/>
          <p:nvPr/>
        </p:nvSpPr>
        <p:spPr>
          <a:xfrm>
            <a:off x="2993149" y="2073166"/>
            <a:ext cx="6205702" cy="1477328"/>
          </a:xfrm>
          <a:prstGeom prst="rect">
            <a:avLst/>
          </a:prstGeom>
          <a:noFill/>
        </p:spPr>
        <p:txBody>
          <a:bodyPr wrap="square" rtlCol="0">
            <a:spAutoFit/>
          </a:bodyPr>
          <a:lstStyle/>
          <a:p>
            <a:r>
              <a:rPr lang="en-US" dirty="0"/>
              <a:t>In the Sakila DVD Rental Store Database, customer ratings are typically associated with film rentals rather than specific locations. However, we can infer the locations with the highest and lowest customer ratings by analyzing the average ratings of the films rented in each city.</a:t>
            </a:r>
            <a:endParaRPr lang="en-IN" dirty="0"/>
          </a:p>
        </p:txBody>
      </p:sp>
    </p:spTree>
    <p:extLst>
      <p:ext uri="{BB962C8B-B14F-4D97-AF65-F5344CB8AC3E}">
        <p14:creationId xmlns:p14="http://schemas.microsoft.com/office/powerpoint/2010/main" val="2175470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94F2F0-3814-407A-DC30-40FCAB06C7C2}"/>
              </a:ext>
            </a:extLst>
          </p:cNvPr>
          <p:cNvSpPr txBox="1"/>
          <p:nvPr/>
        </p:nvSpPr>
        <p:spPr>
          <a:xfrm>
            <a:off x="3608333" y="917817"/>
            <a:ext cx="4581853"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What is the distribution of films by language?</a:t>
            </a:r>
          </a:p>
        </p:txBody>
      </p:sp>
      <p:pic>
        <p:nvPicPr>
          <p:cNvPr id="3" name="Picture 2">
            <a:extLst>
              <a:ext uri="{FF2B5EF4-FFF2-40B4-BE49-F238E27FC236}">
                <a16:creationId xmlns:a16="http://schemas.microsoft.com/office/drawing/2014/main" id="{8039EF87-E0B8-7FCE-B30C-E9BE4F93A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637" y="1867300"/>
            <a:ext cx="4581853" cy="2802604"/>
          </a:xfrm>
          <a:prstGeom prst="rect">
            <a:avLst/>
          </a:prstGeom>
        </p:spPr>
      </p:pic>
      <p:sp>
        <p:nvSpPr>
          <p:cNvPr id="2" name="TextBox 1">
            <a:extLst>
              <a:ext uri="{FF2B5EF4-FFF2-40B4-BE49-F238E27FC236}">
                <a16:creationId xmlns:a16="http://schemas.microsoft.com/office/drawing/2014/main" id="{89E557B8-07C6-3563-6145-178E243B4525}"/>
              </a:ext>
            </a:extLst>
          </p:cNvPr>
          <p:cNvSpPr txBox="1"/>
          <p:nvPr/>
        </p:nvSpPr>
        <p:spPr>
          <a:xfrm>
            <a:off x="5998779" y="2325414"/>
            <a:ext cx="4581853" cy="1200329"/>
          </a:xfrm>
          <a:prstGeom prst="rect">
            <a:avLst/>
          </a:prstGeom>
          <a:noFill/>
        </p:spPr>
        <p:txBody>
          <a:bodyPr wrap="square" rtlCol="0">
            <a:spAutoFit/>
          </a:bodyPr>
          <a:lstStyle/>
          <a:p>
            <a:r>
              <a:rPr lang="en-US" dirty="0"/>
              <a:t>English is the only language which is preferred by every corner of the country. So, all the films available in Sakila DVD store is in English language.</a:t>
            </a:r>
            <a:endParaRPr lang="en-IN" dirty="0"/>
          </a:p>
        </p:txBody>
      </p:sp>
    </p:spTree>
    <p:extLst>
      <p:ext uri="{BB962C8B-B14F-4D97-AF65-F5344CB8AC3E}">
        <p14:creationId xmlns:p14="http://schemas.microsoft.com/office/powerpoint/2010/main" val="189342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04A4F6-03EE-A164-E553-EB48D468E819}"/>
              </a:ext>
            </a:extLst>
          </p:cNvPr>
          <p:cNvSpPr txBox="1"/>
          <p:nvPr/>
        </p:nvSpPr>
        <p:spPr>
          <a:xfrm>
            <a:off x="2946181" y="634038"/>
            <a:ext cx="5117881"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Which film categories have the highest rental rates?</a:t>
            </a:r>
          </a:p>
        </p:txBody>
      </p:sp>
      <p:pic>
        <p:nvPicPr>
          <p:cNvPr id="3" name="Picture 2">
            <a:extLst>
              <a:ext uri="{FF2B5EF4-FFF2-40B4-BE49-F238E27FC236}">
                <a16:creationId xmlns:a16="http://schemas.microsoft.com/office/drawing/2014/main" id="{97736F65-A2BF-B850-ECD6-B31AEDDF2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36" y="1713532"/>
            <a:ext cx="3599914" cy="4510430"/>
          </a:xfrm>
          <a:prstGeom prst="rect">
            <a:avLst/>
          </a:prstGeom>
        </p:spPr>
      </p:pic>
      <p:sp>
        <p:nvSpPr>
          <p:cNvPr id="2" name="TextBox 1">
            <a:extLst>
              <a:ext uri="{FF2B5EF4-FFF2-40B4-BE49-F238E27FC236}">
                <a16:creationId xmlns:a16="http://schemas.microsoft.com/office/drawing/2014/main" id="{961BB383-1FEA-642F-A143-CC95A5E7F8F5}"/>
              </a:ext>
            </a:extLst>
          </p:cNvPr>
          <p:cNvSpPr txBox="1"/>
          <p:nvPr/>
        </p:nvSpPr>
        <p:spPr>
          <a:xfrm>
            <a:off x="5368159" y="2900855"/>
            <a:ext cx="5029200" cy="1477328"/>
          </a:xfrm>
          <a:prstGeom prst="rect">
            <a:avLst/>
          </a:prstGeom>
          <a:noFill/>
        </p:spPr>
        <p:txBody>
          <a:bodyPr wrap="square" rtlCol="0">
            <a:spAutoFit/>
          </a:bodyPr>
          <a:lstStyle/>
          <a:p>
            <a:r>
              <a:rPr lang="en-US" dirty="0"/>
              <a:t>Among all the film categories, Sports, Foreign, Family, Documentaries, &amp; Animation are the top 5 film categories which have highest rental rates. So, we should focus more on these top 5 categories for increasing our revenue.</a:t>
            </a:r>
            <a:endParaRPr lang="en-IN" dirty="0"/>
          </a:p>
        </p:txBody>
      </p:sp>
    </p:spTree>
    <p:extLst>
      <p:ext uri="{BB962C8B-B14F-4D97-AF65-F5344CB8AC3E}">
        <p14:creationId xmlns:p14="http://schemas.microsoft.com/office/powerpoint/2010/main" val="2018923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A5C8F-70A6-331D-7B4F-5B291EF5BD15}"/>
              </a:ext>
            </a:extLst>
          </p:cNvPr>
          <p:cNvSpPr txBox="1"/>
          <p:nvPr/>
        </p:nvSpPr>
        <p:spPr>
          <a:xfrm>
            <a:off x="3253609" y="854755"/>
            <a:ext cx="6097314" cy="369332"/>
          </a:xfrm>
          <a:prstGeom prst="rect">
            <a:avLst/>
          </a:prstGeom>
          <a:solidFill>
            <a:schemeClr val="accent2"/>
          </a:solidFill>
        </p:spPr>
        <p:txBody>
          <a:bodyPr wrap="square">
            <a:spAutoFit/>
          </a:bodyPr>
          <a:lstStyle/>
          <a:p>
            <a:pPr algn="l"/>
            <a:r>
              <a:rPr lang="en-US" b="0" i="0" dirty="0">
                <a:solidFill>
                  <a:srgbClr val="24292E"/>
                </a:solidFill>
                <a:effectLst/>
                <a:latin typeface="Plus Jakarta Sans"/>
              </a:rPr>
              <a:t>How does the average rental duration vary by film category?</a:t>
            </a:r>
          </a:p>
        </p:txBody>
      </p:sp>
      <p:pic>
        <p:nvPicPr>
          <p:cNvPr id="3" name="Picture 2">
            <a:extLst>
              <a:ext uri="{FF2B5EF4-FFF2-40B4-BE49-F238E27FC236}">
                <a16:creationId xmlns:a16="http://schemas.microsoft.com/office/drawing/2014/main" id="{2995E157-A06D-AE4E-E2AF-2851F9EED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09" y="1667674"/>
            <a:ext cx="3465236" cy="4486928"/>
          </a:xfrm>
          <a:prstGeom prst="rect">
            <a:avLst/>
          </a:prstGeom>
        </p:spPr>
      </p:pic>
      <p:sp>
        <p:nvSpPr>
          <p:cNvPr id="4" name="TextBox 3">
            <a:extLst>
              <a:ext uri="{FF2B5EF4-FFF2-40B4-BE49-F238E27FC236}">
                <a16:creationId xmlns:a16="http://schemas.microsoft.com/office/drawing/2014/main" id="{7A928AFD-F151-5D9E-8F41-87A86076BFBC}"/>
              </a:ext>
            </a:extLst>
          </p:cNvPr>
          <p:cNvSpPr txBox="1"/>
          <p:nvPr/>
        </p:nvSpPr>
        <p:spPr>
          <a:xfrm>
            <a:off x="4822278" y="2828835"/>
            <a:ext cx="6097314" cy="1754326"/>
          </a:xfrm>
          <a:prstGeom prst="rect">
            <a:avLst/>
          </a:prstGeom>
          <a:noFill/>
        </p:spPr>
        <p:txBody>
          <a:bodyPr wrap="square">
            <a:spAutoFit/>
          </a:bodyPr>
          <a:lstStyle/>
          <a:p>
            <a:r>
              <a:rPr lang="en-US" dirty="0"/>
              <a:t>Among all the film categories, Foreign, Family, Sports, Documentaries, &amp; Animation are the top 5 film categories which have highest rental duration. As per these analyzation, we can optimize our DVD rental business, including inventory management, market strategies, and customer engagement, ultimately driving revenue and customer satisfaction.</a:t>
            </a:r>
            <a:endParaRPr lang="en-IN" dirty="0"/>
          </a:p>
        </p:txBody>
      </p:sp>
    </p:spTree>
    <p:extLst>
      <p:ext uri="{BB962C8B-B14F-4D97-AF65-F5344CB8AC3E}">
        <p14:creationId xmlns:p14="http://schemas.microsoft.com/office/powerpoint/2010/main" val="147689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E5E37-E0E1-AE02-0638-F361151A57C8}"/>
              </a:ext>
            </a:extLst>
          </p:cNvPr>
          <p:cNvSpPr txBox="1"/>
          <p:nvPr/>
        </p:nvSpPr>
        <p:spPr>
          <a:xfrm>
            <a:off x="1772653" y="617621"/>
            <a:ext cx="8013031" cy="369332"/>
          </a:xfrm>
          <a:prstGeom prst="rect">
            <a:avLst/>
          </a:prstGeom>
          <a:solidFill>
            <a:srgbClr val="FFC000"/>
          </a:solidFill>
        </p:spPr>
        <p:txBody>
          <a:bodyPr wrap="square" rtlCol="0">
            <a:spAutoFit/>
          </a:bodyPr>
          <a:lstStyle/>
          <a:p>
            <a:r>
              <a:rPr lang="en-US" dirty="0"/>
              <a:t>Q1. </a:t>
            </a:r>
            <a:r>
              <a:rPr lang="en-US" sz="1800" b="0" i="0" u="none" strike="noStrike" dirty="0">
                <a:solidFill>
                  <a:srgbClr val="002060"/>
                </a:solidFill>
                <a:effectLst/>
                <a:latin typeface="Plus Jakarta Sans"/>
              </a:rPr>
              <a:t>What are the purchasing patterns of new customers versus repeat customers?</a:t>
            </a:r>
            <a:r>
              <a:rPr lang="en-US" dirty="0"/>
              <a:t> </a:t>
            </a:r>
            <a:endParaRPr lang="en-IN" dirty="0"/>
          </a:p>
        </p:txBody>
      </p:sp>
      <p:graphicFrame>
        <p:nvGraphicFramePr>
          <p:cNvPr id="7" name="Chart 6">
            <a:extLst>
              <a:ext uri="{FF2B5EF4-FFF2-40B4-BE49-F238E27FC236}">
                <a16:creationId xmlns:a16="http://schemas.microsoft.com/office/drawing/2014/main" id="{684169F8-F369-D111-9EF5-A8165DBBE018}"/>
              </a:ext>
            </a:extLst>
          </p:cNvPr>
          <p:cNvGraphicFramePr>
            <a:graphicFrameLocks/>
          </p:cNvGraphicFramePr>
          <p:nvPr>
            <p:extLst>
              <p:ext uri="{D42A27DB-BD31-4B8C-83A1-F6EECF244321}">
                <p14:modId xmlns:p14="http://schemas.microsoft.com/office/powerpoint/2010/main" val="3549435073"/>
              </p:ext>
            </p:extLst>
          </p:nvPr>
        </p:nvGraphicFramePr>
        <p:xfrm>
          <a:off x="1140441" y="2186981"/>
          <a:ext cx="479458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AE3A137-847F-FA42-8BDF-C5F30973581D}"/>
              </a:ext>
            </a:extLst>
          </p:cNvPr>
          <p:cNvSpPr txBox="1"/>
          <p:nvPr/>
        </p:nvSpPr>
        <p:spPr>
          <a:xfrm>
            <a:off x="6582103" y="2274838"/>
            <a:ext cx="4587765" cy="2308324"/>
          </a:xfrm>
          <a:prstGeom prst="rect">
            <a:avLst/>
          </a:prstGeom>
          <a:noFill/>
        </p:spPr>
        <p:txBody>
          <a:bodyPr wrap="square" rtlCol="0">
            <a:spAutoFit/>
          </a:bodyPr>
          <a:lstStyle/>
          <a:p>
            <a:r>
              <a:rPr lang="en-US" dirty="0"/>
              <a:t>As per my analyzation repeat customers are 599, so Sakila DVD store has more customer retention as compared to new customers. </a:t>
            </a:r>
          </a:p>
          <a:p>
            <a:endParaRPr lang="en-US" dirty="0"/>
          </a:p>
          <a:p>
            <a:r>
              <a:rPr lang="en-US" dirty="0"/>
              <a:t>It means that </a:t>
            </a:r>
            <a:r>
              <a:rPr lang="en-US" b="0" i="0" dirty="0">
                <a:effectLst/>
                <a:latin typeface="Söhne"/>
              </a:rPr>
              <a:t>the rental service has successfully retained a significant portion of its customer base. This is a positive indicator of customer satisfaction and loyalty.</a:t>
            </a:r>
            <a:endParaRPr lang="en-IN" dirty="0"/>
          </a:p>
        </p:txBody>
      </p:sp>
    </p:spTree>
    <p:extLst>
      <p:ext uri="{BB962C8B-B14F-4D97-AF65-F5344CB8AC3E}">
        <p14:creationId xmlns:p14="http://schemas.microsoft.com/office/powerpoint/2010/main" val="39740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888F74-C9DA-CD0F-AB8C-A3E3B3AC90B8}"/>
              </a:ext>
            </a:extLst>
          </p:cNvPr>
          <p:cNvSpPr txBox="1"/>
          <p:nvPr/>
        </p:nvSpPr>
        <p:spPr>
          <a:xfrm>
            <a:off x="2261936" y="633662"/>
            <a:ext cx="7244671" cy="369332"/>
          </a:xfrm>
          <a:prstGeom prst="rect">
            <a:avLst/>
          </a:prstGeom>
          <a:solidFill>
            <a:schemeClr val="accent2"/>
          </a:solidFill>
        </p:spPr>
        <p:txBody>
          <a:bodyPr wrap="square" rtlCol="0">
            <a:spAutoFit/>
          </a:bodyPr>
          <a:lstStyle/>
          <a:p>
            <a:r>
              <a:rPr lang="en-US" sz="1800" b="0" i="0" u="none" strike="noStrike" dirty="0">
                <a:effectLst/>
                <a:latin typeface="Plus Jakarta Sans"/>
              </a:rPr>
              <a:t>Q2. Which films have the highest rental rates and are most in demand?</a:t>
            </a:r>
            <a:r>
              <a:rPr lang="en-US" dirty="0"/>
              <a:t> </a:t>
            </a:r>
            <a:endParaRPr lang="en-IN" dirty="0"/>
          </a:p>
        </p:txBody>
      </p:sp>
      <p:graphicFrame>
        <p:nvGraphicFramePr>
          <p:cNvPr id="2" name="Chart 1">
            <a:extLst>
              <a:ext uri="{FF2B5EF4-FFF2-40B4-BE49-F238E27FC236}">
                <a16:creationId xmlns:a16="http://schemas.microsoft.com/office/drawing/2014/main" id="{20509546-C022-EF4B-E55F-DD3AA1C7004E}"/>
              </a:ext>
            </a:extLst>
          </p:cNvPr>
          <p:cNvGraphicFramePr>
            <a:graphicFrameLocks/>
          </p:cNvGraphicFramePr>
          <p:nvPr>
            <p:extLst>
              <p:ext uri="{D42A27DB-BD31-4B8C-83A1-F6EECF244321}">
                <p14:modId xmlns:p14="http://schemas.microsoft.com/office/powerpoint/2010/main" val="2404890751"/>
              </p:ext>
            </p:extLst>
          </p:nvPr>
        </p:nvGraphicFramePr>
        <p:xfrm>
          <a:off x="838201" y="2134949"/>
          <a:ext cx="525779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590E2BA-BD07-445D-56E4-48C57262FAD3}"/>
              </a:ext>
            </a:extLst>
          </p:cNvPr>
          <p:cNvSpPr txBox="1"/>
          <p:nvPr/>
        </p:nvSpPr>
        <p:spPr>
          <a:xfrm>
            <a:off x="7031420" y="2352387"/>
            <a:ext cx="3917731" cy="2308324"/>
          </a:xfrm>
          <a:prstGeom prst="rect">
            <a:avLst/>
          </a:prstGeom>
          <a:solidFill>
            <a:schemeClr val="bg1">
              <a:lumMod val="95000"/>
            </a:schemeClr>
          </a:solidFill>
        </p:spPr>
        <p:txBody>
          <a:bodyPr wrap="square" rtlCol="0">
            <a:spAutoFit/>
          </a:bodyPr>
          <a:lstStyle/>
          <a:p>
            <a:r>
              <a:rPr lang="en-US" dirty="0">
                <a:solidFill>
                  <a:schemeClr val="accent1">
                    <a:lumMod val="75000"/>
                  </a:schemeClr>
                </a:solidFill>
              </a:rPr>
              <a:t>Tequila Past, Bowfinger Gables, Creepers Kane, Twisted Pirates, Train Bunch, Punk Divorce, Stranger Strangers, Range Moonwalker, President Bang, Birds Perdition </a:t>
            </a:r>
            <a:r>
              <a:rPr lang="en-US" dirty="0"/>
              <a:t>are top 10 films which has higher rental rates and are in most in demand as per Sakila DVD rental dataset.</a:t>
            </a:r>
            <a:endParaRPr lang="en-IN" dirty="0"/>
          </a:p>
        </p:txBody>
      </p:sp>
    </p:spTree>
    <p:extLst>
      <p:ext uri="{BB962C8B-B14F-4D97-AF65-F5344CB8AC3E}">
        <p14:creationId xmlns:p14="http://schemas.microsoft.com/office/powerpoint/2010/main" val="75444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A2B123-27B9-AB62-C621-9783B29ED5E7}"/>
              </a:ext>
            </a:extLst>
          </p:cNvPr>
          <p:cNvSpPr txBox="1"/>
          <p:nvPr/>
        </p:nvSpPr>
        <p:spPr>
          <a:xfrm>
            <a:off x="1613994" y="819835"/>
            <a:ext cx="7443296" cy="646331"/>
          </a:xfrm>
          <a:prstGeom prst="rect">
            <a:avLst/>
          </a:prstGeom>
          <a:solidFill>
            <a:schemeClr val="accent4"/>
          </a:solidFill>
        </p:spPr>
        <p:txBody>
          <a:bodyPr wrap="square">
            <a:spAutoFit/>
          </a:bodyPr>
          <a:lstStyle/>
          <a:p>
            <a:r>
              <a:rPr lang="en-US" sz="1800" b="0" i="0" u="none" strike="noStrike" dirty="0">
                <a:effectLst/>
                <a:latin typeface="Segoe UI" panose="020B0502040204020203" pitchFamily="34" charset="0"/>
              </a:rPr>
              <a:t>Are there correlations between staff performance and customer satisfaction? </a:t>
            </a:r>
            <a:endParaRPr lang="en-IN" dirty="0"/>
          </a:p>
        </p:txBody>
      </p:sp>
      <p:graphicFrame>
        <p:nvGraphicFramePr>
          <p:cNvPr id="2" name="Chart 1">
            <a:extLst>
              <a:ext uri="{FF2B5EF4-FFF2-40B4-BE49-F238E27FC236}">
                <a16:creationId xmlns:a16="http://schemas.microsoft.com/office/drawing/2014/main" id="{FDC27D1F-C468-61F4-7A9C-A2688609B916}"/>
              </a:ext>
            </a:extLst>
          </p:cNvPr>
          <p:cNvGraphicFramePr>
            <a:graphicFrameLocks/>
          </p:cNvGraphicFramePr>
          <p:nvPr>
            <p:extLst>
              <p:ext uri="{D42A27DB-BD31-4B8C-83A1-F6EECF244321}">
                <p14:modId xmlns:p14="http://schemas.microsoft.com/office/powerpoint/2010/main" val="2347605131"/>
              </p:ext>
            </p:extLst>
          </p:nvPr>
        </p:nvGraphicFramePr>
        <p:xfrm>
          <a:off x="1039961" y="2424886"/>
          <a:ext cx="3839467" cy="268314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1">
            <a:extLst>
              <a:ext uri="{FF2B5EF4-FFF2-40B4-BE49-F238E27FC236}">
                <a16:creationId xmlns:a16="http://schemas.microsoft.com/office/drawing/2014/main" id="{5235ADC4-511C-F99B-FCE9-27644FEF9175}"/>
              </a:ext>
            </a:extLst>
          </p:cNvPr>
          <p:cNvSpPr>
            <a:spLocks noChangeArrowheads="1"/>
          </p:cNvSpPr>
          <p:nvPr/>
        </p:nvSpPr>
        <p:spPr bwMode="auto">
          <a:xfrm>
            <a:off x="5270065" y="2612294"/>
            <a:ext cx="68916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nalyzing the average ratings received by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staff members provides insights into their performance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its potential impact on customer satisfaction.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insights can inform decision-making processes related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staff training, customer service initiatives, and overall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business strategies aimed at improving customer experience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loyalty.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4E1A0F1-9B3B-464F-4E2B-274C4EA4F8E9}"/>
              </a:ext>
            </a:extLst>
          </p:cNvPr>
          <p:cNvSpPr>
            <a:spLocks noChangeArrowheads="1"/>
          </p:cNvSpPr>
          <p:nvPr/>
        </p:nvSpPr>
        <p:spPr bwMode="auto">
          <a:xfrm>
            <a:off x="0" y="0"/>
            <a:ext cx="3752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417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16F7E5-D0FF-219E-3DDC-D4BCFAE7CA4C}"/>
              </a:ext>
            </a:extLst>
          </p:cNvPr>
          <p:cNvSpPr txBox="1"/>
          <p:nvPr/>
        </p:nvSpPr>
        <p:spPr>
          <a:xfrm>
            <a:off x="2134256" y="938076"/>
            <a:ext cx="6844205" cy="646331"/>
          </a:xfrm>
          <a:prstGeom prst="rect">
            <a:avLst/>
          </a:prstGeom>
          <a:solidFill>
            <a:schemeClr val="accent4"/>
          </a:solidFill>
        </p:spPr>
        <p:txBody>
          <a:bodyPr wrap="square">
            <a:spAutoFit/>
          </a:bodyPr>
          <a:lstStyle/>
          <a:p>
            <a:r>
              <a:rPr lang="en-US" sz="1800" b="0" i="0" u="none" strike="noStrike" dirty="0">
                <a:effectLst/>
                <a:latin typeface="Plus Jakarta Sans"/>
              </a:rPr>
              <a:t>Are there seasonal trends in customer behavior across different locations?</a:t>
            </a:r>
            <a:r>
              <a:rPr lang="en-US" dirty="0"/>
              <a:t> </a:t>
            </a:r>
            <a:endParaRPr lang="en-IN" dirty="0"/>
          </a:p>
        </p:txBody>
      </p:sp>
      <p:graphicFrame>
        <p:nvGraphicFramePr>
          <p:cNvPr id="3" name="Chart 2">
            <a:extLst>
              <a:ext uri="{FF2B5EF4-FFF2-40B4-BE49-F238E27FC236}">
                <a16:creationId xmlns:a16="http://schemas.microsoft.com/office/drawing/2014/main" id="{033A4BDF-FCF2-0166-B26C-F2F228EEBABC}"/>
              </a:ext>
            </a:extLst>
          </p:cNvPr>
          <p:cNvGraphicFramePr>
            <a:graphicFrameLocks/>
          </p:cNvGraphicFramePr>
          <p:nvPr>
            <p:extLst>
              <p:ext uri="{D42A27DB-BD31-4B8C-83A1-F6EECF244321}">
                <p14:modId xmlns:p14="http://schemas.microsoft.com/office/powerpoint/2010/main" val="92241487"/>
              </p:ext>
            </p:extLst>
          </p:nvPr>
        </p:nvGraphicFramePr>
        <p:xfrm>
          <a:off x="687859" y="229629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F91915F1-6525-C94E-4F96-7AA26F0764F8}"/>
              </a:ext>
            </a:extLst>
          </p:cNvPr>
          <p:cNvSpPr txBox="1"/>
          <p:nvPr/>
        </p:nvSpPr>
        <p:spPr>
          <a:xfrm>
            <a:off x="6290441" y="2380593"/>
            <a:ext cx="4690242" cy="1754326"/>
          </a:xfrm>
          <a:prstGeom prst="rect">
            <a:avLst/>
          </a:prstGeom>
          <a:noFill/>
        </p:spPr>
        <p:txBody>
          <a:bodyPr wrap="square" rtlCol="0">
            <a:spAutoFit/>
          </a:bodyPr>
          <a:lstStyle/>
          <a:p>
            <a:r>
              <a:rPr lang="en-US" dirty="0"/>
              <a:t>As per the result, I have analyzed that Customers in summer season in different locations are highest in rental values as compared to spring and winter. </a:t>
            </a:r>
          </a:p>
          <a:p>
            <a:r>
              <a:rPr lang="en-US" dirty="0"/>
              <a:t>So, we should more focus in summer season for increasing our sales.</a:t>
            </a:r>
            <a:endParaRPr lang="en-IN" dirty="0"/>
          </a:p>
        </p:txBody>
      </p:sp>
    </p:spTree>
    <p:extLst>
      <p:ext uri="{BB962C8B-B14F-4D97-AF65-F5344CB8AC3E}">
        <p14:creationId xmlns:p14="http://schemas.microsoft.com/office/powerpoint/2010/main" val="219100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F5C2D29-9C82-AF0D-F145-B03E55D6131A}"/>
              </a:ext>
            </a:extLst>
          </p:cNvPr>
          <p:cNvGraphicFramePr>
            <a:graphicFrameLocks/>
          </p:cNvGraphicFramePr>
          <p:nvPr>
            <p:extLst>
              <p:ext uri="{D42A27DB-BD31-4B8C-83A1-F6EECF244321}">
                <p14:modId xmlns:p14="http://schemas.microsoft.com/office/powerpoint/2010/main" val="4182335147"/>
              </p:ext>
            </p:extLst>
          </p:nvPr>
        </p:nvGraphicFramePr>
        <p:xfrm>
          <a:off x="1026345" y="1720531"/>
          <a:ext cx="4904897" cy="305741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B9737F78-E797-6493-2FF5-B5FEEC44FDC6}"/>
              </a:ext>
            </a:extLst>
          </p:cNvPr>
          <p:cNvSpPr txBox="1"/>
          <p:nvPr/>
        </p:nvSpPr>
        <p:spPr>
          <a:xfrm>
            <a:off x="2882585" y="677945"/>
            <a:ext cx="7396532" cy="369332"/>
          </a:xfrm>
          <a:prstGeom prst="rect">
            <a:avLst/>
          </a:prstGeom>
          <a:solidFill>
            <a:schemeClr val="accent4"/>
          </a:solidFill>
        </p:spPr>
        <p:txBody>
          <a:bodyPr wrap="square">
            <a:spAutoFit/>
          </a:bodyPr>
          <a:lstStyle/>
          <a:p>
            <a:r>
              <a:rPr lang="en-US" sz="1800" b="0" i="0" u="none" strike="noStrike" dirty="0">
                <a:effectLst/>
                <a:latin typeface="Plus Jakarta Sans"/>
              </a:rPr>
              <a:t>Are certain language films more popular among specific customer segments?</a:t>
            </a:r>
            <a:r>
              <a:rPr lang="en-US" dirty="0"/>
              <a:t> </a:t>
            </a:r>
            <a:endParaRPr lang="en-IN" dirty="0"/>
          </a:p>
        </p:txBody>
      </p:sp>
      <p:sp>
        <p:nvSpPr>
          <p:cNvPr id="2" name="TextBox 1">
            <a:extLst>
              <a:ext uri="{FF2B5EF4-FFF2-40B4-BE49-F238E27FC236}">
                <a16:creationId xmlns:a16="http://schemas.microsoft.com/office/drawing/2014/main" id="{1F681D0D-D0ED-FCAD-3056-9417E4CDA5DA}"/>
              </a:ext>
            </a:extLst>
          </p:cNvPr>
          <p:cNvSpPr txBox="1"/>
          <p:nvPr/>
        </p:nvSpPr>
        <p:spPr>
          <a:xfrm>
            <a:off x="6580851" y="2396359"/>
            <a:ext cx="4733324" cy="1200329"/>
          </a:xfrm>
          <a:prstGeom prst="rect">
            <a:avLst/>
          </a:prstGeom>
          <a:noFill/>
        </p:spPr>
        <p:txBody>
          <a:bodyPr wrap="square" rtlCol="0">
            <a:spAutoFit/>
          </a:bodyPr>
          <a:lstStyle/>
          <a:p>
            <a:r>
              <a:rPr lang="en-US" dirty="0"/>
              <a:t>As per Sakila dataset and my analyzation, English is the only language which is most popular in each customer segment whether it is active or inactive. </a:t>
            </a:r>
            <a:endParaRPr lang="en-IN" dirty="0"/>
          </a:p>
        </p:txBody>
      </p:sp>
    </p:spTree>
    <p:extLst>
      <p:ext uri="{BB962C8B-B14F-4D97-AF65-F5344CB8AC3E}">
        <p14:creationId xmlns:p14="http://schemas.microsoft.com/office/powerpoint/2010/main" val="424468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46E6362-F4EA-4288-8CBA-75D217EAE4D3}"/>
              </a:ext>
            </a:extLst>
          </p:cNvPr>
          <p:cNvGraphicFramePr>
            <a:graphicFrameLocks/>
          </p:cNvGraphicFramePr>
          <p:nvPr>
            <p:extLst>
              <p:ext uri="{D42A27DB-BD31-4B8C-83A1-F6EECF244321}">
                <p14:modId xmlns:p14="http://schemas.microsoft.com/office/powerpoint/2010/main" val="2370658323"/>
              </p:ext>
            </p:extLst>
          </p:nvPr>
        </p:nvGraphicFramePr>
        <p:xfrm>
          <a:off x="1126858" y="2273988"/>
          <a:ext cx="5888797" cy="330700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8FFE3BA-C250-1E48-7814-9C18C0E98073}"/>
              </a:ext>
            </a:extLst>
          </p:cNvPr>
          <p:cNvSpPr txBox="1"/>
          <p:nvPr/>
        </p:nvSpPr>
        <p:spPr>
          <a:xfrm>
            <a:off x="2347091" y="528201"/>
            <a:ext cx="6032281" cy="369332"/>
          </a:xfrm>
          <a:prstGeom prst="rect">
            <a:avLst/>
          </a:prstGeom>
          <a:solidFill>
            <a:schemeClr val="accent4"/>
          </a:solidFill>
        </p:spPr>
        <p:txBody>
          <a:bodyPr wrap="square">
            <a:spAutoFit/>
          </a:bodyPr>
          <a:lstStyle/>
          <a:p>
            <a:r>
              <a:rPr lang="en-US" sz="1800" b="0" i="0" u="none" strike="noStrike" dirty="0">
                <a:effectLst/>
                <a:latin typeface="Plus Jakarta Sans"/>
              </a:rPr>
              <a:t> How does customer loyalty impact sales revenue over time?</a:t>
            </a:r>
            <a:r>
              <a:rPr lang="en-US" dirty="0"/>
              <a:t> </a:t>
            </a:r>
            <a:endParaRPr lang="en-IN" dirty="0"/>
          </a:p>
        </p:txBody>
      </p:sp>
      <p:sp>
        <p:nvSpPr>
          <p:cNvPr id="2" name="TextBox 1">
            <a:extLst>
              <a:ext uri="{FF2B5EF4-FFF2-40B4-BE49-F238E27FC236}">
                <a16:creationId xmlns:a16="http://schemas.microsoft.com/office/drawing/2014/main" id="{2908599A-8D32-24E1-F65C-908F50BA5C88}"/>
              </a:ext>
            </a:extLst>
          </p:cNvPr>
          <p:cNvSpPr txBox="1"/>
          <p:nvPr/>
        </p:nvSpPr>
        <p:spPr>
          <a:xfrm>
            <a:off x="7480738" y="2475186"/>
            <a:ext cx="4256690" cy="2308324"/>
          </a:xfrm>
          <a:prstGeom prst="rect">
            <a:avLst/>
          </a:prstGeom>
          <a:noFill/>
        </p:spPr>
        <p:txBody>
          <a:bodyPr wrap="square" rtlCol="0">
            <a:spAutoFit/>
          </a:bodyPr>
          <a:lstStyle/>
          <a:p>
            <a:r>
              <a:rPr lang="en-US" dirty="0"/>
              <a:t>As per the result, my analyzation is that customer loyalty decreases the sales revenue as compared to new one. But customer loyalty helps to attract new customers via word-of-mouth which eventually increases the sales revenue. Hence, it’s important to retain the customer loyalty.</a:t>
            </a:r>
            <a:endParaRPr lang="en-IN" dirty="0"/>
          </a:p>
        </p:txBody>
      </p:sp>
    </p:spTree>
    <p:extLst>
      <p:ext uri="{BB962C8B-B14F-4D97-AF65-F5344CB8AC3E}">
        <p14:creationId xmlns:p14="http://schemas.microsoft.com/office/powerpoint/2010/main" val="459031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5801</TotalTime>
  <Words>1665</Words>
  <Application>Microsoft Office PowerPoint</Application>
  <PresentationFormat>Widescreen</PresentationFormat>
  <Paragraphs>231</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Algerian</vt:lpstr>
      <vt:lpstr>Arial</vt:lpstr>
      <vt:lpstr>Calibri</vt:lpstr>
      <vt:lpstr>Calibri Light</vt:lpstr>
      <vt:lpstr>Cambria</vt:lpstr>
      <vt:lpstr>Plus Jakarta Sans</vt:lpstr>
      <vt:lpstr>Segoe UI</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Modi</dc:creator>
  <cp:lastModifiedBy>Deepa Modi</cp:lastModifiedBy>
  <cp:revision>2</cp:revision>
  <dcterms:created xsi:type="dcterms:W3CDTF">2024-03-27T15:40:34Z</dcterms:created>
  <dcterms:modified xsi:type="dcterms:W3CDTF">2024-04-13T13:02:07Z</dcterms:modified>
</cp:coreProperties>
</file>