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2274" y="-105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76BC05E-7BA3-453B-9E47-D92C2EA00F70}" type="datetimeFigureOut">
              <a:rPr lang="en-IN" smtClean="0"/>
              <a:pPr/>
              <a:t>29-04-2024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988A2F5-642C-4F4C-A55D-E154E6889476}" type="slidenum">
              <a:rPr lang="en-IN" smtClean="0"/>
              <a:pPr/>
              <a:t>‹#›</a:t>
            </a:fld>
            <a:endParaRPr lang="en-IN"/>
          </a:p>
        </p:txBody>
      </p:sp>
    </p:spTree>
    <p:extLst>
      <p:ext uri="{BB962C8B-B14F-4D97-AF65-F5344CB8AC3E}">
        <p14:creationId xmlns="" xmlns:p14="http://schemas.microsoft.com/office/powerpoint/2010/main" val="1715559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88A2F5-642C-4F4C-A55D-E154E6889476}" type="slidenum">
              <a:rPr lang="en-IN" smtClean="0"/>
              <a:pPr/>
              <a:t>11</a:t>
            </a:fld>
            <a:endParaRPr lang="en-IN"/>
          </a:p>
        </p:txBody>
      </p:sp>
    </p:spTree>
    <p:extLst>
      <p:ext uri="{BB962C8B-B14F-4D97-AF65-F5344CB8AC3E}">
        <p14:creationId xmlns="" xmlns:p14="http://schemas.microsoft.com/office/powerpoint/2010/main" val="287934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hyperlink" Target="https://colab.research.google.com/drive/1N9WXiFNewPlrJEyzrvjLSP7EaUHzIB75?usp=sharing"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95934" y="2071678"/>
            <a:ext cx="3072642"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Deepan</a:t>
            </a:r>
            <a:r>
              <a:rPr lang="en-US" sz="3200" dirty="0" smtClean="0">
                <a:latin typeface="Trebuchet MS"/>
                <a:cs typeface="Trebuchet MS"/>
              </a:rPr>
              <a:t> Kumar K</a:t>
            </a:r>
            <a:endParaRPr sz="3200" dirty="0">
              <a:latin typeface="Trebuchet MS"/>
              <a:cs typeface="Trebuchet MS"/>
            </a:endParaRPr>
          </a:p>
        </p:txBody>
      </p:sp>
      <p:sp>
        <p:nvSpPr>
          <p:cNvPr id="8" name="object 8"/>
          <p:cNvSpPr txBox="1"/>
          <p:nvPr/>
        </p:nvSpPr>
        <p:spPr>
          <a:xfrm>
            <a:off x="5453058" y="2714620"/>
            <a:ext cx="5929354" cy="751488"/>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rgbClr val="2D936B"/>
                </a:solidFill>
                <a:latin typeface="Trebuchet MS"/>
                <a:cs typeface="Trebuchet MS"/>
              </a:rPr>
              <a:t>AI-Powered Clothing Generation &amp; Customization</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E733F068-1D7B-BCF4-AB51-746BBC3325A5}"/>
              </a:ext>
            </a:extLst>
          </p:cNvPr>
          <p:cNvSpPr txBox="1"/>
          <p:nvPr/>
        </p:nvSpPr>
        <p:spPr>
          <a:xfrm>
            <a:off x="533400" y="674400"/>
            <a:ext cx="9982200" cy="3139321"/>
          </a:xfrm>
          <a:prstGeom prst="rect">
            <a:avLst/>
          </a:prstGeom>
          <a:noFill/>
        </p:spPr>
        <p:txBody>
          <a:bodyPr wrap="square">
            <a:spAutoFit/>
          </a:bodyPr>
          <a:lstStyle/>
          <a:p>
            <a:pPr algn="l"/>
            <a:r>
              <a:rPr lang="en-US" sz="2200" b="1" i="0" dirty="0" smtClean="0">
                <a:solidFill>
                  <a:srgbClr val="0D0D0D"/>
                </a:solidFill>
                <a:effectLst/>
                <a:latin typeface="Times New Roman" panose="02020603050405020304" pitchFamily="18" charset="0"/>
                <a:cs typeface="Times New Roman" panose="02020603050405020304" pitchFamily="18" charset="0"/>
              </a:rPr>
              <a:t>Evaluation: </a:t>
            </a:r>
            <a:r>
              <a:rPr lang="en-US" sz="2200" b="0" i="0" dirty="0" smtClean="0">
                <a:solidFill>
                  <a:srgbClr val="0D0D0D"/>
                </a:solidFill>
                <a:effectLst/>
                <a:latin typeface="Times New Roman" panose="02020603050405020304" pitchFamily="18" charset="0"/>
                <a:cs typeface="Times New Roman" panose="02020603050405020304" pitchFamily="18" charset="0"/>
              </a:rPr>
              <a:t>Evaluate the trained model using metrics such as perplexity, BLEU score, or human evaluation to assess the quality and coherence of the generated text.</a:t>
            </a:r>
          </a:p>
          <a:p>
            <a:pPr algn="l"/>
            <a:endParaRPr lang="en-US" sz="2200" b="0" i="0" dirty="0" smtClean="0">
              <a:solidFill>
                <a:srgbClr val="0D0D0D"/>
              </a:solidFill>
              <a:effectLst/>
              <a:latin typeface="Times New Roman" panose="02020603050405020304" pitchFamily="18" charset="0"/>
              <a:cs typeface="Times New Roman" panose="02020603050405020304" pitchFamily="18" charset="0"/>
            </a:endParaRPr>
          </a:p>
          <a:p>
            <a:pPr algn="l"/>
            <a:r>
              <a:rPr lang="en-US" sz="2200" b="1" i="0" dirty="0" smtClean="0">
                <a:solidFill>
                  <a:srgbClr val="0D0D0D"/>
                </a:solidFill>
                <a:effectLst/>
                <a:latin typeface="Times New Roman" panose="02020603050405020304" pitchFamily="18" charset="0"/>
                <a:cs typeface="Times New Roman" panose="02020603050405020304" pitchFamily="18" charset="0"/>
              </a:rPr>
              <a:t>Fine-Tuning: </a:t>
            </a:r>
            <a:r>
              <a:rPr lang="en-US" sz="2200" b="0" i="0" dirty="0" smtClean="0">
                <a:solidFill>
                  <a:srgbClr val="0D0D0D"/>
                </a:solidFill>
                <a:effectLst/>
                <a:latin typeface="Times New Roman" panose="02020603050405020304" pitchFamily="18" charset="0"/>
                <a:cs typeface="Times New Roman" panose="02020603050405020304" pitchFamily="18" charset="0"/>
              </a:rPr>
              <a:t>Fine-tune the model based on evaluation results and user feedback, iteratively improving its performance and generating more realistic and diverse blog content.</a:t>
            </a:r>
          </a:p>
          <a:p>
            <a:pPr algn="l"/>
            <a:endParaRPr lang="en-US" sz="2200" b="0" i="0" dirty="0" smtClean="0">
              <a:solidFill>
                <a:srgbClr val="0D0D0D"/>
              </a:solidFill>
              <a:effectLst/>
              <a:latin typeface="Times New Roman" panose="02020603050405020304" pitchFamily="18" charset="0"/>
              <a:cs typeface="Times New Roman" panose="02020603050405020304" pitchFamily="18" charset="0"/>
            </a:endParaRPr>
          </a:p>
          <a:p>
            <a:pPr algn="l"/>
            <a:r>
              <a:rPr lang="en-US" sz="2200" b="1" i="0" dirty="0" smtClean="0">
                <a:solidFill>
                  <a:srgbClr val="0D0D0D"/>
                </a:solidFill>
                <a:effectLst/>
                <a:latin typeface="Times New Roman" panose="02020603050405020304" pitchFamily="18" charset="0"/>
                <a:cs typeface="Times New Roman" panose="02020603050405020304" pitchFamily="18" charset="0"/>
              </a:rPr>
              <a:t>Deployment: </a:t>
            </a:r>
            <a:r>
              <a:rPr lang="en-US" sz="2200" b="0" i="0" dirty="0" smtClean="0">
                <a:solidFill>
                  <a:srgbClr val="0D0D0D"/>
                </a:solidFill>
                <a:effectLst/>
                <a:latin typeface="Times New Roman" panose="02020603050405020304" pitchFamily="18" charset="0"/>
                <a:cs typeface="Times New Roman" panose="02020603050405020304" pitchFamily="18" charset="0"/>
              </a:rPr>
              <a:t>Deploy the trained model to a production environment, integrating it with the user interface and ensuring scalability and reliability for real-world usage.</a:t>
            </a:r>
            <a:endParaRPr lang="en-US" sz="22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65783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582852"/>
          </a:xfrm>
          <a:prstGeom prst="rect">
            <a:avLst/>
          </a:prstGeom>
        </p:spPr>
        <p:txBody>
          <a:bodyPr vert="horz" wrap="square" lIns="0" tIns="13335" rIns="0" bIns="0" rtlCol="0">
            <a:spAutoFit/>
          </a:bodyPr>
          <a:lstStyle/>
          <a:p>
            <a:pPr marL="209550">
              <a:lnSpc>
                <a:spcPct val="100000"/>
              </a:lnSpc>
              <a:spcBef>
                <a:spcPts val="105"/>
              </a:spcBef>
            </a:pPr>
            <a:r>
              <a:rPr sz="3700" spc="-60" dirty="0">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pic>
        <p:nvPicPr>
          <p:cNvPr id="1026" name="Picture 2"/>
          <p:cNvPicPr>
            <a:picLocks noChangeAspect="1" noChangeArrowheads="1"/>
          </p:cNvPicPr>
          <p:nvPr/>
        </p:nvPicPr>
        <p:blipFill>
          <a:blip r:embed="rId4"/>
          <a:srcRect/>
          <a:stretch>
            <a:fillRect/>
          </a:stretch>
        </p:blipFill>
        <p:spPr bwMode="auto">
          <a:xfrm>
            <a:off x="2024034" y="857232"/>
            <a:ext cx="6953973" cy="513556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588" y="6143644"/>
            <a:ext cx="8648581" cy="523220"/>
          </a:xfrm>
          <a:prstGeom prst="rect">
            <a:avLst/>
          </a:prstGeom>
          <a:noFill/>
        </p:spPr>
        <p:txBody>
          <a:bodyPr wrap="square" rtlCol="0">
            <a:spAutoFit/>
          </a:bodyPr>
          <a:lstStyle/>
          <a:p>
            <a:r>
              <a:rPr lang="en-IN" sz="1400" b="1" dirty="0" smtClean="0">
                <a:solidFill>
                  <a:srgbClr val="C00000"/>
                </a:solidFill>
              </a:rPr>
              <a:t>DEMO </a:t>
            </a:r>
            <a:r>
              <a:rPr lang="en-IN" sz="1400" b="1" dirty="0" smtClean="0">
                <a:solidFill>
                  <a:srgbClr val="C00000"/>
                </a:solidFill>
              </a:rPr>
              <a:t>LINK : </a:t>
            </a:r>
            <a:r>
              <a:rPr lang="en-IN" sz="1400" b="1" dirty="0" smtClean="0">
                <a:solidFill>
                  <a:srgbClr val="C00000"/>
                </a:solidFill>
                <a:hlinkClick r:id="rId2"/>
              </a:rPr>
              <a:t>https://colab.research.google.com/drive/1N9WXiFNewPlrJEyzrvjLSP7EaUHzIB75?usp=sharing</a:t>
            </a:r>
            <a:endParaRPr lang="en-IN" sz="1400" dirty="0"/>
          </a:p>
        </p:txBody>
      </p:sp>
      <p:pic>
        <p:nvPicPr>
          <p:cNvPr id="5" name="Picture 4" descr="clothing-gan-thumbnail.gif"/>
          <p:cNvPicPr>
            <a:picLocks noChangeAspect="1"/>
          </p:cNvPicPr>
          <p:nvPr/>
        </p:nvPicPr>
        <p:blipFill>
          <a:blip r:embed="rId3"/>
          <a:stretch>
            <a:fillRect/>
          </a:stretch>
        </p:blipFill>
        <p:spPr>
          <a:xfrm>
            <a:off x="3238500" y="795337"/>
            <a:ext cx="5715000" cy="5267325"/>
          </a:xfrm>
          <a:prstGeom prst="rect">
            <a:avLst/>
          </a:prstGeom>
        </p:spPr>
      </p:pic>
    </p:spTree>
    <p:extLst>
      <p:ext uri="{BB962C8B-B14F-4D97-AF65-F5344CB8AC3E}">
        <p14:creationId xmlns="" xmlns:p14="http://schemas.microsoft.com/office/powerpoint/2010/main" val="4056951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52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9070" y="0"/>
            <a:ext cx="9764395" cy="1122362"/>
          </a:xfrm>
          <a:prstGeom prst="rect">
            <a:avLst/>
          </a:prstGeom>
        </p:spPr>
        <p:txBody>
          <a:bodyPr vert="horz" wrap="square" lIns="0" tIns="460692" rIns="0" bIns="0" rtlCol="0">
            <a:spAutoFit/>
          </a:bodyPr>
          <a:lstStyle/>
          <a:p>
            <a:pPr marL="193675">
              <a:lnSpc>
                <a:spcPct val="100000"/>
              </a:lnSpc>
              <a:spcBef>
                <a:spcPts val="130"/>
              </a:spcBef>
            </a:pPr>
            <a:r>
              <a:rPr sz="4000" dirty="0">
                <a:latin typeface="Times New Roman" panose="02020603050405020304" pitchFamily="18" charset="0"/>
                <a:cs typeface="Times New Roman" panose="02020603050405020304" pitchFamily="18" charset="0"/>
              </a:rPr>
              <a:t>PROJECT</a:t>
            </a:r>
            <a:r>
              <a:rPr sz="4000" spc="-9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TITLE</a:t>
            </a:r>
            <a:endParaRPr sz="40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graphicFrame>
        <p:nvGraphicFramePr>
          <p:cNvPr id="23" name="Table 22">
            <a:extLst>
              <a:ext uri="{FF2B5EF4-FFF2-40B4-BE49-F238E27FC236}">
                <a16:creationId xmlns="" xmlns:a16="http://schemas.microsoft.com/office/drawing/2014/main" id="{7ECCDF9F-A7E5-54ED-4272-1383AAE7D9B0}"/>
              </a:ext>
            </a:extLst>
          </p:cNvPr>
          <p:cNvGraphicFramePr>
            <a:graphicFrameLocks noGrp="1"/>
          </p:cNvGraphicFramePr>
          <p:nvPr>
            <p:extLst>
              <p:ext uri="{D42A27DB-BD31-4B8C-83A1-F6EECF244321}">
                <p14:modId xmlns="" xmlns:p14="http://schemas.microsoft.com/office/powerpoint/2010/main" val="2140465320"/>
              </p:ext>
            </p:extLst>
          </p:nvPr>
        </p:nvGraphicFramePr>
        <p:xfrm>
          <a:off x="1095340" y="1214422"/>
          <a:ext cx="9315366" cy="533400"/>
        </p:xfrm>
        <a:graphic>
          <a:graphicData uri="http://schemas.openxmlformats.org/drawingml/2006/table">
            <a:tbl>
              <a:tblPr firstRow="1" bandRow="1">
                <a:tableStyleId>{2D5ABB26-0587-4C30-8999-92F81FD0307C}</a:tableStyleId>
              </a:tblPr>
              <a:tblGrid>
                <a:gridCol w="9315366">
                  <a:extLst>
                    <a:ext uri="{9D8B030D-6E8A-4147-A177-3AD203B41FA5}">
                      <a16:colId xmlns="" xmlns:a16="http://schemas.microsoft.com/office/drawing/2014/main" val="2309527675"/>
                    </a:ext>
                  </a:extLst>
                </a:gridCol>
              </a:tblGrid>
              <a:tr h="370840">
                <a:tc>
                  <a:txBody>
                    <a:bodyPr/>
                    <a:lstStyle/>
                    <a:p>
                      <a:pPr algn="ctr"/>
                      <a:r>
                        <a:rPr lang="en-US" sz="2900" b="1" dirty="0" smtClean="0">
                          <a:solidFill>
                            <a:schemeClr val="accent1">
                              <a:lumMod val="50000"/>
                            </a:schemeClr>
                          </a:solidFill>
                          <a:latin typeface="Times New Roman" panose="02020603050405020304" pitchFamily="18" charset="0"/>
                          <a:cs typeface="Times New Roman" panose="02020603050405020304" pitchFamily="18" charset="0"/>
                        </a:rPr>
                        <a:t>AI-Powered Clothing Generation &amp; Customization</a:t>
                      </a:r>
                      <a:endParaRPr lang="en-IN" sz="2900" b="1" dirty="0">
                        <a:solidFill>
                          <a:schemeClr val="accent1">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597082733"/>
                  </a:ext>
                </a:extLst>
              </a:tr>
            </a:tbl>
          </a:graphicData>
        </a:graphic>
      </p:graphicFrame>
      <p:sp>
        <p:nvSpPr>
          <p:cNvPr id="25" name="TextBox 24">
            <a:extLst>
              <a:ext uri="{FF2B5EF4-FFF2-40B4-BE49-F238E27FC236}">
                <a16:creationId xmlns="" xmlns:a16="http://schemas.microsoft.com/office/drawing/2014/main" id="{FE44B46A-E161-260D-D37A-249F0FFE6B20}"/>
              </a:ext>
            </a:extLst>
          </p:cNvPr>
          <p:cNvSpPr txBox="1"/>
          <p:nvPr/>
        </p:nvSpPr>
        <p:spPr>
          <a:xfrm>
            <a:off x="1392729" y="1823870"/>
            <a:ext cx="8237395" cy="4893647"/>
          </a:xfrm>
          <a:prstGeom prst="rect">
            <a:avLst/>
          </a:prstGeom>
          <a:noFill/>
        </p:spPr>
        <p:txBody>
          <a:bodyPr wrap="square" rtlCol="0">
            <a:spAutoFit/>
          </a:bodyPr>
          <a:lstStyle/>
          <a:p>
            <a:pPr algn="just">
              <a:buFont typeface="Arial" pitchFamily="34" charset="0"/>
              <a:buChar char="•"/>
            </a:pPr>
            <a:r>
              <a:rPr lang="en-US" sz="2600" dirty="0">
                <a:latin typeface="Times New Roman" pitchFamily="18" charset="0"/>
                <a:cs typeface="Times New Roman" pitchFamily="18" charset="0"/>
              </a:rPr>
              <a:t>Utilizes StyleGAN2-ADA trained on a subset of the </a:t>
            </a:r>
            <a:r>
              <a:rPr lang="en-US" sz="2600" dirty="0" err="1">
                <a:latin typeface="Times New Roman" pitchFamily="18" charset="0"/>
                <a:cs typeface="Times New Roman" pitchFamily="18" charset="0"/>
              </a:rPr>
              <a:t>Lookbook</a:t>
            </a:r>
            <a:r>
              <a:rPr lang="en-US" sz="2600" dirty="0">
                <a:latin typeface="Times New Roman" pitchFamily="18" charset="0"/>
                <a:cs typeface="Times New Roman" pitchFamily="18" charset="0"/>
              </a:rPr>
              <a:t> dataset, comprising 8,726 clothing images with a clean background</a:t>
            </a:r>
            <a:r>
              <a:rPr lang="en-US" sz="2600" dirty="0" smtClean="0">
                <a:latin typeface="Times New Roman" pitchFamily="18" charset="0"/>
                <a:cs typeface="Times New Roman" pitchFamily="18" charset="0"/>
              </a:rPr>
              <a:t>.</a:t>
            </a:r>
          </a:p>
          <a:p>
            <a:pPr algn="just">
              <a:buFont typeface="Arial" pitchFamily="34" charset="0"/>
              <a:buChar char="•"/>
            </a:pPr>
            <a:endParaRPr lang="en-US" sz="2600" dirty="0">
              <a:latin typeface="Times New Roman" pitchFamily="18" charset="0"/>
              <a:cs typeface="Times New Roman" pitchFamily="18" charset="0"/>
            </a:endParaRPr>
          </a:p>
          <a:p>
            <a:pPr algn="just">
              <a:buFont typeface="Arial" pitchFamily="34" charset="0"/>
              <a:buChar char="•"/>
            </a:pPr>
            <a:r>
              <a:rPr lang="en-US" sz="2600" dirty="0">
                <a:latin typeface="Times New Roman" pitchFamily="18" charset="0"/>
                <a:cs typeface="Times New Roman" pitchFamily="18" charset="0"/>
              </a:rPr>
              <a:t>Employs </a:t>
            </a:r>
            <a:r>
              <a:rPr lang="en-US" sz="2600" dirty="0" err="1">
                <a:latin typeface="Times New Roman" pitchFamily="18" charset="0"/>
                <a:cs typeface="Times New Roman" pitchFamily="18" charset="0"/>
              </a:rPr>
              <a:t>GANSpace</a:t>
            </a:r>
            <a:r>
              <a:rPr lang="en-US" sz="2600" dirty="0">
                <a:latin typeface="Times New Roman" pitchFamily="18" charset="0"/>
                <a:cs typeface="Times New Roman" pitchFamily="18" charset="0"/>
              </a:rPr>
              <a:t> method to identify key directions in the latent space, facilitating intuitive manipulation of clothing attributes without explicit labels</a:t>
            </a:r>
            <a:r>
              <a:rPr lang="en-US" sz="2600" dirty="0" smtClean="0">
                <a:latin typeface="Times New Roman" pitchFamily="18" charset="0"/>
                <a:cs typeface="Times New Roman" pitchFamily="18" charset="0"/>
              </a:rPr>
              <a:t>.</a:t>
            </a:r>
          </a:p>
          <a:p>
            <a:pPr algn="just">
              <a:buFont typeface="Arial" pitchFamily="34" charset="0"/>
              <a:buChar char="•"/>
            </a:pPr>
            <a:endParaRPr lang="en-US" sz="2600" dirty="0">
              <a:latin typeface="Times New Roman" pitchFamily="18" charset="0"/>
              <a:cs typeface="Times New Roman" pitchFamily="18" charset="0"/>
            </a:endParaRPr>
          </a:p>
          <a:p>
            <a:pPr algn="just">
              <a:buFont typeface="Arial" pitchFamily="34" charset="0"/>
              <a:buChar char="•"/>
            </a:pPr>
            <a:r>
              <a:rPr lang="en-US" sz="2600" dirty="0">
                <a:latin typeface="Times New Roman" pitchFamily="18" charset="0"/>
                <a:cs typeface="Times New Roman" pitchFamily="18" charset="0"/>
              </a:rPr>
              <a:t>Develops a user-friendly interface using the </a:t>
            </a:r>
            <a:r>
              <a:rPr lang="en-US" sz="2600" dirty="0" err="1">
                <a:latin typeface="Times New Roman" pitchFamily="18" charset="0"/>
                <a:cs typeface="Times New Roman" pitchFamily="18" charset="0"/>
              </a:rPr>
              <a:t>Gradio</a:t>
            </a:r>
            <a:r>
              <a:rPr lang="en-US" sz="2600" dirty="0">
                <a:latin typeface="Times New Roman" pitchFamily="18" charset="0"/>
                <a:cs typeface="Times New Roman" pitchFamily="18" charset="0"/>
              </a:rPr>
              <a:t> UI library, enabling easy deployment on </a:t>
            </a:r>
            <a:r>
              <a:rPr lang="en-US" sz="2600" dirty="0" err="1">
                <a:latin typeface="Times New Roman" pitchFamily="18" charset="0"/>
                <a:cs typeface="Times New Roman" pitchFamily="18" charset="0"/>
              </a:rPr>
              <a:t>Colab</a:t>
            </a:r>
            <a:r>
              <a:rPr lang="en-US" sz="2600" dirty="0">
                <a:latin typeface="Times New Roman" pitchFamily="18" charset="0"/>
                <a:cs typeface="Times New Roman" pitchFamily="18" charset="0"/>
              </a:rPr>
              <a:t> for public access to the UI and demo, albeit with intermittent availability due to GPU usage constraints.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751103"/>
          </a:xfrm>
          <a:prstGeom prst="rect">
            <a:avLst/>
          </a:prstGeom>
        </p:spPr>
        <p:txBody>
          <a:bodyPr vert="horz" wrap="square" lIns="0" tIns="73279" rIns="0" bIns="0" rtlCol="0">
            <a:spAutoFit/>
          </a:bodyPr>
          <a:lstStyle/>
          <a:p>
            <a:pPr marL="193675">
              <a:lnSpc>
                <a:spcPct val="100000"/>
              </a:lnSpc>
              <a:spcBef>
                <a:spcPts val="105"/>
              </a:spcBef>
            </a:pPr>
            <a:r>
              <a:rPr sz="4400"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a:extLst>
              <a:ext uri="{FF2B5EF4-FFF2-40B4-BE49-F238E27FC236}">
                <a16:creationId xmlns="" xmlns:a16="http://schemas.microsoft.com/office/drawing/2014/main" id="{D2CD28AB-248F-5BE1-52E9-50AA25E47335}"/>
              </a:ext>
            </a:extLst>
          </p:cNvPr>
          <p:cNvSpPr txBox="1"/>
          <p:nvPr/>
        </p:nvSpPr>
        <p:spPr>
          <a:xfrm>
            <a:off x="2036459" y="1754431"/>
            <a:ext cx="6956043" cy="4093428"/>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Problem Statement</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Project Overview</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End users</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Solution and its Value Proposition</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 Wow in a Solution</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Modelling</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Results</a:t>
            </a:r>
          </a:p>
          <a:p>
            <a:pPr marL="571500" indent="-571500">
              <a:buFont typeface="Arial" panose="020B0604020202020204" pitchFamily="34" charset="0"/>
              <a:buChar char="•"/>
            </a:pP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56268" y="28194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6404928"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10" dirty="0">
                <a:latin typeface="Times New Roman" panose="02020603050405020304" pitchFamily="18" charset="0"/>
                <a:cs typeface="Times New Roman" panose="02020603050405020304" pitchFamily="18" charset="0"/>
              </a:rPr>
              <a:t>PROBLEM</a:t>
            </a:r>
            <a:r>
              <a:rPr sz="4000" dirty="0">
                <a:latin typeface="Times New Roman" panose="02020603050405020304" pitchFamily="18" charset="0"/>
                <a:cs typeface="Times New Roman" panose="02020603050405020304" pitchFamily="18" charset="0"/>
              </a:rPr>
              <a:t>	</a:t>
            </a:r>
            <a:r>
              <a:rPr sz="4000" spc="-75" dirty="0">
                <a:latin typeface="Times New Roman" panose="02020603050405020304" pitchFamily="18" charset="0"/>
                <a:cs typeface="Times New Roman" panose="02020603050405020304" pitchFamily="18" charset="0"/>
              </a:rPr>
              <a:t>STATEMENT</a:t>
            </a:r>
            <a:endParaRPr sz="40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2" name="TextBox 11">
            <a:extLst>
              <a:ext uri="{FF2B5EF4-FFF2-40B4-BE49-F238E27FC236}">
                <a16:creationId xmlns="" xmlns:a16="http://schemas.microsoft.com/office/drawing/2014/main" id="{4FD06FE2-E65D-F44D-8645-7361CDDA939A}"/>
              </a:ext>
            </a:extLst>
          </p:cNvPr>
          <p:cNvSpPr txBox="1"/>
          <p:nvPr/>
        </p:nvSpPr>
        <p:spPr>
          <a:xfrm>
            <a:off x="834073" y="1640241"/>
            <a:ext cx="7624128" cy="3631763"/>
          </a:xfrm>
          <a:prstGeom prst="rect">
            <a:avLst/>
          </a:prstGeom>
          <a:noFill/>
        </p:spPr>
        <p:txBody>
          <a:bodyPr wrap="square">
            <a:spAutoFit/>
          </a:bodyPr>
          <a:lstStyle/>
          <a:p>
            <a:r>
              <a:rPr lang="en-US" sz="2300" dirty="0" smtClean="0">
                <a:latin typeface="Times New Roman" panose="02020603050405020304" pitchFamily="18" charset="0"/>
                <a:cs typeface="Times New Roman" panose="02020603050405020304" pitchFamily="18" charset="0"/>
              </a:rPr>
              <a:t>Fashion enthusiasts often face limitations when attempting to customize clothing designs according to their preferences. Existing solutions may lack the ability to provide intuitive control over attributes or require extensive manual labeling, hindering user experience. Additionally, deploying such tools for public use can be challenging due to resource constraints. There is a need for a user-friendly, customizable clothing generation system that empowers users to manipulate various attributes effortlessly, while also enabling seamless deployment for widespread accessibility.</a:t>
            </a:r>
            <a:endParaRPr lang="en-IN"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495683"/>
            <a:ext cx="6118225" cy="63222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000" spc="-10" dirty="0">
                <a:latin typeface="Times New Roman" panose="02020603050405020304" pitchFamily="18" charset="0"/>
                <a:cs typeface="Times New Roman" panose="02020603050405020304" pitchFamily="18" charset="0"/>
              </a:rPr>
              <a:t>PROJECT</a:t>
            </a:r>
            <a:r>
              <a:rPr sz="400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OVERVIEW</a:t>
            </a:r>
            <a:endParaRPr sz="40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2" name="TextBox 11">
            <a:extLst>
              <a:ext uri="{FF2B5EF4-FFF2-40B4-BE49-F238E27FC236}">
                <a16:creationId xmlns="" xmlns:a16="http://schemas.microsoft.com/office/drawing/2014/main" id="{F7CC7806-7A65-C1E7-46D4-9B8E4590554A}"/>
              </a:ext>
            </a:extLst>
          </p:cNvPr>
          <p:cNvSpPr txBox="1"/>
          <p:nvPr/>
        </p:nvSpPr>
        <p:spPr>
          <a:xfrm>
            <a:off x="738150" y="1928802"/>
            <a:ext cx="7897787" cy="5170646"/>
          </a:xfrm>
          <a:prstGeom prst="rect">
            <a:avLst/>
          </a:prstGeom>
          <a:noFill/>
        </p:spPr>
        <p:txBody>
          <a:bodyPr wrap="square">
            <a:spAutoFit/>
          </a:bodyPr>
          <a:lstStyle/>
          <a:p>
            <a:pPr algn="just">
              <a:buFont typeface="Arial" pitchFamily="34" charset="0"/>
              <a:buChar char="•"/>
            </a:pPr>
            <a:r>
              <a:rPr lang="en-US" sz="2200" b="0" i="0" dirty="0" smtClean="0">
                <a:solidFill>
                  <a:schemeClr val="tx1"/>
                </a:solidFill>
                <a:effectLst/>
                <a:latin typeface="Times New Roman" panose="02020603050405020304" pitchFamily="18" charset="0"/>
                <a:cs typeface="Times New Roman" panose="02020603050405020304" pitchFamily="18" charset="0"/>
              </a:rPr>
              <a:t>Trained StyleGAN2-ADA on 8,726 clean-background clothing images from the </a:t>
            </a:r>
            <a:r>
              <a:rPr lang="en-US" sz="2200" b="0" i="0" dirty="0" err="1" smtClean="0">
                <a:solidFill>
                  <a:schemeClr val="tx1"/>
                </a:solidFill>
                <a:effectLst/>
                <a:latin typeface="Times New Roman" panose="02020603050405020304" pitchFamily="18" charset="0"/>
                <a:cs typeface="Times New Roman" panose="02020603050405020304" pitchFamily="18" charset="0"/>
              </a:rPr>
              <a:t>Lookbook</a:t>
            </a:r>
            <a:r>
              <a:rPr lang="en-US" sz="2200" b="0" i="0" dirty="0" smtClean="0">
                <a:solidFill>
                  <a:schemeClr val="tx1"/>
                </a:solidFill>
                <a:effectLst/>
                <a:latin typeface="Times New Roman" panose="02020603050405020304" pitchFamily="18" charset="0"/>
                <a:cs typeface="Times New Roman" panose="02020603050405020304" pitchFamily="18" charset="0"/>
              </a:rPr>
              <a:t> dataset, enabling diverse clothing generation.</a:t>
            </a:r>
          </a:p>
          <a:p>
            <a:pPr algn="just">
              <a:buFont typeface="Arial" pitchFamily="34" charset="0"/>
              <a:buChar char="•"/>
            </a:pPr>
            <a:r>
              <a:rPr lang="en-US" sz="2200" b="0" i="0" dirty="0" smtClean="0">
                <a:solidFill>
                  <a:schemeClr val="tx1"/>
                </a:solidFill>
                <a:effectLst/>
                <a:latin typeface="Times New Roman" panose="02020603050405020304" pitchFamily="18" charset="0"/>
                <a:cs typeface="Times New Roman" panose="02020603050405020304" pitchFamily="18" charset="0"/>
              </a:rPr>
              <a:t>Leveraged </a:t>
            </a:r>
            <a:r>
              <a:rPr lang="en-US" sz="2200" b="0" i="0" dirty="0" err="1" smtClean="0">
                <a:solidFill>
                  <a:schemeClr val="tx1"/>
                </a:solidFill>
                <a:effectLst/>
                <a:latin typeface="Times New Roman" panose="02020603050405020304" pitchFamily="18" charset="0"/>
                <a:cs typeface="Times New Roman" panose="02020603050405020304" pitchFamily="18" charset="0"/>
              </a:rPr>
              <a:t>GANSpace</a:t>
            </a:r>
            <a:r>
              <a:rPr lang="en-US" sz="2200" b="0" i="0" dirty="0" smtClean="0">
                <a:solidFill>
                  <a:schemeClr val="tx1"/>
                </a:solidFill>
                <a:effectLst/>
                <a:latin typeface="Times New Roman" panose="02020603050405020304" pitchFamily="18" charset="0"/>
                <a:cs typeface="Times New Roman" panose="02020603050405020304" pitchFamily="18" charset="0"/>
              </a:rPr>
              <a:t> to identify key directions in the latent space, enhancing attribute manipulation without explicit labeling.</a:t>
            </a:r>
          </a:p>
          <a:p>
            <a:pPr algn="just">
              <a:buFont typeface="Arial" pitchFamily="34" charset="0"/>
              <a:buChar char="•"/>
            </a:pPr>
            <a:r>
              <a:rPr lang="en-US" sz="2200" b="0" i="0" dirty="0" smtClean="0">
                <a:solidFill>
                  <a:schemeClr val="tx1"/>
                </a:solidFill>
                <a:effectLst/>
                <a:latin typeface="Times New Roman" panose="02020603050405020304" pitchFamily="18" charset="0"/>
                <a:cs typeface="Times New Roman" panose="02020603050405020304" pitchFamily="18" charset="0"/>
              </a:rPr>
              <a:t>Created a user-friendly UI with </a:t>
            </a:r>
            <a:r>
              <a:rPr lang="en-US" sz="2200" b="0" i="0" dirty="0" err="1" smtClean="0">
                <a:solidFill>
                  <a:schemeClr val="tx1"/>
                </a:solidFill>
                <a:effectLst/>
                <a:latin typeface="Times New Roman" panose="02020603050405020304" pitchFamily="18" charset="0"/>
                <a:cs typeface="Times New Roman" panose="02020603050405020304" pitchFamily="18" charset="0"/>
              </a:rPr>
              <a:t>Gradio</a:t>
            </a:r>
            <a:r>
              <a:rPr lang="en-US" sz="2200" b="0" i="0" dirty="0" smtClean="0">
                <a:solidFill>
                  <a:schemeClr val="tx1"/>
                </a:solidFill>
                <a:effectLst/>
                <a:latin typeface="Times New Roman" panose="02020603050405020304" pitchFamily="18" charset="0"/>
                <a:cs typeface="Times New Roman" panose="02020603050405020304" pitchFamily="18" charset="0"/>
              </a:rPr>
              <a:t>, facilitating intuitive customization and easy deployment on </a:t>
            </a:r>
            <a:r>
              <a:rPr lang="en-US" sz="2200" b="0" i="0" dirty="0" err="1" smtClean="0">
                <a:solidFill>
                  <a:schemeClr val="tx1"/>
                </a:solidFill>
                <a:effectLst/>
                <a:latin typeface="Times New Roman" panose="02020603050405020304" pitchFamily="18" charset="0"/>
                <a:cs typeface="Times New Roman" panose="02020603050405020304" pitchFamily="18" charset="0"/>
              </a:rPr>
              <a:t>Colab</a:t>
            </a:r>
            <a:r>
              <a:rPr lang="en-US" sz="2200" b="0" i="0" dirty="0" smtClean="0">
                <a:solidFill>
                  <a:schemeClr val="tx1"/>
                </a:solidFill>
                <a:effectLst/>
                <a:latin typeface="Times New Roman" panose="02020603050405020304" pitchFamily="18" charset="0"/>
                <a:cs typeface="Times New Roman" panose="02020603050405020304" pitchFamily="18" charset="0"/>
              </a:rPr>
              <a:t>.</a:t>
            </a:r>
          </a:p>
          <a:p>
            <a:pPr algn="just">
              <a:buFont typeface="Arial" pitchFamily="34" charset="0"/>
              <a:buChar char="•"/>
            </a:pPr>
            <a:r>
              <a:rPr lang="en-US" sz="2200" b="0" i="0" dirty="0" smtClean="0">
                <a:solidFill>
                  <a:schemeClr val="tx1"/>
                </a:solidFill>
                <a:effectLst/>
                <a:latin typeface="Times New Roman" panose="02020603050405020304" pitchFamily="18" charset="0"/>
                <a:cs typeface="Times New Roman" panose="02020603050405020304" pitchFamily="18" charset="0"/>
              </a:rPr>
              <a:t>Enabled public access to the UI and demo, though intermittent availability due to GPU usage constraints, fostering widespread exploration and feedback.</a:t>
            </a:r>
          </a:p>
          <a:p>
            <a:endParaRPr lang="en-US" sz="2200" b="0" i="0" dirty="0" smtClean="0">
              <a:solidFill>
                <a:schemeClr val="tx1"/>
              </a:solidFill>
              <a:effectLst/>
              <a:latin typeface="Times New Roman" panose="02020603050405020304" pitchFamily="18" charset="0"/>
              <a:cs typeface="Times New Roman" panose="02020603050405020304" pitchFamily="18" charset="0"/>
            </a:endParaRPr>
          </a:p>
          <a:p>
            <a:endParaRPr lang="en-US" sz="2200" b="0" i="0" dirty="0" smtClean="0">
              <a:solidFill>
                <a:schemeClr val="tx1"/>
              </a:solidFill>
              <a:effectLst/>
              <a:latin typeface="Times New Roman" panose="02020603050405020304" pitchFamily="18" charset="0"/>
              <a:cs typeface="Times New Roman" panose="02020603050405020304" pitchFamily="18" charset="0"/>
            </a:endParaRPr>
          </a:p>
          <a:p>
            <a:endParaRPr lang="en-US" sz="2200" b="0" i="0" dirty="0" smtClean="0">
              <a:solidFill>
                <a:schemeClr val="tx1"/>
              </a:solidFill>
              <a:effectLst/>
              <a:latin typeface="Times New Roman" panose="02020603050405020304" pitchFamily="18" charset="0"/>
              <a:cs typeface="Times New Roman" panose="02020603050405020304" pitchFamily="18" charset="0"/>
            </a:endParaRPr>
          </a:p>
          <a:p>
            <a:endParaRPr lang="en-US" sz="2200" b="0" i="0" dirty="0" smtClean="0">
              <a:solidFill>
                <a:schemeClr val="tx1"/>
              </a:solidFill>
              <a:effectLst/>
              <a:latin typeface="Times New Roman" panose="02020603050405020304" pitchFamily="18" charset="0"/>
              <a:cs typeface="Times New Roman" panose="02020603050405020304" pitchFamily="18" charset="0"/>
            </a:endParaRPr>
          </a:p>
          <a:p>
            <a:endParaRPr lang="en-US" sz="2200" b="0" i="0" dirty="0" smtClean="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1000" y="-203055"/>
            <a:ext cx="9764395" cy="1020407"/>
          </a:xfrm>
          <a:prstGeom prst="rect">
            <a:avLst/>
          </a:prstGeom>
        </p:spPr>
        <p:txBody>
          <a:bodyPr vert="horz" wrap="square" lIns="0" tIns="522858" rIns="0" bIns="0" rtlCol="0">
            <a:spAutoFit/>
          </a:bodyPr>
          <a:lstStyle/>
          <a:p>
            <a:pPr marL="153670">
              <a:lnSpc>
                <a:spcPct val="100000"/>
              </a:lnSpc>
              <a:spcBef>
                <a:spcPts val="130"/>
              </a:spcBef>
            </a:pPr>
            <a:r>
              <a:rPr sz="3200" dirty="0">
                <a:latin typeface="Times New Roman" panose="02020603050405020304" pitchFamily="18" charset="0"/>
                <a:cs typeface="Times New Roman" panose="02020603050405020304" pitchFamily="18" charset="0"/>
              </a:rPr>
              <a:t>WHO</a:t>
            </a:r>
            <a:r>
              <a:rPr sz="3200" spc="-2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ARE</a:t>
            </a:r>
            <a:r>
              <a:rPr sz="3200" spc="-70"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THE</a:t>
            </a:r>
            <a:r>
              <a:rPr sz="3200" spc="-5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END</a:t>
            </a:r>
            <a:r>
              <a:rPr sz="3200" spc="-7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USERS?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0" name="TextBox 9">
            <a:extLst>
              <a:ext uri="{FF2B5EF4-FFF2-40B4-BE49-F238E27FC236}">
                <a16:creationId xmlns="" xmlns:a16="http://schemas.microsoft.com/office/drawing/2014/main" id="{F9D9EEA3-FF8E-D920-0075-C61803DDF9A0}"/>
              </a:ext>
            </a:extLst>
          </p:cNvPr>
          <p:cNvSpPr txBox="1"/>
          <p:nvPr/>
        </p:nvSpPr>
        <p:spPr>
          <a:xfrm>
            <a:off x="533400" y="1010245"/>
            <a:ext cx="9991492" cy="3816429"/>
          </a:xfrm>
          <a:prstGeom prst="rect">
            <a:avLst/>
          </a:prstGeom>
          <a:noFill/>
        </p:spPr>
        <p:txBody>
          <a:bodyPr wrap="square">
            <a:spAutoFit/>
          </a:bodyPr>
          <a:lstStyle/>
          <a:p>
            <a:r>
              <a:rPr lang="en-US" sz="2200" b="1" dirty="0" smtClean="0">
                <a:latin typeface="Times New Roman" panose="02020603050405020304" pitchFamily="18" charset="0"/>
                <a:cs typeface="Times New Roman" panose="02020603050405020304" pitchFamily="18" charset="0"/>
              </a:rPr>
              <a:t>Fashion Designers:</a:t>
            </a:r>
          </a:p>
          <a:p>
            <a:r>
              <a:rPr lang="en-US" sz="2200" dirty="0" smtClean="0">
                <a:latin typeface="Times New Roman" panose="02020603050405020304" pitchFamily="18" charset="0"/>
                <a:cs typeface="Times New Roman" panose="02020603050405020304" pitchFamily="18" charset="0"/>
              </a:rPr>
              <a:t>Seeking inspiration and exploration of diverse clothing designs.</a:t>
            </a:r>
          </a:p>
          <a:p>
            <a:endParaRPr lang="en-US" sz="2200"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Individuals:</a:t>
            </a:r>
          </a:p>
          <a:p>
            <a:r>
              <a:rPr lang="en-US" sz="2200" dirty="0" smtClean="0">
                <a:latin typeface="Times New Roman" panose="02020603050405020304" pitchFamily="18" charset="0"/>
                <a:cs typeface="Times New Roman" panose="02020603050405020304" pitchFamily="18" charset="0"/>
              </a:rPr>
              <a:t>Interested in customizing virtual outfits for personal use or digital representation</a:t>
            </a:r>
            <a:r>
              <a:rPr lang="en-US" sz="2200" b="1" dirty="0" smtClean="0">
                <a:latin typeface="Times New Roman" panose="02020603050405020304" pitchFamily="18" charset="0"/>
                <a:cs typeface="Times New Roman" panose="02020603050405020304" pitchFamily="18" charset="0"/>
              </a:rPr>
              <a:t>.</a:t>
            </a:r>
          </a:p>
          <a:p>
            <a:endParaRPr lang="en-US" sz="2200" b="1"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Fashion Enthusiasts:</a:t>
            </a:r>
          </a:p>
          <a:p>
            <a:r>
              <a:rPr lang="en-US" sz="2200" dirty="0" smtClean="0">
                <a:latin typeface="Times New Roman" panose="02020603050405020304" pitchFamily="18" charset="0"/>
                <a:cs typeface="Times New Roman" panose="02020603050405020304" pitchFamily="18" charset="0"/>
              </a:rPr>
              <a:t>Looking for a creative outlet to experiment with different clothing styles.</a:t>
            </a:r>
          </a:p>
          <a:p>
            <a:endParaRPr lang="en-US" sz="2200"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Researchers and Developers:</a:t>
            </a:r>
          </a:p>
          <a:p>
            <a:r>
              <a:rPr lang="en-US" sz="2200" dirty="0" smtClean="0">
                <a:latin typeface="Times New Roman" panose="02020603050405020304" pitchFamily="18" charset="0"/>
                <a:cs typeface="Times New Roman" panose="02020603050405020304" pitchFamily="18" charset="0"/>
              </a:rPr>
              <a:t>Exploring advancements in generative models and fashion technology.</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16441"/>
            <a:ext cx="7519035" cy="2152512"/>
          </a:xfrm>
          <a:prstGeom prst="rect">
            <a:avLst/>
          </a:prstGeom>
        </p:spPr>
        <p:txBody>
          <a:bodyPr vert="horz" wrap="square" lIns="0" tIns="485775" rIns="0" bIns="0" rtlCol="0">
            <a:spAutoFit/>
          </a:bodyPr>
          <a:lstStyle/>
          <a:p>
            <a:pPr marL="12700">
              <a:lnSpc>
                <a:spcPct val="100000"/>
              </a:lnSpc>
              <a:spcBef>
                <a:spcPts val="105"/>
              </a:spcBef>
            </a:pPr>
            <a:r>
              <a:rPr lang="en-IN" sz="3100" spc="-10" dirty="0">
                <a:latin typeface="Times New Roman" panose="02020603050405020304" pitchFamily="18" charset="0"/>
                <a:cs typeface="Times New Roman" panose="02020603050405020304" pitchFamily="18" charset="0"/>
              </a:rPr>
              <a:t>SOLUTION</a:t>
            </a:r>
            <a:r>
              <a:rPr lang="en-IN" sz="3100" spc="-345" dirty="0">
                <a:latin typeface="Times New Roman" panose="02020603050405020304" pitchFamily="18" charset="0"/>
                <a:cs typeface="Times New Roman" panose="02020603050405020304" pitchFamily="18" charset="0"/>
              </a:rPr>
              <a:t>:</a:t>
            </a:r>
            <a:r>
              <a:rPr lang="en-IN" sz="3600" spc="-345" dirty="0"/>
              <a:t/>
            </a:r>
            <a:br>
              <a:rPr lang="en-IN" sz="3600" spc="-345" dirty="0"/>
            </a:br>
            <a:r>
              <a:rPr lang="en-IN" sz="3600" spc="-345" dirty="0"/>
              <a:t/>
            </a:r>
            <a:br>
              <a:rPr lang="en-IN" sz="3600" spc="-345" dirty="0"/>
            </a:br>
            <a:r>
              <a:rPr lang="en-IN" sz="3600" spc="-120" dirty="0"/>
              <a:t> </a:t>
            </a:r>
            <a:endParaRPr lang="en-IN"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5" name="TextBox 14">
            <a:extLst>
              <a:ext uri="{FF2B5EF4-FFF2-40B4-BE49-F238E27FC236}">
                <a16:creationId xmlns="" xmlns:a16="http://schemas.microsoft.com/office/drawing/2014/main" id="{7D9E3B44-F71A-F339-3B85-4D89ABB9C791}"/>
              </a:ext>
            </a:extLst>
          </p:cNvPr>
          <p:cNvSpPr txBox="1"/>
          <p:nvPr/>
        </p:nvSpPr>
        <p:spPr>
          <a:xfrm>
            <a:off x="366793" y="1028669"/>
            <a:ext cx="10778743" cy="3477875"/>
          </a:xfrm>
          <a:prstGeom prst="rect">
            <a:avLst/>
          </a:prstGeom>
          <a:noFill/>
        </p:spPr>
        <p:txBody>
          <a:bodyPr wrap="square">
            <a:spAutoFit/>
          </a:bodyPr>
          <a:lstStyle/>
          <a:p>
            <a:r>
              <a:rPr lang="en-US" sz="2200" b="0" i="0" dirty="0" smtClean="0">
                <a:solidFill>
                  <a:srgbClr val="0D0D0D"/>
                </a:solidFill>
                <a:effectLst/>
                <a:latin typeface="Times New Roman" panose="02020603050405020304" pitchFamily="18" charset="0"/>
                <a:cs typeface="Times New Roman" panose="02020603050405020304" pitchFamily="18" charset="0"/>
              </a:rPr>
              <a:t>The project offers a comprehensive solution by integrating StyleGAN2-ADA trained on a subset of the </a:t>
            </a:r>
            <a:r>
              <a:rPr lang="en-US" sz="2200" b="0" i="0" dirty="0" err="1" smtClean="0">
                <a:solidFill>
                  <a:srgbClr val="0D0D0D"/>
                </a:solidFill>
                <a:effectLst/>
                <a:latin typeface="Times New Roman" panose="02020603050405020304" pitchFamily="18" charset="0"/>
                <a:cs typeface="Times New Roman" panose="02020603050405020304" pitchFamily="18" charset="0"/>
              </a:rPr>
              <a:t>Lookbook</a:t>
            </a:r>
            <a:r>
              <a:rPr lang="en-US" sz="2200" b="0" i="0" dirty="0" smtClean="0">
                <a:solidFill>
                  <a:srgbClr val="0D0D0D"/>
                </a:solidFill>
                <a:effectLst/>
                <a:latin typeface="Times New Roman" panose="02020603050405020304" pitchFamily="18" charset="0"/>
                <a:cs typeface="Times New Roman" panose="02020603050405020304" pitchFamily="18" charset="0"/>
              </a:rPr>
              <a:t> dataset, </a:t>
            </a:r>
            <a:r>
              <a:rPr lang="en-US" sz="2200" b="0" i="0" dirty="0" err="1" smtClean="0">
                <a:solidFill>
                  <a:srgbClr val="0D0D0D"/>
                </a:solidFill>
                <a:effectLst/>
                <a:latin typeface="Times New Roman" panose="02020603050405020304" pitchFamily="18" charset="0"/>
                <a:cs typeface="Times New Roman" panose="02020603050405020304" pitchFamily="18" charset="0"/>
              </a:rPr>
              <a:t>GANSpace</a:t>
            </a:r>
            <a:r>
              <a:rPr lang="en-US" sz="2200" b="0" i="0" dirty="0" smtClean="0">
                <a:solidFill>
                  <a:srgbClr val="0D0D0D"/>
                </a:solidFill>
                <a:effectLst/>
                <a:latin typeface="Times New Roman" panose="02020603050405020304" pitchFamily="18" charset="0"/>
                <a:cs typeface="Times New Roman" panose="02020603050405020304" pitchFamily="18" charset="0"/>
              </a:rPr>
              <a:t> for latent space exploration, and a user-friendly UI developed with </a:t>
            </a:r>
            <a:r>
              <a:rPr lang="en-US" sz="2200" b="0" i="0" dirty="0" err="1" smtClean="0">
                <a:solidFill>
                  <a:srgbClr val="0D0D0D"/>
                </a:solidFill>
                <a:effectLst/>
                <a:latin typeface="Times New Roman" panose="02020603050405020304" pitchFamily="18" charset="0"/>
                <a:cs typeface="Times New Roman" panose="02020603050405020304" pitchFamily="18" charset="0"/>
              </a:rPr>
              <a:t>Gradio</a:t>
            </a:r>
            <a:r>
              <a:rPr lang="en-US" sz="2200" b="0" i="0" dirty="0" smtClean="0">
                <a:solidFill>
                  <a:srgbClr val="0D0D0D"/>
                </a:solidFill>
                <a:effectLst/>
                <a:latin typeface="Times New Roman" panose="02020603050405020304" pitchFamily="18" charset="0"/>
                <a:cs typeface="Times New Roman" panose="02020603050405020304" pitchFamily="18" charset="0"/>
              </a:rPr>
              <a:t>. This enables intuitive customization of clothing attributes without manual labeling. Additionally, public access is facilitated, albeit intermittently, on </a:t>
            </a:r>
            <a:r>
              <a:rPr lang="en-US" sz="2200" b="0" i="0" dirty="0" err="1" smtClean="0">
                <a:solidFill>
                  <a:srgbClr val="0D0D0D"/>
                </a:solidFill>
                <a:effectLst/>
                <a:latin typeface="Times New Roman" panose="02020603050405020304" pitchFamily="18" charset="0"/>
                <a:cs typeface="Times New Roman" panose="02020603050405020304" pitchFamily="18" charset="0"/>
              </a:rPr>
              <a:t>Colab</a:t>
            </a:r>
            <a:r>
              <a:rPr lang="en-US" sz="2200" b="0" i="0" dirty="0" smtClean="0">
                <a:solidFill>
                  <a:srgbClr val="0D0D0D"/>
                </a:solidFill>
                <a:effectLst/>
                <a:latin typeface="Times New Roman" panose="02020603050405020304" pitchFamily="18" charset="0"/>
                <a:cs typeface="Times New Roman" panose="02020603050405020304" pitchFamily="18" charset="0"/>
              </a:rPr>
              <a:t>, fostering widespread exploration and feedback.</a:t>
            </a:r>
          </a:p>
          <a:p>
            <a:endParaRPr lang="en-US" sz="2200" b="0" i="0" dirty="0" smtClean="0">
              <a:solidFill>
                <a:srgbClr val="0D0D0D"/>
              </a:solidFill>
              <a:effectLst/>
              <a:latin typeface="Times New Roman" panose="02020603050405020304" pitchFamily="18" charset="0"/>
              <a:cs typeface="Times New Roman" panose="02020603050405020304" pitchFamily="18" charset="0"/>
            </a:endParaRPr>
          </a:p>
          <a:p>
            <a:endParaRPr lang="en-US" sz="2200" b="0" i="0" dirty="0" smtClean="0">
              <a:solidFill>
                <a:srgbClr val="0D0D0D"/>
              </a:solidFill>
              <a:effectLst/>
              <a:latin typeface="Times New Roman" panose="02020603050405020304" pitchFamily="18" charset="0"/>
              <a:cs typeface="Times New Roman" panose="02020603050405020304" pitchFamily="18" charset="0"/>
            </a:endParaRPr>
          </a:p>
          <a:p>
            <a:endParaRPr lang="en-US" sz="2200" b="0" i="0" dirty="0" smtClean="0">
              <a:solidFill>
                <a:srgbClr val="0D0D0D"/>
              </a:solidFill>
              <a:effectLst/>
              <a:latin typeface="Times New Roman" panose="02020603050405020304" pitchFamily="18" charset="0"/>
              <a:cs typeface="Times New Roman" panose="02020603050405020304" pitchFamily="18" charset="0"/>
            </a:endParaRPr>
          </a:p>
          <a:p>
            <a:endParaRPr lang="en-US" sz="2200" b="0" i="0" dirty="0" smtClean="0">
              <a:solidFill>
                <a:srgbClr val="0D0D0D"/>
              </a:solidFill>
              <a:effectLst/>
              <a:latin typeface="Times New Roman" panose="02020603050405020304" pitchFamily="18" charset="0"/>
              <a:cs typeface="Times New Roman" panose="02020603050405020304" pitchFamily="18" charset="0"/>
            </a:endParaRPr>
          </a:p>
          <a:p>
            <a:endParaRPr lang="en-US" sz="2200" b="0" i="0" dirty="0" smtClean="0">
              <a:solidFill>
                <a:srgbClr val="0D0D0D"/>
              </a:solidFill>
              <a:effectLst/>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 xmlns:a16="http://schemas.microsoft.com/office/drawing/2014/main" id="{69FE0DD8-77AC-5F1F-57E3-9778454EA4D7}"/>
              </a:ext>
            </a:extLst>
          </p:cNvPr>
          <p:cNvSpPr txBox="1"/>
          <p:nvPr/>
        </p:nvSpPr>
        <p:spPr>
          <a:xfrm>
            <a:off x="238084" y="2786058"/>
            <a:ext cx="6106332" cy="584775"/>
          </a:xfrm>
          <a:prstGeom prst="rect">
            <a:avLst/>
          </a:prstGeom>
          <a:noFill/>
        </p:spPr>
        <p:txBody>
          <a:bodyPr wrap="square">
            <a:spAutoFit/>
          </a:bodyPr>
          <a:lstStyle/>
          <a:p>
            <a:r>
              <a:rPr lang="en-IN" sz="3200" b="1" spc="-10" dirty="0">
                <a:solidFill>
                  <a:prstClr val="black"/>
                </a:solidFill>
                <a:latin typeface="Times New Roman" panose="02020603050405020304" pitchFamily="18" charset="0"/>
                <a:ea typeface="+mj-ea"/>
                <a:cs typeface="Times New Roman" panose="02020603050405020304" pitchFamily="18" charset="0"/>
              </a:rPr>
              <a:t>VALUE PROPOSITION</a:t>
            </a:r>
            <a:r>
              <a:rPr kumimoji="0" lang="en-IN" sz="3200" b="1" i="0" u="none" strike="noStrike" kern="0" cap="none" spc="-345"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 xmlns:a16="http://schemas.microsoft.com/office/drawing/2014/main" id="{A39DA329-CD25-E1BB-5091-1410F2329253}"/>
              </a:ext>
            </a:extLst>
          </p:cNvPr>
          <p:cNvSpPr txBox="1"/>
          <p:nvPr/>
        </p:nvSpPr>
        <p:spPr>
          <a:xfrm>
            <a:off x="523836" y="3041571"/>
            <a:ext cx="9908180" cy="3816429"/>
          </a:xfrm>
          <a:prstGeom prst="rect">
            <a:avLst/>
          </a:prstGeom>
          <a:noFill/>
        </p:spPr>
        <p:txBody>
          <a:bodyPr wrap="square">
            <a:spAutoFit/>
          </a:bodyPr>
          <a:lstStyle/>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1.  </a:t>
            </a:r>
            <a:r>
              <a:rPr lang="en-US" sz="2200" b="1" dirty="0" smtClean="0">
                <a:latin typeface="Times New Roman" panose="02020603050405020304" pitchFamily="18" charset="0"/>
                <a:cs typeface="Times New Roman" panose="02020603050405020304" pitchFamily="18" charset="0"/>
              </a:rPr>
              <a:t>Precision:         </a:t>
            </a:r>
            <a:r>
              <a:rPr lang="en-US" sz="2200" dirty="0" smtClean="0">
                <a:latin typeface="Times New Roman" panose="02020603050405020304" pitchFamily="18" charset="0"/>
                <a:cs typeface="Times New Roman" panose="02020603050405020304" pitchFamily="18" charset="0"/>
              </a:rPr>
              <a:t>Ensures accurate and tailored blog content generation for each      	                  user‘s needs.</a:t>
            </a:r>
          </a:p>
          <a:p>
            <a:r>
              <a:rPr lang="en-US" sz="2200" dirty="0" smtClean="0">
                <a:latin typeface="Times New Roman" panose="02020603050405020304" pitchFamily="18" charset="0"/>
                <a:cs typeface="Times New Roman" panose="02020603050405020304" pitchFamily="18" charset="0"/>
              </a:rPr>
              <a:t>2. </a:t>
            </a:r>
            <a:r>
              <a:rPr lang="en-US" sz="2200" b="1" dirty="0" smtClean="0">
                <a:latin typeface="Times New Roman" panose="02020603050405020304" pitchFamily="18" charset="0"/>
                <a:cs typeface="Times New Roman" panose="02020603050405020304" pitchFamily="18" charset="0"/>
              </a:rPr>
              <a:t>Efficiency:         </a:t>
            </a:r>
            <a:r>
              <a:rPr lang="en-US" sz="2200" dirty="0" smtClean="0">
                <a:latin typeface="Times New Roman" panose="02020603050405020304" pitchFamily="18" charset="0"/>
                <a:cs typeface="Times New Roman" panose="02020603050405020304" pitchFamily="18" charset="0"/>
              </a:rPr>
              <a:t>Streamlines content creation processes, saving time and 			     resources.</a:t>
            </a:r>
          </a:p>
          <a:p>
            <a:r>
              <a:rPr lang="en-US" sz="2200" dirty="0" smtClean="0">
                <a:latin typeface="Times New Roman" panose="02020603050405020304" pitchFamily="18" charset="0"/>
                <a:cs typeface="Times New Roman" panose="02020603050405020304" pitchFamily="18" charset="0"/>
              </a:rPr>
              <a:t>3. </a:t>
            </a:r>
            <a:r>
              <a:rPr lang="en-US" sz="2200" b="1" dirty="0" smtClean="0">
                <a:latin typeface="Times New Roman" panose="02020603050405020304" pitchFamily="18" charset="0"/>
                <a:cs typeface="Times New Roman" panose="02020603050405020304" pitchFamily="18" charset="0"/>
              </a:rPr>
              <a:t>Versatility:       </a:t>
            </a:r>
            <a:r>
              <a:rPr lang="en-US" sz="2200" dirty="0" smtClean="0">
                <a:latin typeface="Times New Roman" panose="02020603050405020304" pitchFamily="18" charset="0"/>
                <a:cs typeface="Times New Roman" panose="02020603050405020304" pitchFamily="18" charset="0"/>
              </a:rPr>
              <a:t>Adaptable to diverse user preferences and industry      </a:t>
            </a:r>
          </a:p>
          <a:p>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requirements.</a:t>
            </a:r>
          </a:p>
          <a:p>
            <a:r>
              <a:rPr lang="en-US" sz="2200" dirty="0" smtClean="0">
                <a:latin typeface="Times New Roman" panose="02020603050405020304" pitchFamily="18" charset="0"/>
                <a:cs typeface="Times New Roman" panose="02020603050405020304" pitchFamily="18" charset="0"/>
              </a:rPr>
              <a:t>4. </a:t>
            </a:r>
            <a:r>
              <a:rPr lang="en-US" sz="2200" b="1" dirty="0" smtClean="0">
                <a:latin typeface="Times New Roman" panose="02020603050405020304" pitchFamily="18" charset="0"/>
                <a:cs typeface="Times New Roman" panose="02020603050405020304" pitchFamily="18" charset="0"/>
              </a:rPr>
              <a:t>Automation:     </a:t>
            </a:r>
            <a:r>
              <a:rPr lang="en-US" sz="2200" dirty="0" smtClean="0">
                <a:latin typeface="Times New Roman" panose="02020603050405020304" pitchFamily="18" charset="0"/>
                <a:cs typeface="Times New Roman" panose="02020603050405020304" pitchFamily="18" charset="0"/>
              </a:rPr>
              <a:t>Simplifies blog content creation, reducing manual effort and      </a:t>
            </a:r>
          </a:p>
          <a:p>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increasing productivity.</a:t>
            </a:r>
          </a:p>
          <a:p>
            <a:r>
              <a:rPr lang="en-US" sz="2200" dirty="0" smtClean="0">
                <a:latin typeface="Times New Roman" panose="02020603050405020304" pitchFamily="18" charset="0"/>
                <a:cs typeface="Times New Roman" panose="02020603050405020304" pitchFamily="18" charset="0"/>
              </a:rPr>
              <a:t>5. </a:t>
            </a:r>
            <a:r>
              <a:rPr lang="en-US" sz="2200" b="1" dirty="0" smtClean="0">
                <a:latin typeface="Times New Roman" panose="02020603050405020304" pitchFamily="18" charset="0"/>
                <a:cs typeface="Times New Roman" panose="02020603050405020304" pitchFamily="18" charset="0"/>
              </a:rPr>
              <a:t>Accessibility:    </a:t>
            </a:r>
            <a:r>
              <a:rPr lang="en-US" sz="2200" dirty="0" smtClean="0">
                <a:latin typeface="Times New Roman" panose="02020603050405020304" pitchFamily="18" charset="0"/>
                <a:cs typeface="Times New Roman" panose="02020603050405020304" pitchFamily="18" charset="0"/>
              </a:rPr>
              <a:t>Democratizes access to advanced content generation 			                  technology for all users.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0058400" y="2057400"/>
            <a:ext cx="1990725" cy="3390173"/>
          </a:xfrm>
          <a:prstGeom prst="rect">
            <a:avLst/>
          </a:prstGeom>
        </p:spPr>
      </p:pic>
      <p:sp>
        <p:nvSpPr>
          <p:cNvPr id="7" name="object 7"/>
          <p:cNvSpPr txBox="1">
            <a:spLocks noGrp="1"/>
          </p:cNvSpPr>
          <p:nvPr>
            <p:ph type="title"/>
          </p:nvPr>
        </p:nvSpPr>
        <p:spPr>
          <a:xfrm>
            <a:off x="464334" y="108505"/>
            <a:ext cx="9764395" cy="904350"/>
          </a:xfrm>
          <a:prstGeom prst="rect">
            <a:avLst/>
          </a:prstGeom>
        </p:spPr>
        <p:txBody>
          <a:bodyPr vert="horz" wrap="square" lIns="0" tIns="286004" rIns="0" bIns="0" rtlCol="0">
            <a:spAutoFit/>
          </a:bodyPr>
          <a:lstStyle/>
          <a:p>
            <a:pPr marL="193675">
              <a:lnSpc>
                <a:spcPct val="100000"/>
              </a:lnSpc>
              <a:spcBef>
                <a:spcPts val="130"/>
              </a:spcBef>
            </a:pPr>
            <a:r>
              <a:rPr sz="3800" dirty="0">
                <a:latin typeface="Times New Roman" panose="02020603050405020304" pitchFamily="18" charset="0"/>
                <a:cs typeface="Times New Roman" panose="02020603050405020304" pitchFamily="18" charset="0"/>
              </a:rPr>
              <a:t>THE</a:t>
            </a:r>
            <a:r>
              <a:rPr sz="3800" spc="20" dirty="0">
                <a:latin typeface="Times New Roman" panose="02020603050405020304" pitchFamily="18" charset="0"/>
                <a:cs typeface="Times New Roman" panose="02020603050405020304" pitchFamily="18" charset="0"/>
              </a:rPr>
              <a:t> </a:t>
            </a:r>
            <a:r>
              <a:rPr sz="3800" dirty="0">
                <a:latin typeface="Times New Roman" panose="02020603050405020304" pitchFamily="18" charset="0"/>
                <a:cs typeface="Times New Roman" panose="02020603050405020304" pitchFamily="18" charset="0"/>
              </a:rPr>
              <a:t>WOW</a:t>
            </a:r>
            <a:r>
              <a:rPr sz="3800" spc="90" dirty="0">
                <a:latin typeface="Times New Roman" panose="02020603050405020304" pitchFamily="18" charset="0"/>
                <a:cs typeface="Times New Roman" panose="02020603050405020304" pitchFamily="18" charset="0"/>
              </a:rPr>
              <a:t> </a:t>
            </a:r>
            <a:r>
              <a:rPr sz="3800" dirty="0">
                <a:latin typeface="Times New Roman" panose="02020603050405020304" pitchFamily="18" charset="0"/>
                <a:cs typeface="Times New Roman" panose="02020603050405020304" pitchFamily="18" charset="0"/>
              </a:rPr>
              <a:t>IN YOUR </a:t>
            </a:r>
            <a:r>
              <a:rPr sz="3800" spc="-10" dirty="0">
                <a:latin typeface="Times New Roman" panose="02020603050405020304" pitchFamily="18" charset="0"/>
                <a:cs typeface="Times New Roman" panose="02020603050405020304" pitchFamily="18" charset="0"/>
              </a:rPr>
              <a:t>SOLUTION</a:t>
            </a:r>
            <a:endParaRPr sz="3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10" name="TextBox 9">
            <a:extLst>
              <a:ext uri="{FF2B5EF4-FFF2-40B4-BE49-F238E27FC236}">
                <a16:creationId xmlns="" xmlns:a16="http://schemas.microsoft.com/office/drawing/2014/main" id="{DF4AE2AC-69F7-408F-0A9B-ABD3794EB605}"/>
              </a:ext>
            </a:extLst>
          </p:cNvPr>
          <p:cNvSpPr txBox="1"/>
          <p:nvPr/>
        </p:nvSpPr>
        <p:spPr>
          <a:xfrm>
            <a:off x="482415" y="1152512"/>
            <a:ext cx="9575985" cy="4154984"/>
          </a:xfrm>
          <a:prstGeom prst="rect">
            <a:avLst/>
          </a:prstGeom>
          <a:noFill/>
        </p:spPr>
        <p:txBody>
          <a:bodyPr wrap="square">
            <a:spAutoFit/>
          </a:bodyPr>
          <a:lstStyle/>
          <a:p>
            <a:pPr marL="285750" indent="-285750">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State-of-the-Art Technology Integration: </a:t>
            </a:r>
            <a:r>
              <a:rPr lang="en-US" sz="2200" dirty="0" smtClean="0">
                <a:latin typeface="Times New Roman" panose="02020603050405020304" pitchFamily="18" charset="0"/>
                <a:cs typeface="Times New Roman" panose="02020603050405020304" pitchFamily="18" charset="0"/>
              </a:rPr>
              <a:t>Seamlessly integrates advanced techniques like StyleGAN2-ADA and </a:t>
            </a:r>
            <a:r>
              <a:rPr lang="en-US" sz="2200" dirty="0" err="1" smtClean="0">
                <a:latin typeface="Times New Roman" panose="02020603050405020304" pitchFamily="18" charset="0"/>
                <a:cs typeface="Times New Roman" panose="02020603050405020304" pitchFamily="18" charset="0"/>
              </a:rPr>
              <a:t>GANSpace</a:t>
            </a:r>
            <a:r>
              <a:rPr lang="en-US" sz="2200" dirty="0" smtClean="0">
                <a:latin typeface="Times New Roman" panose="02020603050405020304" pitchFamily="18" charset="0"/>
                <a:cs typeface="Times New Roman" panose="02020603050405020304" pitchFamily="18" charset="0"/>
              </a:rPr>
              <a:t>, showcasing the forefront of generative modeling in the fashion domain.</a:t>
            </a:r>
          </a:p>
          <a:p>
            <a:pPr marL="285750" indent="-285750">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Intuitive User Interface: </a:t>
            </a:r>
            <a:r>
              <a:rPr lang="en-US" sz="2200" dirty="0" smtClean="0">
                <a:latin typeface="Times New Roman" panose="02020603050405020304" pitchFamily="18" charset="0"/>
                <a:cs typeface="Times New Roman" panose="02020603050405020304" pitchFamily="18" charset="0"/>
              </a:rPr>
              <a:t>Employs </a:t>
            </a:r>
            <a:r>
              <a:rPr lang="en-US" sz="2200" dirty="0" err="1" smtClean="0">
                <a:latin typeface="Times New Roman" panose="02020603050405020304" pitchFamily="18" charset="0"/>
                <a:cs typeface="Times New Roman" panose="02020603050405020304" pitchFamily="18" charset="0"/>
              </a:rPr>
              <a:t>Gradio</a:t>
            </a:r>
            <a:r>
              <a:rPr lang="en-US" sz="2200" dirty="0" smtClean="0">
                <a:latin typeface="Times New Roman" panose="02020603050405020304" pitchFamily="18" charset="0"/>
                <a:cs typeface="Times New Roman" panose="02020603050405020304" pitchFamily="18" charset="0"/>
              </a:rPr>
              <a:t> to create a user-friendly interface, ensuring that even non-technical users can effortlessly customize clothing attributes with ease and delight.</a:t>
            </a:r>
          </a:p>
          <a:p>
            <a:pPr marL="285750" indent="-285750">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Unparalleled Customization: </a:t>
            </a:r>
            <a:r>
              <a:rPr lang="en-US" sz="2200" dirty="0" smtClean="0">
                <a:latin typeface="Times New Roman" panose="02020603050405020304" pitchFamily="18" charset="0"/>
                <a:cs typeface="Times New Roman" panose="02020603050405020304" pitchFamily="18" charset="0"/>
              </a:rPr>
              <a:t>Offers users unprecedented control over clothing attributes without the need for manual labeling, allowing for intuitive and creative exploration of diverse styles.</a:t>
            </a:r>
          </a:p>
          <a:p>
            <a:pPr marL="285750" indent="-285750">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Accessible Deployment: </a:t>
            </a:r>
            <a:r>
              <a:rPr lang="en-US" sz="2200" dirty="0" smtClean="0">
                <a:latin typeface="Times New Roman" panose="02020603050405020304" pitchFamily="18" charset="0"/>
                <a:cs typeface="Times New Roman" panose="02020603050405020304" pitchFamily="18" charset="0"/>
              </a:rPr>
              <a:t>Enables public access to the project via </a:t>
            </a:r>
            <a:r>
              <a:rPr lang="en-US" sz="2200" dirty="0" err="1" smtClean="0">
                <a:latin typeface="Times New Roman" panose="02020603050405020304" pitchFamily="18" charset="0"/>
                <a:cs typeface="Times New Roman" panose="02020603050405020304" pitchFamily="18" charset="0"/>
              </a:rPr>
              <a:t>Colab</a:t>
            </a:r>
            <a:r>
              <a:rPr lang="en-US" sz="2200" dirty="0" smtClean="0">
                <a:latin typeface="Times New Roman" panose="02020603050405020304" pitchFamily="18" charset="0"/>
                <a:cs typeface="Times New Roman" panose="02020603050405020304" pitchFamily="18" charset="0"/>
              </a:rPr>
              <a:t>, breaking barriers to entry and fostering widespread engagement and feedback, thus democratizing fashion customization.</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xfrm>
            <a:off x="739775" y="291147"/>
            <a:ext cx="3304540" cy="629018"/>
          </a:xfrm>
          <a:prstGeom prst="rect">
            <a:avLst/>
          </a:prstGeom>
        </p:spPr>
        <p:txBody>
          <a:bodyPr vert="horz" wrap="square" lIns="0" tIns="13335" rIns="0" bIns="0" rtlCol="0">
            <a:spAutoFit/>
          </a:bodyPr>
          <a:lstStyle/>
          <a:p>
            <a:pPr marL="12700">
              <a:lnSpc>
                <a:spcPct val="100000"/>
              </a:lnSpc>
              <a:spcBef>
                <a:spcPts val="105"/>
              </a:spcBef>
            </a:pPr>
            <a:r>
              <a:rPr sz="4000" spc="-10" dirty="0">
                <a:latin typeface="Times New Roman" panose="02020603050405020304" pitchFamily="18" charset="0"/>
                <a:cs typeface="Times New Roman" panose="02020603050405020304" pitchFamily="18" charset="0"/>
              </a:rPr>
              <a:t>MODELLING</a:t>
            </a:r>
          </a:p>
        </p:txBody>
      </p:sp>
      <p:sp>
        <p:nvSpPr>
          <p:cNvPr id="11" name="TextBox 10">
            <a:extLst>
              <a:ext uri="{FF2B5EF4-FFF2-40B4-BE49-F238E27FC236}">
                <a16:creationId xmlns="" xmlns:a16="http://schemas.microsoft.com/office/drawing/2014/main" id="{6010AAB4-DE00-B7F4-6F91-E675972D5EAF}"/>
              </a:ext>
            </a:extLst>
          </p:cNvPr>
          <p:cNvSpPr txBox="1"/>
          <p:nvPr/>
        </p:nvSpPr>
        <p:spPr>
          <a:xfrm>
            <a:off x="712066" y="1117778"/>
            <a:ext cx="9173152" cy="5170646"/>
          </a:xfrm>
          <a:prstGeom prst="rect">
            <a:avLst/>
          </a:prstGeom>
          <a:noFill/>
        </p:spPr>
        <p:txBody>
          <a:bodyPr wrap="square">
            <a:spAutoFit/>
          </a:bodyPr>
          <a:lstStyle/>
          <a:p>
            <a:r>
              <a:rPr lang="en-US" sz="2200" b="1" dirty="0" smtClean="0">
                <a:latin typeface="Times New Roman" panose="02020603050405020304" pitchFamily="18" charset="0"/>
                <a:cs typeface="Times New Roman" panose="02020603050405020304" pitchFamily="18" charset="0"/>
              </a:rPr>
              <a:t>Data Collection: </a:t>
            </a:r>
            <a:r>
              <a:rPr lang="en-US" sz="2200" dirty="0" smtClean="0">
                <a:latin typeface="Times New Roman" panose="02020603050405020304" pitchFamily="18" charset="0"/>
                <a:cs typeface="Times New Roman" panose="02020603050405020304" pitchFamily="18" charset="0"/>
              </a:rPr>
              <a:t>Gather a diverse dataset of blog articles covering various topics and styles, ensuring representation across different domains and writing formats.</a:t>
            </a:r>
          </a:p>
          <a:p>
            <a:endParaRPr lang="en-US" sz="2200"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Preprocessing: </a:t>
            </a:r>
            <a:r>
              <a:rPr lang="en-US" sz="2200" dirty="0" smtClean="0">
                <a:latin typeface="Times New Roman" panose="02020603050405020304" pitchFamily="18" charset="0"/>
                <a:cs typeface="Times New Roman" panose="02020603050405020304" pitchFamily="18" charset="0"/>
              </a:rPr>
              <a:t>Clean and preprocess the dataset, including tasks such as tokenization, normalization, and removing irrelevant information or noise from the text.</a:t>
            </a:r>
          </a:p>
          <a:p>
            <a:endParaRPr lang="en-US" sz="2200"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Model Selection: </a:t>
            </a:r>
            <a:r>
              <a:rPr lang="en-US" sz="2200" dirty="0" smtClean="0">
                <a:latin typeface="Times New Roman" panose="02020603050405020304" pitchFamily="18" charset="0"/>
                <a:cs typeface="Times New Roman" panose="02020603050405020304" pitchFamily="18" charset="0"/>
              </a:rPr>
              <a:t>Choose an appropriate GAN architecture for text generation tasks, considering factors such as model complexity, training speed, and compatibility with the dataset size.</a:t>
            </a:r>
          </a:p>
          <a:p>
            <a:endParaRPr lang="en-US" sz="2200"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Training: </a:t>
            </a:r>
            <a:r>
              <a:rPr lang="en-US" sz="2200" dirty="0" smtClean="0">
                <a:latin typeface="Times New Roman" panose="02020603050405020304" pitchFamily="18" charset="0"/>
                <a:cs typeface="Times New Roman" panose="02020603050405020304" pitchFamily="18" charset="0"/>
              </a:rPr>
              <a:t>Train the selected GAN model on the preprocessed dataset, optimizing </a:t>
            </a:r>
            <a:r>
              <a:rPr lang="en-US" sz="2200" dirty="0" err="1" smtClean="0">
                <a:latin typeface="Times New Roman" panose="02020603050405020304" pitchFamily="18" charset="0"/>
                <a:cs typeface="Times New Roman" panose="02020603050405020304" pitchFamily="18" charset="0"/>
              </a:rPr>
              <a:t>hyperparameters</a:t>
            </a:r>
            <a:r>
              <a:rPr lang="en-US" sz="2200" dirty="0" smtClean="0">
                <a:latin typeface="Times New Roman" panose="02020603050405020304" pitchFamily="18" charset="0"/>
                <a:cs typeface="Times New Roman" panose="02020603050405020304" pitchFamily="18" charset="0"/>
              </a:rPr>
              <a:t> and adjusting training strategies to achieve the desired performance.</a:t>
            </a:r>
            <a:endParaRPr lang="en-IN"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537</TotalTime>
  <Words>757</Words>
  <Application>Microsoft Office PowerPoint</Application>
  <PresentationFormat>Custom</PresentationFormat>
  <Paragraphs>94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PROJECT TITLE</vt:lpstr>
      <vt:lpstr>AGENDA</vt:lpstr>
      <vt:lpstr>PROBLEM STATEMENT</vt:lpstr>
      <vt:lpstr>PROJECT OVERVIEW</vt:lpstr>
      <vt:lpstr>WHO ARE THE END USERS?</vt:lpstr>
      <vt:lpstr>SOLUTION:   </vt:lpstr>
      <vt:lpstr>THE WOW IN YOUR SOLUTION</vt:lpstr>
      <vt:lpstr>MODELLING</vt:lpstr>
      <vt:lpstr>Slide 10</vt:lpstr>
      <vt:lpstr>RESULTS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kalaiselvi udayaraj</dc:creator>
  <cp:lastModifiedBy>2021503508</cp:lastModifiedBy>
  <cp:revision>13</cp:revision>
  <dcterms:created xsi:type="dcterms:W3CDTF">2024-04-03T15:53:18Z</dcterms:created>
  <dcterms:modified xsi:type="dcterms:W3CDTF">2024-04-29T06:13:18Z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