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79" r:id="rId7"/>
    <p:sldId id="261" r:id="rId8"/>
    <p:sldId id="263" r:id="rId9"/>
    <p:sldId id="262" r:id="rId10"/>
    <p:sldId id="264" r:id="rId11"/>
    <p:sldId id="265" r:id="rId12"/>
    <p:sldId id="266" r:id="rId13"/>
    <p:sldId id="267" r:id="rId14"/>
    <p:sldId id="268" r:id="rId15"/>
    <p:sldId id="276" r:id="rId16"/>
    <p:sldId id="269" r:id="rId17"/>
    <p:sldId id="270" r:id="rId18"/>
    <p:sldId id="271" r:id="rId19"/>
    <p:sldId id="272" r:id="rId20"/>
    <p:sldId id="273" r:id="rId21"/>
    <p:sldId id="277" r:id="rId22"/>
    <p:sldId id="274" r:id="rId23"/>
    <p:sldId id="275"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52763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D8E68E-15BD-4369-89F4-2D57F1C119E5}"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9544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13910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A5D8E68E-15BD-4369-89F4-2D57F1C119E5}"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21714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196124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277533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1605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8E68E-15BD-4369-89F4-2D57F1C119E5}"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27046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8E68E-15BD-4369-89F4-2D57F1C119E5}"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261686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D8E68E-15BD-4369-89F4-2D57F1C119E5}"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77096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D8E68E-15BD-4369-89F4-2D57F1C119E5}"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7115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8E68E-15BD-4369-89F4-2D57F1C119E5}"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15771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D8E68E-15BD-4369-89F4-2D57F1C119E5}"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05630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A5D8E68E-15BD-4369-89F4-2D57F1C119E5}" type="datetimeFigureOut">
              <a:rPr lang="en-US" smtClean="0"/>
              <a:t>10/11/2016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54464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5D8E68E-15BD-4369-89F4-2D57F1C119E5}" type="datetimeFigureOut">
              <a:rPr lang="en-US" smtClean="0"/>
              <a:t>10/11/2016</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4366D3-9DC5-4CAB-9EC2-1FDBFBE107DF}" type="slidenum">
              <a:rPr lang="en-US" smtClean="0"/>
              <a:t>‹#›</a:t>
            </a:fld>
            <a:endParaRPr lang="en-US"/>
          </a:p>
        </p:txBody>
      </p:sp>
    </p:spTree>
    <p:extLst>
      <p:ext uri="{BB962C8B-B14F-4D97-AF65-F5344CB8AC3E}">
        <p14:creationId xmlns:p14="http://schemas.microsoft.com/office/powerpoint/2010/main" val="239955350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Knowledge Discovery &amp; Data Mining (CS 548)</a:t>
            </a:r>
          </a:p>
        </p:txBody>
      </p:sp>
      <p:sp>
        <p:nvSpPr>
          <p:cNvPr id="3" name="Subtitle 2"/>
          <p:cNvSpPr>
            <a:spLocks noGrp="1"/>
          </p:cNvSpPr>
          <p:nvPr>
            <p:ph type="subTitle" idx="1"/>
          </p:nvPr>
        </p:nvSpPr>
        <p:spPr/>
        <p:txBody>
          <a:bodyPr>
            <a:noAutofit/>
          </a:bodyPr>
          <a:lstStyle/>
          <a:p>
            <a:pPr algn="ctr"/>
            <a:r>
              <a:rPr lang="en-US" sz="2400" dirty="0"/>
              <a:t>Project </a:t>
            </a:r>
            <a:r>
              <a:rPr lang="en-US" sz="2400" dirty="0" smtClean="0"/>
              <a:t>2</a:t>
            </a:r>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1" y="306147"/>
            <a:ext cx="2286000" cy="2286000"/>
          </a:xfrm>
          <a:prstGeom prst="rect">
            <a:avLst/>
          </a:prstGeom>
        </p:spPr>
      </p:pic>
      <p:sp>
        <p:nvSpPr>
          <p:cNvPr id="5" name="TextBox 4"/>
          <p:cNvSpPr txBox="1"/>
          <p:nvPr/>
        </p:nvSpPr>
        <p:spPr>
          <a:xfrm>
            <a:off x="5567784" y="6142182"/>
            <a:ext cx="6253018" cy="369332"/>
          </a:xfrm>
          <a:prstGeom prst="rect">
            <a:avLst/>
          </a:prstGeom>
          <a:noFill/>
        </p:spPr>
        <p:txBody>
          <a:bodyPr wrap="square" rtlCol="0">
            <a:spAutoFit/>
          </a:bodyPr>
          <a:lstStyle/>
          <a:p>
            <a:pPr algn="r"/>
            <a:r>
              <a:rPr lang="en-US" dirty="0"/>
              <a:t>- Deepan </a:t>
            </a:r>
            <a:r>
              <a:rPr lang="en-US" dirty="0" smtClean="0"/>
              <a:t>Sanghvi</a:t>
            </a:r>
            <a:r>
              <a:rPr lang="en-US" dirty="0"/>
              <a:t>, </a:t>
            </a:r>
            <a:r>
              <a:rPr lang="en-US" dirty="0" smtClean="0"/>
              <a:t>Dhaval Dholakia </a:t>
            </a:r>
            <a:r>
              <a:rPr lang="en-US" dirty="0"/>
              <a:t>&amp; </a:t>
            </a:r>
            <a:r>
              <a:rPr lang="en-US" dirty="0" smtClean="0"/>
              <a:t>Karan Napanda</a:t>
            </a:r>
            <a:endParaRPr lang="en-US" dirty="0"/>
          </a:p>
        </p:txBody>
      </p:sp>
    </p:spTree>
    <p:extLst>
      <p:ext uri="{BB962C8B-B14F-4D97-AF65-F5344CB8AC3E}">
        <p14:creationId xmlns:p14="http://schemas.microsoft.com/office/powerpoint/2010/main" val="301847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 Experiments </a:t>
            </a:r>
            <a:r>
              <a:rPr lang="en-US" dirty="0"/>
              <a:t>(Weka)</a:t>
            </a:r>
          </a:p>
        </p:txBody>
      </p:sp>
      <p:sp>
        <p:nvSpPr>
          <p:cNvPr id="3" name="Content Placeholder 2"/>
          <p:cNvSpPr>
            <a:spLocks noGrp="1"/>
          </p:cNvSpPr>
          <p:nvPr>
            <p:ph idx="1"/>
          </p:nvPr>
        </p:nvSpPr>
        <p:spPr>
          <a:xfrm>
            <a:off x="810000" y="3221489"/>
            <a:ext cx="10554574" cy="3636511"/>
          </a:xfrm>
        </p:spPr>
        <p:txBody>
          <a:bodyPr/>
          <a:lstStyle/>
          <a:p>
            <a:pPr lvl="0">
              <a:buFont typeface="+mj-lt"/>
              <a:buAutoNum type="arabicPeriod"/>
            </a:pPr>
            <a:r>
              <a:rPr lang="en-US" b="1" dirty="0"/>
              <a:t>Influence of people who pay on time vs People who delays the payment in the month of September on defaulters- Hence, based on X6, one can predict whether his credit limit should be upgraded or degraded </a:t>
            </a:r>
            <a:endParaRPr lang="en-US" dirty="0"/>
          </a:p>
          <a:p>
            <a:pPr lvl="0">
              <a:buFont typeface="+mj-lt"/>
              <a:buAutoNum type="arabicPeriod"/>
            </a:pPr>
            <a:r>
              <a:rPr lang="en-US" b="1" dirty="0"/>
              <a:t>Influence of Range of ages (age is for interpreting the results e.g. classify the results based on age groups) and history of past payment(X6-X11) on defaulters- Using age and past payment, we can find out the risk of being defaulter. Also, explained impact of CFS on accuracy and size of model</a:t>
            </a:r>
            <a:endParaRPr lang="en-US" dirty="0"/>
          </a:p>
          <a:p>
            <a:pPr lvl="0">
              <a:buFont typeface="+mj-lt"/>
              <a:buAutoNum type="arabicPeriod"/>
            </a:pPr>
            <a:r>
              <a:rPr lang="en-US" b="1" dirty="0"/>
              <a:t>There is no Influence of Previous payment (X18-X23) on Defaulters- Even if the previous payment is bad or good enough, we cannot judge the person’s credit history just on the base of these parameters.</a:t>
            </a:r>
            <a:endParaRPr lang="en-US" dirty="0"/>
          </a:p>
          <a:p>
            <a:endParaRPr lang="en-US" dirty="0"/>
          </a:p>
        </p:txBody>
      </p:sp>
      <p:sp>
        <p:nvSpPr>
          <p:cNvPr id="4" name="TextBox 3"/>
          <p:cNvSpPr txBox="1"/>
          <p:nvPr/>
        </p:nvSpPr>
        <p:spPr>
          <a:xfrm>
            <a:off x="4296697" y="2389238"/>
            <a:ext cx="3358612" cy="523220"/>
          </a:xfrm>
          <a:prstGeom prst="rect">
            <a:avLst/>
          </a:prstGeom>
          <a:noFill/>
        </p:spPr>
        <p:txBody>
          <a:bodyPr wrap="none" rtlCol="0">
            <a:spAutoFit/>
          </a:bodyPr>
          <a:lstStyle/>
          <a:p>
            <a:r>
              <a:rPr lang="en-US" sz="2800" dirty="0" smtClean="0"/>
              <a:t>Guiding Questions</a:t>
            </a:r>
            <a:endParaRPr lang="en-US" sz="2800" dirty="0"/>
          </a:p>
        </p:txBody>
      </p:sp>
    </p:spTree>
    <p:extLst>
      <p:ext uri="{BB962C8B-B14F-4D97-AF65-F5344CB8AC3E}">
        <p14:creationId xmlns:p14="http://schemas.microsoft.com/office/powerpoint/2010/main" val="392108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a:t>
            </a:r>
            <a:r>
              <a:rPr lang="en-US" dirty="0" smtClean="0"/>
              <a:t>Experiments </a:t>
            </a:r>
            <a:r>
              <a:rPr lang="en-US" dirty="0"/>
              <a:t>(Weka)</a:t>
            </a:r>
          </a:p>
        </p:txBody>
      </p:sp>
      <p:sp>
        <p:nvSpPr>
          <p:cNvPr id="3" name="Content Placeholder 2"/>
          <p:cNvSpPr>
            <a:spLocks noGrp="1"/>
          </p:cNvSpPr>
          <p:nvPr>
            <p:ph idx="1"/>
          </p:nvPr>
        </p:nvSpPr>
        <p:spPr/>
        <p:txBody>
          <a:bodyPr/>
          <a:lstStyle/>
          <a:p>
            <a:r>
              <a:rPr lang="en-US" dirty="0" err="1" smtClean="0"/>
              <a:t>ZeroR</a:t>
            </a:r>
            <a:r>
              <a:rPr lang="en-US" dirty="0" smtClean="0"/>
              <a:t> was used to answer the guiding question 1 &amp; 3. Being the simples classifier, it provides a good accuracy by correctly classifying 77.77% of the instances.</a:t>
            </a:r>
          </a:p>
          <a:p>
            <a:r>
              <a:rPr lang="en-US" dirty="0" err="1" smtClean="0"/>
              <a:t>OneR</a:t>
            </a:r>
            <a:r>
              <a:rPr lang="en-US" dirty="0" smtClean="0"/>
              <a:t> was used to answer the guiding question 1</a:t>
            </a:r>
            <a:r>
              <a:rPr lang="en-US" dirty="0" smtClean="0"/>
              <a:t>. </a:t>
            </a:r>
            <a:r>
              <a:rPr lang="en-US" dirty="0" smtClean="0"/>
              <a:t>Some attributes were converted to nominal and the </a:t>
            </a:r>
            <a:r>
              <a:rPr lang="en-US" dirty="0" err="1" smtClean="0"/>
              <a:t>Pay_i</a:t>
            </a:r>
            <a:r>
              <a:rPr lang="en-US" dirty="0" smtClean="0"/>
              <a:t>(</a:t>
            </a:r>
            <a:r>
              <a:rPr lang="en-US" dirty="0" err="1" smtClean="0"/>
              <a:t>i</a:t>
            </a:r>
            <a:r>
              <a:rPr lang="en-US" dirty="0" smtClean="0"/>
              <a:t>=1,2,3,4,5) attribute values were grouped. </a:t>
            </a:r>
          </a:p>
          <a:p>
            <a:r>
              <a:rPr lang="en-US" dirty="0" smtClean="0"/>
              <a:t>In the first iteration it considered Pay_1 for classification. It was then removed</a:t>
            </a:r>
          </a:p>
          <a:p>
            <a:r>
              <a:rPr lang="en-US" dirty="0" smtClean="0"/>
              <a:t>On the next iteration it considered Pay_2 and then after removing Pay_2 it considered Pay_5.</a:t>
            </a:r>
          </a:p>
          <a:p>
            <a:r>
              <a:rPr lang="en-US" dirty="0" smtClean="0"/>
              <a:t>Thus, concluding that previous payment history mattered.</a:t>
            </a:r>
            <a:endParaRPr lang="en-US" dirty="0"/>
          </a:p>
        </p:txBody>
      </p:sp>
      <p:pic>
        <p:nvPicPr>
          <p:cNvPr id="4" name="Picture 3"/>
          <p:cNvPicPr/>
          <p:nvPr/>
        </p:nvPicPr>
        <p:blipFill>
          <a:blip r:embed="rId2"/>
          <a:stretch>
            <a:fillRect/>
          </a:stretch>
        </p:blipFill>
        <p:spPr>
          <a:xfrm>
            <a:off x="8672903" y="4986149"/>
            <a:ext cx="3270653" cy="1745298"/>
          </a:xfrm>
          <a:prstGeom prst="rect">
            <a:avLst/>
          </a:prstGeom>
        </p:spPr>
      </p:pic>
      <p:sp>
        <p:nvSpPr>
          <p:cNvPr id="5" name="TextBox 4"/>
          <p:cNvSpPr txBox="1"/>
          <p:nvPr/>
        </p:nvSpPr>
        <p:spPr>
          <a:xfrm>
            <a:off x="6440129" y="6027174"/>
            <a:ext cx="1848465" cy="369332"/>
          </a:xfrm>
          <a:prstGeom prst="rect">
            <a:avLst/>
          </a:prstGeom>
          <a:noFill/>
        </p:spPr>
        <p:txBody>
          <a:bodyPr wrap="square" rtlCol="0">
            <a:spAutoFit/>
          </a:bodyPr>
          <a:lstStyle/>
          <a:p>
            <a:r>
              <a:rPr lang="en-US" dirty="0" err="1" smtClean="0"/>
              <a:t>OneR</a:t>
            </a:r>
            <a:r>
              <a:rPr lang="en-US" dirty="0" smtClean="0"/>
              <a:t> Results:</a:t>
            </a:r>
            <a:endParaRPr lang="en-US" dirty="0"/>
          </a:p>
        </p:txBody>
      </p:sp>
    </p:spTree>
    <p:extLst>
      <p:ext uri="{BB962C8B-B14F-4D97-AF65-F5344CB8AC3E}">
        <p14:creationId xmlns:p14="http://schemas.microsoft.com/office/powerpoint/2010/main" val="984659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a:t>
            </a:r>
            <a:r>
              <a:rPr lang="en-US" dirty="0" smtClean="0"/>
              <a:t>Experiments (Weka)</a:t>
            </a:r>
            <a:endParaRPr lang="en-US" dirty="0"/>
          </a:p>
        </p:txBody>
      </p:sp>
      <p:sp>
        <p:nvSpPr>
          <p:cNvPr id="3" name="Content Placeholder 2"/>
          <p:cNvSpPr>
            <a:spLocks noGrp="1"/>
          </p:cNvSpPr>
          <p:nvPr>
            <p:ph idx="1"/>
          </p:nvPr>
        </p:nvSpPr>
        <p:spPr/>
        <p:txBody>
          <a:bodyPr/>
          <a:lstStyle/>
          <a:p>
            <a:r>
              <a:rPr lang="en-US" dirty="0" smtClean="0"/>
              <a:t>The 3</a:t>
            </a:r>
            <a:r>
              <a:rPr lang="en-US" baseline="30000" dirty="0" smtClean="0"/>
              <a:t>rd</a:t>
            </a:r>
            <a:r>
              <a:rPr lang="en-US" dirty="0" smtClean="0"/>
              <a:t> guiding question is answered using J4.8. ID attributes were removed attributes X18 – X23 after finding the correlation.</a:t>
            </a:r>
          </a:p>
          <a:p>
            <a:r>
              <a:rPr lang="en-US" dirty="0" smtClean="0"/>
              <a:t>Achieved a good accuracy of 81.9% thus concluding that without inclusion of past payment amounts a slightly better classification can be done but on a larger view, it did not affect the accuracy much.</a:t>
            </a:r>
          </a:p>
        </p:txBody>
      </p:sp>
    </p:spTree>
    <p:extLst>
      <p:ext uri="{BB962C8B-B14F-4D97-AF65-F5344CB8AC3E}">
        <p14:creationId xmlns:p14="http://schemas.microsoft.com/office/powerpoint/2010/main" val="3296706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 Experiments (Python)</a:t>
            </a:r>
            <a:endParaRPr lang="en-US" dirty="0"/>
          </a:p>
        </p:txBody>
      </p:sp>
      <p:sp>
        <p:nvSpPr>
          <p:cNvPr id="3" name="Content Placeholder 2"/>
          <p:cNvSpPr>
            <a:spLocks noGrp="1"/>
          </p:cNvSpPr>
          <p:nvPr>
            <p:ph idx="1"/>
          </p:nvPr>
        </p:nvSpPr>
        <p:spPr/>
        <p:txBody>
          <a:bodyPr/>
          <a:lstStyle/>
          <a:p>
            <a:r>
              <a:rPr lang="en-US" dirty="0" err="1" smtClean="0"/>
              <a:t>ZeroR</a:t>
            </a:r>
            <a:r>
              <a:rPr lang="en-US" dirty="0" smtClean="0"/>
              <a:t> produced similar results compared to Weka. It considers only the majority class.</a:t>
            </a:r>
          </a:p>
          <a:p>
            <a:r>
              <a:rPr lang="en-US" dirty="0" err="1" smtClean="0"/>
              <a:t>OneR</a:t>
            </a:r>
            <a:r>
              <a:rPr lang="en-US" dirty="0" smtClean="0"/>
              <a:t> was used to give a good accuracy. The attribute X6 was considered to be of importance and it was applied by categorizing its values.</a:t>
            </a:r>
          </a:p>
          <a:p>
            <a:r>
              <a:rPr lang="en-US" dirty="0" smtClean="0"/>
              <a:t>J4.8 was applied to the dataset. The age attribute was discretized. ID attribute was removed. And correlation was used to select X6-X11 as they were highly correlated.</a:t>
            </a:r>
            <a:r>
              <a:rPr lang="en-US" dirty="0"/>
              <a:t> </a:t>
            </a:r>
            <a:r>
              <a:rPr lang="en-US" dirty="0" smtClean="0"/>
              <a:t>It answers the 2</a:t>
            </a:r>
            <a:r>
              <a:rPr lang="en-US" baseline="30000" dirty="0" smtClean="0"/>
              <a:t>nd</a:t>
            </a:r>
            <a:r>
              <a:rPr lang="en-US" dirty="0" smtClean="0"/>
              <a:t> guiding question accurately and concludes that payment history is significant.</a:t>
            </a:r>
          </a:p>
          <a:p>
            <a:r>
              <a:rPr lang="en-US" dirty="0" smtClean="0"/>
              <a:t>J4.8 was applied again by removing the ‘ID’ attribute and the attributes X18-X23. It produced a very similar accuracy as above and the removal of attributes did not affect much.</a:t>
            </a:r>
          </a:p>
        </p:txBody>
      </p:sp>
    </p:spTree>
    <p:extLst>
      <p:ext uri="{BB962C8B-B14F-4D97-AF65-F5344CB8AC3E}">
        <p14:creationId xmlns:p14="http://schemas.microsoft.com/office/powerpoint/2010/main" val="735905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a:t>
            </a:r>
            <a:r>
              <a:rPr lang="en-US" dirty="0" smtClean="0"/>
              <a:t>(Summary)</a:t>
            </a:r>
            <a:endParaRPr lang="en-US" dirty="0"/>
          </a:p>
        </p:txBody>
      </p:sp>
      <p:sp>
        <p:nvSpPr>
          <p:cNvPr id="3" name="Content Placeholder 2"/>
          <p:cNvSpPr>
            <a:spLocks noGrp="1"/>
          </p:cNvSpPr>
          <p:nvPr>
            <p:ph idx="1"/>
          </p:nvPr>
        </p:nvSpPr>
        <p:spPr>
          <a:xfrm>
            <a:off x="827424" y="2261616"/>
            <a:ext cx="10554574" cy="4365326"/>
          </a:xfrm>
        </p:spPr>
        <p:txBody>
          <a:bodyPr/>
          <a:lstStyle/>
          <a:p>
            <a:r>
              <a:rPr lang="en-US" dirty="0" smtClean="0"/>
              <a:t>Large dataset implied good classification of both values.</a:t>
            </a:r>
          </a:p>
          <a:p>
            <a:r>
              <a:rPr lang="en-US" dirty="0" smtClean="0"/>
              <a:t>If attributes are not converted to nominal, they tend create less number of leaves in the Decision Tree.</a:t>
            </a:r>
          </a:p>
          <a:p>
            <a:r>
              <a:rPr lang="en-US" dirty="0" smtClean="0"/>
              <a:t>X6 being the most significant attribute, it was used for prediction by </a:t>
            </a:r>
            <a:r>
              <a:rPr lang="en-US" dirty="0" err="1" smtClean="0"/>
              <a:t>OneR</a:t>
            </a:r>
            <a:r>
              <a:rPr lang="en-US" dirty="0" smtClean="0"/>
              <a:t> as well. Thus, </a:t>
            </a:r>
            <a:r>
              <a:rPr lang="en-US" dirty="0" err="1" smtClean="0"/>
              <a:t>OneR</a:t>
            </a:r>
            <a:r>
              <a:rPr lang="en-US" dirty="0" smtClean="0"/>
              <a:t> performed well.</a:t>
            </a:r>
          </a:p>
          <a:p>
            <a:r>
              <a:rPr lang="en-US" dirty="0" smtClean="0"/>
              <a:t>The attribute X6 also played a role in answering most of the guiding questions.</a:t>
            </a:r>
          </a:p>
          <a:p>
            <a:r>
              <a:rPr lang="en-US" dirty="0" smtClean="0"/>
              <a:t>Thus, if X6 is removed, X7 and X10 are chosen by </a:t>
            </a:r>
            <a:r>
              <a:rPr lang="en-US" dirty="0" err="1" smtClean="0"/>
              <a:t>OneR</a:t>
            </a:r>
            <a:r>
              <a:rPr lang="en-US" dirty="0" smtClean="0"/>
              <a:t> at every iteration indicating that the ‘status/timing’ of past payments matter.</a:t>
            </a:r>
          </a:p>
          <a:p>
            <a:r>
              <a:rPr lang="en-US" dirty="0" smtClean="0"/>
              <a:t>Age groups provide significant information on grouping with past payment history.</a:t>
            </a:r>
          </a:p>
          <a:p>
            <a:r>
              <a:rPr lang="en-US" dirty="0" smtClean="0"/>
              <a:t>X18 – X23 were regarded redundant in most of the analysis.</a:t>
            </a:r>
          </a:p>
          <a:p>
            <a:r>
              <a:rPr lang="en-US" dirty="0" err="1" smtClean="0"/>
              <a:t>OneR</a:t>
            </a:r>
            <a:r>
              <a:rPr lang="en-US" dirty="0" smtClean="0"/>
              <a:t> proved to be a surprise hero with equivalent accuracy compared to other classification; moreover, it used only 1 predictor.</a:t>
            </a:r>
          </a:p>
        </p:txBody>
      </p:sp>
    </p:spTree>
    <p:extLst>
      <p:ext uri="{BB962C8B-B14F-4D97-AF65-F5344CB8AC3E}">
        <p14:creationId xmlns:p14="http://schemas.microsoft.com/office/powerpoint/2010/main" val="266103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a:t>
            </a:r>
            <a:r>
              <a:rPr lang="en-US" dirty="0" smtClean="0"/>
              <a:t>(Summary)</a:t>
            </a:r>
            <a:endParaRPr lang="en-US" dirty="0"/>
          </a:p>
        </p:txBody>
      </p:sp>
      <p:pic>
        <p:nvPicPr>
          <p:cNvPr id="4" name="Content Placeholder 3"/>
          <p:cNvPicPr>
            <a:picLocks noGrp="1"/>
          </p:cNvPicPr>
          <p:nvPr>
            <p:ph idx="1"/>
          </p:nvPr>
        </p:nvPicPr>
        <p:blipFill>
          <a:blip r:embed="rId2"/>
          <a:stretch>
            <a:fillRect/>
          </a:stretch>
        </p:blipFill>
        <p:spPr>
          <a:xfrm>
            <a:off x="1680215" y="2771647"/>
            <a:ext cx="8653488" cy="3501334"/>
          </a:xfrm>
          <a:prstGeom prst="rect">
            <a:avLst/>
          </a:prstGeom>
        </p:spPr>
      </p:pic>
    </p:spTree>
    <p:extLst>
      <p:ext uri="{BB962C8B-B14F-4D97-AF65-F5344CB8AC3E}">
        <p14:creationId xmlns:p14="http://schemas.microsoft.com/office/powerpoint/2010/main" val="2778660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Regression Experiments (Weka)</a:t>
            </a:r>
            <a:endParaRPr lang="en-US" dirty="0"/>
          </a:p>
        </p:txBody>
      </p:sp>
      <p:sp>
        <p:nvSpPr>
          <p:cNvPr id="3" name="Content Placeholder 2"/>
          <p:cNvSpPr>
            <a:spLocks noGrp="1"/>
          </p:cNvSpPr>
          <p:nvPr>
            <p:ph idx="1"/>
          </p:nvPr>
        </p:nvSpPr>
        <p:spPr/>
        <p:txBody>
          <a:bodyPr/>
          <a:lstStyle/>
          <a:p>
            <a:pPr lvl="0">
              <a:lnSpc>
                <a:spcPct val="150000"/>
              </a:lnSpc>
              <a:buFont typeface="+mj-lt"/>
              <a:buAutoNum type="arabicPeriod"/>
            </a:pPr>
            <a:r>
              <a:rPr lang="en-US" b="1" dirty="0"/>
              <a:t>According to the client’s history of payment and the bill amount for the month of August, how well can we predict if the client is going to pay the bill for September?</a:t>
            </a:r>
            <a:endParaRPr lang="en-US" dirty="0"/>
          </a:p>
          <a:p>
            <a:pPr lvl="0">
              <a:lnSpc>
                <a:spcPct val="150000"/>
              </a:lnSpc>
              <a:buFont typeface="+mj-lt"/>
              <a:buAutoNum type="arabicPeriod"/>
            </a:pPr>
            <a:r>
              <a:rPr lang="en-US" b="1" dirty="0"/>
              <a:t>How much does the payment amount for each month affect the payment of a person in the month of September?</a:t>
            </a:r>
            <a:endParaRPr lang="en-US" dirty="0"/>
          </a:p>
          <a:p>
            <a:pPr>
              <a:lnSpc>
                <a:spcPct val="150000"/>
              </a:lnSpc>
              <a:buFont typeface="+mj-lt"/>
              <a:buAutoNum type="arabicPeriod"/>
            </a:pPr>
            <a:r>
              <a:rPr lang="en-US" b="1" dirty="0"/>
              <a:t>Does the social profile (</a:t>
            </a:r>
            <a:r>
              <a:rPr lang="en-US" b="1" dirty="0" err="1"/>
              <a:t>eg</a:t>
            </a:r>
            <a:r>
              <a:rPr lang="en-US" b="1" dirty="0"/>
              <a:t>: Sex, Marriage and Education) and evaluation of a client matter in deciding whether that particular client will pay in September or not?</a:t>
            </a:r>
            <a:endParaRPr lang="en-US" dirty="0"/>
          </a:p>
        </p:txBody>
      </p:sp>
    </p:spTree>
    <p:extLst>
      <p:ext uri="{BB962C8B-B14F-4D97-AF65-F5344CB8AC3E}">
        <p14:creationId xmlns:p14="http://schemas.microsoft.com/office/powerpoint/2010/main" val="1662255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(Weka)</a:t>
            </a:r>
          </a:p>
        </p:txBody>
      </p:sp>
      <p:sp>
        <p:nvSpPr>
          <p:cNvPr id="3" name="Content Placeholder 2"/>
          <p:cNvSpPr>
            <a:spLocks noGrp="1"/>
          </p:cNvSpPr>
          <p:nvPr>
            <p:ph idx="1"/>
          </p:nvPr>
        </p:nvSpPr>
        <p:spPr/>
        <p:txBody>
          <a:bodyPr/>
          <a:lstStyle/>
          <a:p>
            <a:pPr>
              <a:lnSpc>
                <a:spcPct val="150000"/>
              </a:lnSpc>
            </a:pPr>
            <a:r>
              <a:rPr lang="en-US" dirty="0" smtClean="0"/>
              <a:t>Initially Linear Regression was applied  to answer guiding question 1. ‘</a:t>
            </a:r>
            <a:r>
              <a:rPr lang="en-US" dirty="0" err="1" smtClean="0"/>
              <a:t>Total_Amount_Paid</a:t>
            </a:r>
            <a:r>
              <a:rPr lang="en-US" dirty="0" smtClean="0"/>
              <a:t>’ attribute was added by adding all the values of the last 6 months payments and the Bill_Amt2 attribute was also used. It was used to predict the bill amount the client will pay in September. </a:t>
            </a:r>
          </a:p>
          <a:p>
            <a:pPr>
              <a:lnSpc>
                <a:spcPct val="150000"/>
              </a:lnSpc>
            </a:pPr>
            <a:r>
              <a:rPr lang="en-US" dirty="0" smtClean="0"/>
              <a:t>The M5P was also used to answer the guiding question 3. All social information was removed and M5P was applied. A correlation coefficient of close to one was achieved, thus illustrating that social profiles did not matter much in analysis.</a:t>
            </a:r>
            <a:endParaRPr lang="en-US" dirty="0"/>
          </a:p>
        </p:txBody>
      </p:sp>
    </p:spTree>
    <p:extLst>
      <p:ext uri="{BB962C8B-B14F-4D97-AF65-F5344CB8AC3E}">
        <p14:creationId xmlns:p14="http://schemas.microsoft.com/office/powerpoint/2010/main" val="2540862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(Weka)</a:t>
            </a:r>
          </a:p>
        </p:txBody>
      </p:sp>
      <p:sp>
        <p:nvSpPr>
          <p:cNvPr id="3" name="Content Placeholder 2"/>
          <p:cNvSpPr>
            <a:spLocks noGrp="1"/>
          </p:cNvSpPr>
          <p:nvPr>
            <p:ph idx="1"/>
          </p:nvPr>
        </p:nvSpPr>
        <p:spPr/>
        <p:txBody>
          <a:bodyPr/>
          <a:lstStyle/>
          <a:p>
            <a:pPr>
              <a:lnSpc>
                <a:spcPct val="200000"/>
              </a:lnSpc>
            </a:pPr>
            <a:r>
              <a:rPr lang="en-US" dirty="0"/>
              <a:t>The M5P was applied to answer the guiding question 2. </a:t>
            </a:r>
            <a:endParaRPr lang="en-US" dirty="0" smtClean="0"/>
          </a:p>
          <a:p>
            <a:pPr>
              <a:lnSpc>
                <a:spcPct val="200000"/>
              </a:lnSpc>
            </a:pPr>
            <a:r>
              <a:rPr lang="en-US" dirty="0" smtClean="0"/>
              <a:t>All </a:t>
            </a:r>
            <a:r>
              <a:rPr lang="en-US" dirty="0"/>
              <a:t>the Payment amounts were removed and it produced a high correlation coefficient. </a:t>
            </a:r>
            <a:endParaRPr lang="en-US" dirty="0" smtClean="0"/>
          </a:p>
          <a:p>
            <a:pPr>
              <a:lnSpc>
                <a:spcPct val="200000"/>
              </a:lnSpc>
            </a:pPr>
            <a:r>
              <a:rPr lang="en-US" dirty="0" smtClean="0"/>
              <a:t>Interestingly</a:t>
            </a:r>
            <a:r>
              <a:rPr lang="en-US" dirty="0"/>
              <a:t>, one would consider it while analyzing within such a domain but the analysis comes as surprise that the payment amounts did not matter much.</a:t>
            </a:r>
          </a:p>
          <a:p>
            <a:pPr>
              <a:lnSpc>
                <a:spcPct val="200000"/>
              </a:lnSpc>
            </a:pPr>
            <a:endParaRPr lang="en-US" dirty="0"/>
          </a:p>
        </p:txBody>
      </p:sp>
    </p:spTree>
    <p:extLst>
      <p:ext uri="{BB962C8B-B14F-4D97-AF65-F5344CB8AC3E}">
        <p14:creationId xmlns:p14="http://schemas.microsoft.com/office/powerpoint/2010/main" val="3459175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a:t>
            </a:r>
            <a:r>
              <a:rPr lang="en-US" dirty="0" smtClean="0"/>
              <a:t>(Python)</a:t>
            </a:r>
            <a:endParaRPr lang="en-US" dirty="0"/>
          </a:p>
        </p:txBody>
      </p:sp>
      <p:sp>
        <p:nvSpPr>
          <p:cNvPr id="3" name="Content Placeholder 2"/>
          <p:cNvSpPr>
            <a:spLocks noGrp="1"/>
          </p:cNvSpPr>
          <p:nvPr>
            <p:ph idx="1"/>
          </p:nvPr>
        </p:nvSpPr>
        <p:spPr/>
        <p:txBody>
          <a:bodyPr/>
          <a:lstStyle/>
          <a:p>
            <a:r>
              <a:rPr lang="en-US" dirty="0" smtClean="0"/>
              <a:t>Linear Regression effectively answers question 1. ID attribute is removed and target values are changed to ‘Yes’ and  ’N</a:t>
            </a:r>
            <a:r>
              <a:rPr lang="en-US" dirty="0"/>
              <a:t>o</a:t>
            </a:r>
            <a:r>
              <a:rPr lang="en-US" dirty="0" smtClean="0"/>
              <a:t>’ using </a:t>
            </a:r>
            <a:r>
              <a:rPr lang="en-US" dirty="0" err="1" smtClean="0"/>
              <a:t>Pandas.replace</a:t>
            </a:r>
            <a:r>
              <a:rPr lang="en-US" dirty="0" smtClean="0"/>
              <a:t>. Total amount paid is also calculated. Payment in September is predicted and the accuracy is more or less the same. Hence, the bill of August is used to predict amount in September.</a:t>
            </a:r>
          </a:p>
          <a:p>
            <a:r>
              <a:rPr lang="en-US" dirty="0" smtClean="0"/>
              <a:t>All payment amounts are removed and regression tree is applied. Accuracy is increased and the error is reduced at a good rate. Again, the previous history of payments hasn’t majorly affected the prediction.</a:t>
            </a:r>
          </a:p>
          <a:p>
            <a:r>
              <a:rPr lang="en-US" dirty="0" smtClean="0"/>
              <a:t>Again, the social profiles are removed and regression tree is applied to answer guiding question 3. R</a:t>
            </a:r>
            <a:r>
              <a:rPr lang="en-US" baseline="30000" dirty="0" smtClean="0"/>
              <a:t>2</a:t>
            </a:r>
            <a:r>
              <a:rPr lang="en-US" dirty="0" smtClean="0"/>
              <a:t> value increases and the RMSE values decreases indicating removal of social attributes for analysis was a good call of judgement.</a:t>
            </a:r>
            <a:endParaRPr lang="en-US" dirty="0"/>
          </a:p>
        </p:txBody>
      </p:sp>
    </p:spTree>
    <p:extLst>
      <p:ext uri="{BB962C8B-B14F-4D97-AF65-F5344CB8AC3E}">
        <p14:creationId xmlns:p14="http://schemas.microsoft.com/office/powerpoint/2010/main" val="498006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Description	</a:t>
            </a:r>
            <a:endParaRPr lang="en-US" dirty="0"/>
          </a:p>
        </p:txBody>
      </p:sp>
      <p:sp>
        <p:nvSpPr>
          <p:cNvPr id="3" name="Content Placeholder 2"/>
          <p:cNvSpPr>
            <a:spLocks noGrp="1"/>
          </p:cNvSpPr>
          <p:nvPr>
            <p:ph idx="1"/>
          </p:nvPr>
        </p:nvSpPr>
        <p:spPr>
          <a:xfrm>
            <a:off x="818712" y="2222287"/>
            <a:ext cx="10554574" cy="4276836"/>
          </a:xfrm>
        </p:spPr>
        <p:txBody>
          <a:bodyPr/>
          <a:lstStyle/>
          <a:p>
            <a:r>
              <a:rPr lang="en-US" dirty="0" smtClean="0"/>
              <a:t>Dataset portrays information about </a:t>
            </a:r>
            <a:r>
              <a:rPr lang="en-US" dirty="0"/>
              <a:t>a bank’s credit card clients along with their marital status, their balance limit, education, when they paid respective bill </a:t>
            </a:r>
            <a:r>
              <a:rPr lang="en-US" dirty="0" smtClean="0"/>
              <a:t>amounts.</a:t>
            </a:r>
          </a:p>
          <a:p>
            <a:r>
              <a:rPr lang="en-US" dirty="0" smtClean="0"/>
              <a:t>Size: </a:t>
            </a:r>
            <a:r>
              <a:rPr lang="en-US" dirty="0"/>
              <a:t>30000 instances, 23 predictors and a response </a:t>
            </a:r>
            <a:r>
              <a:rPr lang="en-US" dirty="0" smtClean="0"/>
              <a:t>variable.</a:t>
            </a:r>
          </a:p>
          <a:p>
            <a:r>
              <a:rPr lang="en-US" dirty="0" smtClean="0"/>
              <a:t>No missing values</a:t>
            </a:r>
          </a:p>
          <a:p>
            <a:r>
              <a:rPr lang="en-US" dirty="0"/>
              <a:t>E</a:t>
            </a:r>
            <a:r>
              <a:rPr lang="en-US" dirty="0" smtClean="0"/>
              <a:t>rror </a:t>
            </a:r>
            <a:r>
              <a:rPr lang="en-US" dirty="0"/>
              <a:t>in the naming of variable Pay_0, it was changed to </a:t>
            </a:r>
            <a:r>
              <a:rPr lang="en-US" dirty="0" smtClean="0"/>
              <a:t>Pay_1</a:t>
            </a:r>
          </a:p>
          <a:p>
            <a:r>
              <a:rPr lang="en-US" dirty="0" smtClean="0"/>
              <a:t>Certain numeric attributes were converted to nominal.</a:t>
            </a:r>
          </a:p>
          <a:p>
            <a:pPr marL="400050" lvl="1" indent="0">
              <a:buNone/>
            </a:pPr>
            <a:r>
              <a:rPr lang="en-US" dirty="0" smtClean="0"/>
              <a:t>Nominal attributes include: </a:t>
            </a:r>
            <a:r>
              <a:rPr lang="en-US" dirty="0"/>
              <a:t>SEX, EDUCATION, MARRIAGE, PAY_1 to Pay_6 &amp; default payment next month</a:t>
            </a:r>
            <a:endParaRPr lang="en-US" dirty="0" smtClean="0"/>
          </a:p>
          <a:p>
            <a:r>
              <a:rPr lang="en-US" dirty="0" smtClean="0"/>
              <a:t>In </a:t>
            </a:r>
            <a:r>
              <a:rPr lang="en-US" dirty="0"/>
              <a:t>the education variable, the values ‘0,4,5,6’ are combined to one value as value ‘</a:t>
            </a:r>
            <a:r>
              <a:rPr lang="en-US" dirty="0" smtClean="0"/>
              <a:t>4’</a:t>
            </a:r>
            <a:endParaRPr lang="en-US" dirty="0"/>
          </a:p>
        </p:txBody>
      </p:sp>
    </p:spTree>
    <p:extLst>
      <p:ext uri="{BB962C8B-B14F-4D97-AF65-F5344CB8AC3E}">
        <p14:creationId xmlns:p14="http://schemas.microsoft.com/office/powerpoint/2010/main" val="4021441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Experiments </a:t>
            </a:r>
            <a:r>
              <a:rPr lang="en-US" dirty="0" smtClean="0"/>
              <a:t>(Summary)</a:t>
            </a:r>
            <a:endParaRPr lang="en-US" dirty="0"/>
          </a:p>
        </p:txBody>
      </p:sp>
      <p:sp>
        <p:nvSpPr>
          <p:cNvPr id="3" name="Content Placeholder 2"/>
          <p:cNvSpPr>
            <a:spLocks noGrp="1"/>
          </p:cNvSpPr>
          <p:nvPr>
            <p:ph idx="1"/>
          </p:nvPr>
        </p:nvSpPr>
        <p:spPr/>
        <p:txBody>
          <a:bodyPr/>
          <a:lstStyle/>
          <a:p>
            <a:r>
              <a:rPr lang="en-US" dirty="0" smtClean="0"/>
              <a:t>Billing of August combine by a new attribute (created by summing bills for all months) was used to predict the amount a client would pay in the month of September. </a:t>
            </a:r>
          </a:p>
          <a:p>
            <a:r>
              <a:rPr lang="en-US" dirty="0" smtClean="0"/>
              <a:t>For this, the correlation coefficients made reasonable conclusions.</a:t>
            </a:r>
          </a:p>
          <a:p>
            <a:r>
              <a:rPr lang="en-US" dirty="0" smtClean="0"/>
              <a:t>Also, without including social profile, linear regression predicted with similar accuracy thus indicating non-significance of the social attributes like (AGE, SEX, EDUCATION).</a:t>
            </a:r>
          </a:p>
          <a:p>
            <a:r>
              <a:rPr lang="en-US" dirty="0" smtClean="0"/>
              <a:t>Linear regression had the greatest coefficient of correlation compared to the rest. </a:t>
            </a:r>
            <a:endParaRPr lang="en-US" dirty="0"/>
          </a:p>
        </p:txBody>
      </p:sp>
    </p:spTree>
    <p:extLst>
      <p:ext uri="{BB962C8B-B14F-4D97-AF65-F5344CB8AC3E}">
        <p14:creationId xmlns:p14="http://schemas.microsoft.com/office/powerpoint/2010/main" val="1884533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Experiments </a:t>
            </a:r>
            <a:r>
              <a:rPr lang="en-US" dirty="0" smtClean="0"/>
              <a:t>(Summary)</a:t>
            </a:r>
            <a:endParaRPr lang="en-US" dirty="0"/>
          </a:p>
        </p:txBody>
      </p:sp>
      <p:sp>
        <p:nvSpPr>
          <p:cNvPr id="3" name="Content Placeholder 2"/>
          <p:cNvSpPr>
            <a:spLocks noGrp="1"/>
          </p:cNvSpPr>
          <p:nvPr>
            <p:ph idx="1"/>
          </p:nvPr>
        </p:nvSpPr>
        <p:spPr>
          <a:xfrm>
            <a:off x="827424" y="1494700"/>
            <a:ext cx="10554574" cy="3636511"/>
          </a:xfrm>
        </p:spPr>
        <p:txBody>
          <a:bodyPr/>
          <a:lstStyle/>
          <a:p>
            <a:r>
              <a:rPr lang="en-US" dirty="0" smtClean="0"/>
              <a:t>Figure shows trend for RMS and score for each fold.</a:t>
            </a:r>
          </a:p>
          <a:p>
            <a:r>
              <a:rPr lang="en-US" dirty="0" smtClean="0"/>
              <a:t>It shows how cross – validation (by selecting training and testing data) reduces error.</a:t>
            </a:r>
          </a:p>
          <a:p>
            <a:endParaRPr lang="en-US" dirty="0"/>
          </a:p>
        </p:txBody>
      </p:sp>
      <p:pic>
        <p:nvPicPr>
          <p:cNvPr id="4" name="Picture 3"/>
          <p:cNvPicPr/>
          <p:nvPr/>
        </p:nvPicPr>
        <p:blipFill>
          <a:blip r:embed="rId2"/>
          <a:stretch>
            <a:fillRect/>
          </a:stretch>
        </p:blipFill>
        <p:spPr>
          <a:xfrm>
            <a:off x="1308918" y="3738511"/>
            <a:ext cx="8503675" cy="2544302"/>
          </a:xfrm>
          <a:prstGeom prst="rect">
            <a:avLst/>
          </a:prstGeom>
        </p:spPr>
      </p:pic>
    </p:spTree>
    <p:extLst>
      <p:ext uri="{BB962C8B-B14F-4D97-AF65-F5344CB8AC3E}">
        <p14:creationId xmlns:p14="http://schemas.microsoft.com/office/powerpoint/2010/main" val="2351984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Forest</a:t>
            </a:r>
            <a:endParaRPr lang="en-US" dirty="0"/>
          </a:p>
        </p:txBody>
      </p:sp>
      <p:sp>
        <p:nvSpPr>
          <p:cNvPr id="3" name="Content Placeholder 2"/>
          <p:cNvSpPr>
            <a:spLocks noGrp="1"/>
          </p:cNvSpPr>
          <p:nvPr>
            <p:ph idx="1"/>
          </p:nvPr>
        </p:nvSpPr>
        <p:spPr>
          <a:xfrm>
            <a:off x="977149" y="3687291"/>
            <a:ext cx="10554574" cy="3636511"/>
          </a:xfrm>
        </p:spPr>
        <p:txBody>
          <a:bodyPr/>
          <a:lstStyle/>
          <a:p>
            <a:r>
              <a:rPr lang="en-US" dirty="0" smtClean="0"/>
              <a:t>Training set is chosen at random by a random distribution vector.</a:t>
            </a:r>
          </a:p>
          <a:p>
            <a:r>
              <a:rPr lang="en-US" dirty="0" smtClean="0"/>
              <a:t>Margin function is calculated on the basis of group of classifiers.</a:t>
            </a:r>
          </a:p>
          <a:p>
            <a:r>
              <a:rPr lang="en-US" dirty="0" smtClean="0"/>
              <a:t>Margin function</a:t>
            </a:r>
            <a:r>
              <a:rPr lang="en-US" b="1" dirty="0" smtClean="0"/>
              <a:t> </a:t>
            </a:r>
            <a:r>
              <a:rPr lang="en-US" dirty="0"/>
              <a:t>measures the extent to which average number of votes for a predicted observation for the right class exceeds the average vote for any other class. The higher the margin the more confidence in the </a:t>
            </a:r>
            <a:r>
              <a:rPr lang="en-US" dirty="0" smtClean="0"/>
              <a:t>classification.</a:t>
            </a:r>
          </a:p>
          <a:p>
            <a:r>
              <a:rPr lang="en-US" dirty="0" smtClean="0"/>
              <a:t>Thus, random forest trees are constructed on the concept of bagging.</a:t>
            </a:r>
          </a:p>
          <a:p>
            <a:r>
              <a:rPr lang="en-US" dirty="0" smtClean="0"/>
              <a:t>It generates ‘n’ random trees for ‘n’ random samples from bootstrapping.</a:t>
            </a:r>
          </a:p>
          <a:p>
            <a:endParaRPr lang="en-US" dirty="0"/>
          </a:p>
        </p:txBody>
      </p:sp>
      <p:sp>
        <p:nvSpPr>
          <p:cNvPr id="5" name="TextBox 4"/>
          <p:cNvSpPr txBox="1"/>
          <p:nvPr/>
        </p:nvSpPr>
        <p:spPr>
          <a:xfrm>
            <a:off x="500451" y="2399623"/>
            <a:ext cx="10984097" cy="1200329"/>
          </a:xfrm>
          <a:prstGeom prst="rect">
            <a:avLst/>
          </a:prstGeom>
          <a:noFill/>
        </p:spPr>
        <p:txBody>
          <a:bodyPr wrap="none" rtlCol="0">
            <a:spAutoFit/>
          </a:bodyPr>
          <a:lstStyle/>
          <a:p>
            <a:r>
              <a:rPr lang="en-US" dirty="0"/>
              <a:t>Random Forest is an ensemble learning algorithm. </a:t>
            </a:r>
            <a:endParaRPr lang="en-US" dirty="0" smtClean="0"/>
          </a:p>
          <a:p>
            <a:r>
              <a:rPr lang="en-US" dirty="0" smtClean="0"/>
              <a:t>The </a:t>
            </a:r>
            <a:r>
              <a:rPr lang="en-US" dirty="0"/>
              <a:t>basic concept is that we build small number of weak decision trees with a subset of features </a:t>
            </a:r>
            <a:endParaRPr lang="en-US" dirty="0" smtClean="0"/>
          </a:p>
          <a:p>
            <a:r>
              <a:rPr lang="en-US" dirty="0" smtClean="0"/>
              <a:t>selected </a:t>
            </a:r>
            <a:r>
              <a:rPr lang="en-US" dirty="0"/>
              <a:t>at each node and then combining these trees to form a single strong learner by either </a:t>
            </a:r>
            <a:endParaRPr lang="en-US" dirty="0" smtClean="0"/>
          </a:p>
          <a:p>
            <a:r>
              <a:rPr lang="en-US" dirty="0" smtClean="0"/>
              <a:t>averaging </a:t>
            </a:r>
            <a:r>
              <a:rPr lang="en-US" dirty="0"/>
              <a:t>the predicted values of </a:t>
            </a:r>
            <a:r>
              <a:rPr lang="en-US" dirty="0" err="1"/>
              <a:t>ith</a:t>
            </a:r>
            <a:r>
              <a:rPr lang="en-US" dirty="0"/>
              <a:t> observation or taking the majority </a:t>
            </a:r>
            <a:r>
              <a:rPr lang="en-US" dirty="0" smtClean="0"/>
              <a:t>vote.</a:t>
            </a:r>
            <a:endParaRPr lang="en-US" dirty="0"/>
          </a:p>
        </p:txBody>
      </p:sp>
    </p:spTree>
    <p:extLst>
      <p:ext uri="{BB962C8B-B14F-4D97-AF65-F5344CB8AC3E}">
        <p14:creationId xmlns:p14="http://schemas.microsoft.com/office/powerpoint/2010/main" val="10496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Forest	</a:t>
            </a:r>
            <a:endParaRPr lang="en-US" dirty="0"/>
          </a:p>
        </p:txBody>
      </p:sp>
      <p:sp>
        <p:nvSpPr>
          <p:cNvPr id="3" name="Content Placeholder 2"/>
          <p:cNvSpPr>
            <a:spLocks noGrp="1"/>
          </p:cNvSpPr>
          <p:nvPr>
            <p:ph idx="1"/>
          </p:nvPr>
        </p:nvSpPr>
        <p:spPr/>
        <p:txBody>
          <a:bodyPr/>
          <a:lstStyle/>
          <a:p>
            <a:r>
              <a:rPr lang="en-US" dirty="0"/>
              <a:t>At each node, “x” predictor variables are selected at </a:t>
            </a:r>
            <a:r>
              <a:rPr lang="en-US" dirty="0" smtClean="0"/>
              <a:t>random.</a:t>
            </a:r>
          </a:p>
          <a:p>
            <a:r>
              <a:rPr lang="en-US" dirty="0" smtClean="0"/>
              <a:t>Random forest only considers a set of features. </a:t>
            </a:r>
          </a:p>
          <a:p>
            <a:r>
              <a:rPr lang="en-US" dirty="0" smtClean="0"/>
              <a:t>It then splits on the basis of the best feature.</a:t>
            </a:r>
          </a:p>
          <a:p>
            <a:r>
              <a:rPr lang="en-US" dirty="0"/>
              <a:t>At the next node, another “x” predictor variables are selected at random from all predictor variables and the above process is </a:t>
            </a:r>
            <a:r>
              <a:rPr lang="en-US" dirty="0" smtClean="0"/>
              <a:t>repeated.</a:t>
            </a:r>
          </a:p>
          <a:p>
            <a:r>
              <a:rPr lang="en-US" dirty="0"/>
              <a:t>The test-error of this model is calculated using </a:t>
            </a:r>
            <a:r>
              <a:rPr lang="en-US" dirty="0" smtClean="0"/>
              <a:t>OOB and the average is calculated as the test error from all samples.</a:t>
            </a:r>
          </a:p>
          <a:p>
            <a:endParaRPr lang="en-US" dirty="0"/>
          </a:p>
        </p:txBody>
      </p:sp>
    </p:spTree>
    <p:extLst>
      <p:ext uri="{BB962C8B-B14F-4D97-AF65-F5344CB8AC3E}">
        <p14:creationId xmlns:p14="http://schemas.microsoft.com/office/powerpoint/2010/main" val="2854178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List of Resources</a:t>
            </a:r>
            <a:endParaRPr lang="en-US" dirty="0"/>
          </a:p>
        </p:txBody>
      </p:sp>
      <p:sp>
        <p:nvSpPr>
          <p:cNvPr id="3" name="Content Placeholder 2"/>
          <p:cNvSpPr>
            <a:spLocks noGrp="1"/>
          </p:cNvSpPr>
          <p:nvPr>
            <p:ph idx="1"/>
          </p:nvPr>
        </p:nvSpPr>
        <p:spPr/>
        <p:txBody>
          <a:bodyPr/>
          <a:lstStyle/>
          <a:p>
            <a:pPr lvl="0"/>
            <a:r>
              <a:rPr lang="en-US" dirty="0"/>
              <a:t>http://jmlr.org/proceedings/papers/v28/denil13-supp.pdf</a:t>
            </a:r>
          </a:p>
          <a:p>
            <a:pPr lvl="0"/>
            <a:r>
              <a:rPr lang="en-US" dirty="0"/>
              <a:t>Random Forests-Leo </a:t>
            </a:r>
            <a:r>
              <a:rPr lang="en-US" dirty="0" err="1"/>
              <a:t>Breiman</a:t>
            </a:r>
            <a:r>
              <a:rPr lang="en-US" dirty="0"/>
              <a:t> https://www.stat.berkeley.edu/~breiman/randomforest2001.pdf</a:t>
            </a:r>
          </a:p>
          <a:p>
            <a:r>
              <a:rPr lang="en-US" dirty="0"/>
              <a:t>An Introduction to Statistical Learning with applications in R  - Trevor Hastie, Robert </a:t>
            </a:r>
            <a:r>
              <a:rPr lang="en-US" dirty="0" err="1"/>
              <a:t>Tibshirani</a:t>
            </a:r>
            <a:r>
              <a:rPr lang="en-US" dirty="0"/>
              <a:t>, Daniela Witten, Gareth </a:t>
            </a:r>
            <a:r>
              <a:rPr lang="en-US" dirty="0" smtClean="0"/>
              <a:t>James</a:t>
            </a:r>
          </a:p>
          <a:p>
            <a:r>
              <a:rPr lang="en-US" dirty="0"/>
              <a:t>Witten and Frank's textbook, </a:t>
            </a:r>
            <a:r>
              <a:rPr lang="en-US" i="1" dirty="0"/>
              <a:t>Data Mining Practical Machine Learning Tools and </a:t>
            </a:r>
            <a:r>
              <a:rPr lang="en-US" i="1" dirty="0" smtClean="0"/>
              <a:t>Techniques</a:t>
            </a:r>
          </a:p>
        </p:txBody>
      </p:sp>
    </p:spTree>
    <p:extLst>
      <p:ext uri="{BB962C8B-B14F-4D97-AF65-F5344CB8AC3E}">
        <p14:creationId xmlns:p14="http://schemas.microsoft.com/office/powerpoint/2010/main" val="24168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Exploration</a:t>
            </a:r>
            <a:endParaRPr lang="en-US" dirty="0"/>
          </a:p>
        </p:txBody>
      </p:sp>
      <p:sp>
        <p:nvSpPr>
          <p:cNvPr id="3" name="Content Placeholder 2"/>
          <p:cNvSpPr>
            <a:spLocks noGrp="1"/>
          </p:cNvSpPr>
          <p:nvPr>
            <p:ph idx="1"/>
          </p:nvPr>
        </p:nvSpPr>
        <p:spPr>
          <a:xfrm>
            <a:off x="1379150" y="1534028"/>
            <a:ext cx="10554574" cy="3636511"/>
          </a:xfrm>
        </p:spPr>
        <p:txBody>
          <a:bodyPr/>
          <a:lstStyle/>
          <a:p>
            <a:r>
              <a:rPr lang="en-US" dirty="0" smtClean="0"/>
              <a:t>All attributes have numeric set of values</a:t>
            </a:r>
          </a:p>
          <a:p>
            <a:r>
              <a:rPr lang="en-US" dirty="0" smtClean="0"/>
              <a:t>The dataset is of the form (n&gt;p) where n= </a:t>
            </a:r>
            <a:r>
              <a:rPr lang="en-US" dirty="0" smtClean="0"/>
              <a:t>number</a:t>
            </a:r>
          </a:p>
          <a:p>
            <a:pPr marL="0" indent="0">
              <a:buNone/>
            </a:pPr>
            <a:r>
              <a:rPr lang="en-US" dirty="0" smtClean="0"/>
              <a:t> </a:t>
            </a:r>
            <a:r>
              <a:rPr lang="en-US" dirty="0" smtClean="0"/>
              <a:t>of instances and p= number of attributes.</a:t>
            </a:r>
          </a:p>
          <a:p>
            <a:r>
              <a:rPr lang="en-US" dirty="0" smtClean="0"/>
              <a:t>Skewness: </a:t>
            </a:r>
            <a:r>
              <a:rPr lang="en-US" dirty="0" smtClean="0">
                <a:ea typeface="Calibri" panose="020F0502020204030204" pitchFamily="34" charset="0"/>
                <a:cs typeface="Times New Roman" panose="02020603050405020304" pitchFamily="18" charset="0"/>
              </a:rPr>
              <a:t>1.3435, thus it is right skewed. </a:t>
            </a:r>
          </a:p>
          <a:p>
            <a:r>
              <a:rPr lang="en-US" dirty="0" smtClean="0"/>
              <a:t>Kurtosis: -0.19501, it represents a flatter </a:t>
            </a:r>
            <a:r>
              <a:rPr lang="en-US" dirty="0" smtClean="0"/>
              <a:t>distribution</a:t>
            </a:r>
          </a:p>
          <a:p>
            <a:pPr marL="0" indent="0">
              <a:buNone/>
            </a:pPr>
            <a:r>
              <a:rPr lang="en-US" dirty="0" smtClean="0"/>
              <a:t> </a:t>
            </a:r>
            <a:r>
              <a:rPr lang="en-US" dirty="0" smtClean="0"/>
              <a:t>compared to Gaussian distribution</a:t>
            </a:r>
            <a:endParaRPr lang="en-US" dirty="0"/>
          </a:p>
        </p:txBody>
      </p:sp>
      <p:pic>
        <p:nvPicPr>
          <p:cNvPr id="4" name="Picture 3" descr="C:\Karan\KDD\Projetcs\Project 2\figure_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4770" y="4695394"/>
            <a:ext cx="3170520" cy="1950720"/>
          </a:xfrm>
          <a:prstGeom prst="rect">
            <a:avLst/>
          </a:prstGeom>
          <a:noFill/>
          <a:ln>
            <a:noFill/>
          </a:ln>
        </p:spPr>
      </p:pic>
      <p:pic>
        <p:nvPicPr>
          <p:cNvPr id="5" name="Picture 4"/>
          <p:cNvPicPr>
            <a:picLocks noChangeAspect="1"/>
          </p:cNvPicPr>
          <p:nvPr/>
        </p:nvPicPr>
        <p:blipFill>
          <a:blip r:embed="rId3"/>
          <a:stretch>
            <a:fillRect/>
          </a:stretch>
        </p:blipFill>
        <p:spPr>
          <a:xfrm>
            <a:off x="7455489" y="2186225"/>
            <a:ext cx="4736511" cy="3317014"/>
          </a:xfrm>
          <a:prstGeom prst="rect">
            <a:avLst/>
          </a:prstGeom>
        </p:spPr>
      </p:pic>
      <p:sp>
        <p:nvSpPr>
          <p:cNvPr id="6" name="TextBox 5"/>
          <p:cNvSpPr txBox="1"/>
          <p:nvPr/>
        </p:nvSpPr>
        <p:spPr>
          <a:xfrm>
            <a:off x="7659329" y="5889523"/>
            <a:ext cx="4119716" cy="369332"/>
          </a:xfrm>
          <a:prstGeom prst="rect">
            <a:avLst/>
          </a:prstGeom>
          <a:noFill/>
        </p:spPr>
        <p:txBody>
          <a:bodyPr wrap="square" rtlCol="0">
            <a:spAutoFit/>
          </a:bodyPr>
          <a:lstStyle/>
          <a:p>
            <a:r>
              <a:rPr lang="en-US" dirty="0" smtClean="0"/>
              <a:t>Correlation Matrix of Data Set</a:t>
            </a:r>
            <a:endParaRPr lang="en-US" dirty="0"/>
          </a:p>
        </p:txBody>
      </p:sp>
    </p:spTree>
    <p:extLst>
      <p:ext uri="{BB962C8B-B14F-4D97-AF65-F5344CB8AC3E}">
        <p14:creationId xmlns:p14="http://schemas.microsoft.com/office/powerpoint/2010/main" val="423676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Exploration</a:t>
            </a:r>
            <a:endParaRPr lang="en-US" dirty="0"/>
          </a:p>
        </p:txBody>
      </p:sp>
      <p:sp>
        <p:nvSpPr>
          <p:cNvPr id="3" name="Content Placeholder 2"/>
          <p:cNvSpPr>
            <a:spLocks noGrp="1"/>
          </p:cNvSpPr>
          <p:nvPr>
            <p:ph idx="1"/>
          </p:nvPr>
        </p:nvSpPr>
        <p:spPr>
          <a:xfrm>
            <a:off x="810000" y="1524197"/>
            <a:ext cx="10554574" cy="3636511"/>
          </a:xfrm>
        </p:spPr>
        <p:txBody>
          <a:bodyPr/>
          <a:lstStyle/>
          <a:p>
            <a:r>
              <a:rPr lang="en-US" dirty="0" smtClean="0"/>
              <a:t>A count of the number of defaults is generated against age groups</a:t>
            </a:r>
          </a:p>
          <a:p>
            <a:r>
              <a:rPr lang="en-US" dirty="0" smtClean="0"/>
              <a:t>The younger age groups have been observed to default more than the other age groups.</a:t>
            </a:r>
          </a:p>
          <a:p>
            <a:endParaRPr lang="en-US" dirty="0"/>
          </a:p>
        </p:txBody>
      </p:sp>
      <p:pic>
        <p:nvPicPr>
          <p:cNvPr id="4" name="Picture 3" descr="C:\Karan\KDD\Projetcs\Project 2\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483604" y="4191307"/>
            <a:ext cx="2307944" cy="1509618"/>
          </a:xfrm>
          <a:prstGeom prst="rect">
            <a:avLst/>
          </a:prstGeom>
          <a:noFill/>
          <a:ln>
            <a:noFill/>
          </a:ln>
        </p:spPr>
      </p:pic>
      <p:pic>
        <p:nvPicPr>
          <p:cNvPr id="5" name="Picture 4" descr="C:\Karan\KDD\Projetcs\Project 2\Capture1.PNG"/>
          <p:cNvPicPr/>
          <p:nvPr/>
        </p:nvPicPr>
        <p:blipFill>
          <a:blip r:embed="rId3">
            <a:extLst>
              <a:ext uri="{28A0092B-C50C-407E-A947-70E740481C1C}">
                <a14:useLocalDpi xmlns:a14="http://schemas.microsoft.com/office/drawing/2010/main" val="0"/>
              </a:ext>
            </a:extLst>
          </a:blip>
          <a:srcRect/>
          <a:stretch>
            <a:fillRect/>
          </a:stretch>
        </p:blipFill>
        <p:spPr bwMode="auto">
          <a:xfrm>
            <a:off x="2976229" y="4199356"/>
            <a:ext cx="2061989" cy="1501569"/>
          </a:xfrm>
          <a:prstGeom prst="rect">
            <a:avLst/>
          </a:prstGeom>
          <a:noFill/>
          <a:ln>
            <a:noFill/>
          </a:ln>
        </p:spPr>
      </p:pic>
      <p:pic>
        <p:nvPicPr>
          <p:cNvPr id="6" name="Picture 5" descr="C:\Karan\KDD\Projetcs\Project 2\Capture2.PNG"/>
          <p:cNvPicPr/>
          <p:nvPr/>
        </p:nvPicPr>
        <p:blipFill>
          <a:blip r:embed="rId4">
            <a:extLst>
              <a:ext uri="{28A0092B-C50C-407E-A947-70E740481C1C}">
                <a14:useLocalDpi xmlns:a14="http://schemas.microsoft.com/office/drawing/2010/main" val="0"/>
              </a:ext>
            </a:extLst>
          </a:blip>
          <a:srcRect/>
          <a:stretch>
            <a:fillRect/>
          </a:stretch>
        </p:blipFill>
        <p:spPr bwMode="auto">
          <a:xfrm>
            <a:off x="5230752" y="4191307"/>
            <a:ext cx="1983333" cy="1501568"/>
          </a:xfrm>
          <a:prstGeom prst="rect">
            <a:avLst/>
          </a:prstGeom>
          <a:noFill/>
          <a:ln>
            <a:noFill/>
          </a:ln>
        </p:spPr>
      </p:pic>
      <p:pic>
        <p:nvPicPr>
          <p:cNvPr id="7" name="Picture 6" descr="C:\Karan\KDD\Projetcs\Project 2\Capture3.PNG"/>
          <p:cNvPicPr/>
          <p:nvPr/>
        </p:nvPicPr>
        <p:blipFill>
          <a:blip r:embed="rId5">
            <a:extLst>
              <a:ext uri="{28A0092B-C50C-407E-A947-70E740481C1C}">
                <a14:useLocalDpi xmlns:a14="http://schemas.microsoft.com/office/drawing/2010/main" val="0"/>
              </a:ext>
            </a:extLst>
          </a:blip>
          <a:srcRect/>
          <a:stretch>
            <a:fillRect/>
          </a:stretch>
        </p:blipFill>
        <p:spPr bwMode="auto">
          <a:xfrm>
            <a:off x="7406619" y="4183256"/>
            <a:ext cx="2150482" cy="1509617"/>
          </a:xfrm>
          <a:prstGeom prst="rect">
            <a:avLst/>
          </a:prstGeom>
          <a:noFill/>
          <a:ln>
            <a:noFill/>
          </a:ln>
        </p:spPr>
      </p:pic>
      <p:pic>
        <p:nvPicPr>
          <p:cNvPr id="8" name="Picture 7" descr="C:\Karan\KDD\Projetcs\Project 2\Capture4.PNG"/>
          <p:cNvPicPr/>
          <p:nvPr/>
        </p:nvPicPr>
        <p:blipFill>
          <a:blip r:embed="rId6">
            <a:extLst>
              <a:ext uri="{28A0092B-C50C-407E-A947-70E740481C1C}">
                <a14:useLocalDpi xmlns:a14="http://schemas.microsoft.com/office/drawing/2010/main" val="0"/>
              </a:ext>
            </a:extLst>
          </a:blip>
          <a:srcRect/>
          <a:stretch>
            <a:fillRect/>
          </a:stretch>
        </p:blipFill>
        <p:spPr bwMode="auto">
          <a:xfrm>
            <a:off x="9749635" y="4183255"/>
            <a:ext cx="2123768" cy="1509617"/>
          </a:xfrm>
          <a:prstGeom prst="rect">
            <a:avLst/>
          </a:prstGeom>
          <a:noFill/>
          <a:ln>
            <a:noFill/>
          </a:ln>
        </p:spPr>
      </p:pic>
    </p:spTree>
    <p:extLst>
      <p:ext uri="{BB962C8B-B14F-4D97-AF65-F5344CB8AC3E}">
        <p14:creationId xmlns:p14="http://schemas.microsoft.com/office/powerpoint/2010/main" val="154024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Processing</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attribute name ‘PAY_0’ was converted to ‘PAY_1</a:t>
            </a:r>
            <a:r>
              <a:rPr lang="en-US" dirty="0" smtClean="0"/>
              <a:t>’ for naming convenience.</a:t>
            </a:r>
          </a:p>
          <a:p>
            <a:r>
              <a:rPr lang="en-US" dirty="0" smtClean="0"/>
              <a:t>Numeric attributes were converted to nominal.</a:t>
            </a:r>
          </a:p>
          <a:p>
            <a:r>
              <a:rPr lang="en-US" dirty="0"/>
              <a:t>V</a:t>
            </a:r>
            <a:r>
              <a:rPr lang="en-US" dirty="0" smtClean="0"/>
              <a:t>alues </a:t>
            </a:r>
            <a:r>
              <a:rPr lang="en-US" dirty="0"/>
              <a:t>in the ‘EDUCATION’ variable was grouped such that the values ‘0,4,5,6’ was combined to one value and assigned a value ‘4</a:t>
            </a:r>
            <a:r>
              <a:rPr lang="en-US" dirty="0" smtClean="0"/>
              <a:t>’.</a:t>
            </a:r>
          </a:p>
          <a:p>
            <a:r>
              <a:rPr lang="en-US" dirty="0" smtClean="0"/>
              <a:t>For all classification tasks, target variable was converted to numeric.</a:t>
            </a:r>
          </a:p>
          <a:p>
            <a:endParaRPr lang="en-US" dirty="0"/>
          </a:p>
        </p:txBody>
      </p:sp>
    </p:spTree>
    <p:extLst>
      <p:ext uri="{BB962C8B-B14F-4D97-AF65-F5344CB8AC3E}">
        <p14:creationId xmlns:p14="http://schemas.microsoft.com/office/powerpoint/2010/main" val="207005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 Code Description (J4.8)</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a:t>
            </a:r>
            <a:r>
              <a:rPr lang="en-US" dirty="0" err="1" smtClean="0"/>
              <a:t>BuildTree</a:t>
            </a:r>
            <a:r>
              <a:rPr lang="en-US" dirty="0" smtClean="0"/>
              <a:t> </a:t>
            </a:r>
            <a:r>
              <a:rPr lang="en-US" dirty="0"/>
              <a:t>Function is </a:t>
            </a:r>
            <a:r>
              <a:rPr lang="en-US" dirty="0" smtClean="0"/>
              <a:t>implemented</a:t>
            </a:r>
          </a:p>
          <a:p>
            <a:r>
              <a:rPr lang="en-US" dirty="0" smtClean="0"/>
              <a:t> It </a:t>
            </a:r>
            <a:r>
              <a:rPr lang="en-US" dirty="0"/>
              <a:t>checks whether instances belong to one </a:t>
            </a:r>
            <a:r>
              <a:rPr lang="en-US" dirty="0" smtClean="0"/>
              <a:t>class or not</a:t>
            </a:r>
          </a:p>
          <a:p>
            <a:r>
              <a:rPr lang="en-US" dirty="0"/>
              <a:t>C</a:t>
            </a:r>
            <a:r>
              <a:rPr lang="en-US" dirty="0" smtClean="0"/>
              <a:t>hecks </a:t>
            </a:r>
            <a:r>
              <a:rPr lang="en-US" dirty="0"/>
              <a:t>the basic parameters like whether the target is </a:t>
            </a:r>
            <a:r>
              <a:rPr lang="en-US" dirty="0" smtClean="0"/>
              <a:t>nominal</a:t>
            </a:r>
          </a:p>
          <a:p>
            <a:r>
              <a:rPr lang="en-US" dirty="0" err="1" smtClean="0"/>
              <a:t>BuildClassifier</a:t>
            </a:r>
            <a:r>
              <a:rPr lang="en-US" dirty="0" smtClean="0"/>
              <a:t> </a:t>
            </a:r>
            <a:r>
              <a:rPr lang="en-US" dirty="0"/>
              <a:t>function creates model for each </a:t>
            </a:r>
            <a:r>
              <a:rPr lang="en-US" dirty="0" smtClean="0"/>
              <a:t>attribute</a:t>
            </a:r>
          </a:p>
          <a:p>
            <a:r>
              <a:rPr lang="en-US" dirty="0" smtClean="0"/>
              <a:t>For </a:t>
            </a:r>
            <a:r>
              <a:rPr lang="en-US" dirty="0"/>
              <a:t>numeric data, </a:t>
            </a:r>
            <a:r>
              <a:rPr lang="en-US" dirty="0"/>
              <a:t>F</a:t>
            </a:r>
            <a:r>
              <a:rPr lang="en-US" dirty="0" smtClean="0"/>
              <a:t>inds the best </a:t>
            </a:r>
            <a:r>
              <a:rPr lang="en-US" dirty="0"/>
              <a:t>spit </a:t>
            </a:r>
            <a:r>
              <a:rPr lang="en-US" dirty="0" smtClean="0"/>
              <a:t>point, calculate </a:t>
            </a:r>
            <a:r>
              <a:rPr lang="en-US" dirty="0"/>
              <a:t>Entropy </a:t>
            </a:r>
            <a:endParaRPr lang="en-US" dirty="0" smtClean="0"/>
          </a:p>
          <a:p>
            <a:pPr marL="0" indent="0">
              <a:buNone/>
            </a:pPr>
            <a:r>
              <a:rPr lang="en-US" dirty="0" smtClean="0"/>
              <a:t>for </a:t>
            </a:r>
            <a:r>
              <a:rPr lang="en-US" dirty="0"/>
              <a:t>each </a:t>
            </a:r>
            <a:r>
              <a:rPr lang="en-US" dirty="0" smtClean="0"/>
              <a:t>split and calculates </a:t>
            </a:r>
            <a:r>
              <a:rPr lang="en-US" dirty="0"/>
              <a:t>the </a:t>
            </a:r>
            <a:r>
              <a:rPr lang="en-US" dirty="0" smtClean="0"/>
              <a:t>Information gain</a:t>
            </a:r>
          </a:p>
          <a:p>
            <a:r>
              <a:rPr lang="en-US" dirty="0" smtClean="0"/>
              <a:t>Selects </a:t>
            </a:r>
            <a:r>
              <a:rPr lang="en-US" dirty="0"/>
              <a:t>the best </a:t>
            </a:r>
            <a:r>
              <a:rPr lang="en-US" dirty="0" smtClean="0"/>
              <a:t>gain of all and define best split point</a:t>
            </a:r>
          </a:p>
          <a:p>
            <a:r>
              <a:rPr lang="en-US" dirty="0" smtClean="0"/>
              <a:t>Info </a:t>
            </a:r>
            <a:r>
              <a:rPr lang="en-US" dirty="0"/>
              <a:t>Gain= parent entropy – child </a:t>
            </a:r>
            <a:r>
              <a:rPr lang="en-US" dirty="0" smtClean="0"/>
              <a:t>entropy</a:t>
            </a:r>
          </a:p>
          <a:p>
            <a:r>
              <a:rPr lang="en-US" dirty="0" smtClean="0"/>
              <a:t>Using </a:t>
            </a:r>
            <a:r>
              <a:rPr lang="en-US" dirty="0"/>
              <a:t>best split point, split into subsets using Split </a:t>
            </a:r>
            <a:r>
              <a:rPr lang="en-US" dirty="0" smtClean="0"/>
              <a:t>function then </a:t>
            </a:r>
            <a:r>
              <a:rPr lang="en-US" dirty="0"/>
              <a:t>recursively </a:t>
            </a:r>
            <a:r>
              <a:rPr lang="en-US" dirty="0" smtClean="0"/>
              <a:t>repeat the process</a:t>
            </a:r>
          </a:p>
          <a:p>
            <a:r>
              <a:rPr lang="en-US" dirty="0" smtClean="0"/>
              <a:t>For </a:t>
            </a:r>
            <a:r>
              <a:rPr lang="en-US" dirty="0"/>
              <a:t>Nominal data, it calculates the entropy for each </a:t>
            </a:r>
            <a:r>
              <a:rPr lang="en-US" dirty="0" smtClean="0"/>
              <a:t>class</a:t>
            </a:r>
          </a:p>
          <a:p>
            <a:r>
              <a:rPr lang="en-US" dirty="0" err="1" smtClean="0"/>
              <a:t>InfoGain</a:t>
            </a:r>
            <a:r>
              <a:rPr lang="en-US" dirty="0" smtClean="0"/>
              <a:t> </a:t>
            </a:r>
            <a:r>
              <a:rPr lang="en-US" dirty="0"/>
              <a:t>is </a:t>
            </a:r>
            <a:r>
              <a:rPr lang="en-US" dirty="0" smtClean="0"/>
              <a:t>calculated and </a:t>
            </a:r>
            <a:r>
              <a:rPr lang="en-US" dirty="0"/>
              <a:t>Best gain value is selected </a:t>
            </a:r>
            <a:endParaRPr lang="en-US" dirty="0" smtClean="0"/>
          </a:p>
          <a:p>
            <a:r>
              <a:rPr lang="en-US" dirty="0" smtClean="0"/>
              <a:t>It </a:t>
            </a:r>
            <a:r>
              <a:rPr lang="en-US" dirty="0"/>
              <a:t>checks whether the subsets have same classes and if not, recursively repeat. Else it’s a leaf node.</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4444" t="53113" r="49167" b="12055"/>
          <a:stretch/>
        </p:blipFill>
        <p:spPr bwMode="auto">
          <a:xfrm>
            <a:off x="7334865" y="2038656"/>
            <a:ext cx="4218038" cy="23072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969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Weka Code Description (MP5 Code Description)</a:t>
            </a:r>
            <a:endParaRPr lang="en-US" dirty="0"/>
          </a:p>
        </p:txBody>
      </p:sp>
      <p:sp>
        <p:nvSpPr>
          <p:cNvPr id="3" name="Content Placeholder 2"/>
          <p:cNvSpPr>
            <a:spLocks noGrp="1"/>
          </p:cNvSpPr>
          <p:nvPr>
            <p:ph idx="1"/>
          </p:nvPr>
        </p:nvSpPr>
        <p:spPr>
          <a:xfrm>
            <a:off x="495368" y="1213452"/>
            <a:ext cx="11696632" cy="4846185"/>
          </a:xfrm>
        </p:spPr>
        <p:txBody>
          <a:bodyPr>
            <a:normAutofit/>
          </a:bodyPr>
          <a:lstStyle/>
          <a:p>
            <a:pPr>
              <a:buFont typeface="+mj-lt"/>
              <a:buAutoNum type="arabicPeriod"/>
            </a:pPr>
            <a:r>
              <a:rPr lang="en-US" dirty="0" smtClean="0"/>
              <a:t>Calculates Standard deviation of all the observations.</a:t>
            </a:r>
          </a:p>
          <a:p>
            <a:pPr>
              <a:buFont typeface="+mj-lt"/>
              <a:buAutoNum type="arabicPeriod"/>
            </a:pPr>
            <a:r>
              <a:rPr lang="en-US" dirty="0" smtClean="0"/>
              <a:t>Best split point is decided based on splitting criteria.</a:t>
            </a:r>
          </a:p>
          <a:p>
            <a:pPr>
              <a:buFont typeface="+mj-lt"/>
              <a:buAutoNum type="arabicPeriod"/>
            </a:pPr>
            <a:r>
              <a:rPr lang="en-US" dirty="0" smtClean="0"/>
              <a:t>It then creates a node and further instances are distributed based on the split point. Impurity is considered for splitting too.</a:t>
            </a:r>
          </a:p>
          <a:p>
            <a:pPr>
              <a:buFont typeface="+mj-lt"/>
              <a:buAutoNum type="arabicPeriod"/>
            </a:pPr>
            <a:r>
              <a:rPr lang="en-US" dirty="0" smtClean="0"/>
              <a:t>Instance with maximum impurity value is selected as split point.</a:t>
            </a:r>
          </a:p>
          <a:p>
            <a:pPr>
              <a:buFont typeface="+mj-lt"/>
              <a:buAutoNum type="arabicPeriod"/>
            </a:pPr>
            <a:r>
              <a:rPr lang="en-US" dirty="0" smtClean="0"/>
              <a:t>This process is repeated iteratively.</a:t>
            </a:r>
          </a:p>
        </p:txBody>
      </p:sp>
      <p:pic>
        <p:nvPicPr>
          <p:cNvPr id="4" name="Image2"/>
          <p:cNvPicPr/>
          <p:nvPr/>
        </p:nvPicPr>
        <p:blipFill rotWithShape="1">
          <a:blip r:embed="rId2"/>
          <a:srcRect l="13820"/>
          <a:stretch/>
        </p:blipFill>
        <p:spPr bwMode="auto">
          <a:xfrm>
            <a:off x="6213985" y="4513931"/>
            <a:ext cx="4945627" cy="1899016"/>
          </a:xfrm>
          <a:prstGeom prst="rect">
            <a:avLst/>
          </a:prstGeom>
        </p:spPr>
      </p:pic>
    </p:spTree>
    <p:extLst>
      <p:ext uri="{BB962C8B-B14F-4D97-AF65-F5344CB8AC3E}">
        <p14:creationId xmlns:p14="http://schemas.microsoft.com/office/powerpoint/2010/main" val="333959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Weka Code Description (MP5 Code Description)</a:t>
            </a:r>
            <a:endParaRPr lang="en-US" dirty="0"/>
          </a:p>
        </p:txBody>
      </p:sp>
      <p:sp>
        <p:nvSpPr>
          <p:cNvPr id="3" name="Content Placeholder 2"/>
          <p:cNvSpPr>
            <a:spLocks noGrp="1"/>
          </p:cNvSpPr>
          <p:nvPr>
            <p:ph idx="1"/>
          </p:nvPr>
        </p:nvSpPr>
        <p:spPr>
          <a:xfrm>
            <a:off x="495368" y="650722"/>
            <a:ext cx="11696632" cy="4846185"/>
          </a:xfrm>
        </p:spPr>
        <p:txBody>
          <a:bodyPr>
            <a:normAutofit/>
          </a:bodyPr>
          <a:lstStyle/>
          <a:p>
            <a:pPr marL="0" indent="0">
              <a:buNone/>
            </a:pPr>
            <a:r>
              <a:rPr lang="en-US" dirty="0" smtClean="0"/>
              <a:t>6.	The </a:t>
            </a:r>
            <a:r>
              <a:rPr lang="en-US" dirty="0"/>
              <a:t>tree is unpruned but can be used for pruning as well.</a:t>
            </a:r>
          </a:p>
          <a:p>
            <a:pPr marL="0" indent="0">
              <a:buNone/>
            </a:pPr>
            <a:r>
              <a:rPr lang="en-US" dirty="0" smtClean="0"/>
              <a:t>7.	If </a:t>
            </a:r>
            <a:r>
              <a:rPr lang="en-US" dirty="0"/>
              <a:t>“</a:t>
            </a:r>
            <a:r>
              <a:rPr lang="en-US" dirty="0" err="1"/>
              <a:t>m_useunprunned</a:t>
            </a:r>
            <a:r>
              <a:rPr lang="en-US" dirty="0"/>
              <a:t>” flag in WEKA is set to false, the algorithm then starts pruning the tree from the </a:t>
            </a:r>
            <a:r>
              <a:rPr lang="en-US" dirty="0" smtClean="0"/>
              <a:t>	leaf </a:t>
            </a:r>
            <a:r>
              <a:rPr lang="en-US" dirty="0"/>
              <a:t>nodes.</a:t>
            </a:r>
          </a:p>
          <a:p>
            <a:pPr marL="0" indent="0">
              <a:buNone/>
            </a:pPr>
            <a:r>
              <a:rPr lang="en-US" dirty="0" smtClean="0"/>
              <a:t>8.	The </a:t>
            </a:r>
            <a:r>
              <a:rPr lang="en-US" dirty="0"/>
              <a:t>model considers only attributes from the subtree below the node and creates a model using </a:t>
            </a:r>
            <a:r>
              <a:rPr lang="en-US" dirty="0" smtClean="0"/>
              <a:t>	these attributes.</a:t>
            </a:r>
            <a:endParaRPr lang="en-US" dirty="0"/>
          </a:p>
        </p:txBody>
      </p:sp>
      <p:pic>
        <p:nvPicPr>
          <p:cNvPr id="5" name="Image3"/>
          <p:cNvPicPr/>
          <p:nvPr/>
        </p:nvPicPr>
        <p:blipFill rotWithShape="1">
          <a:blip r:embed="rId2"/>
          <a:srcRect l="13160"/>
          <a:stretch/>
        </p:blipFill>
        <p:spPr bwMode="auto">
          <a:xfrm>
            <a:off x="6272980" y="3875741"/>
            <a:ext cx="5466736" cy="2702040"/>
          </a:xfrm>
          <a:prstGeom prst="rect">
            <a:avLst/>
          </a:prstGeom>
        </p:spPr>
      </p:pic>
    </p:spTree>
    <p:extLst>
      <p:ext uri="{BB962C8B-B14F-4D97-AF65-F5344CB8AC3E}">
        <p14:creationId xmlns:p14="http://schemas.microsoft.com/office/powerpoint/2010/main" val="76884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Python Packages and Functions</a:t>
            </a:r>
          </a:p>
        </p:txBody>
      </p:sp>
      <p:sp>
        <p:nvSpPr>
          <p:cNvPr id="3" name="Content Placeholder 2"/>
          <p:cNvSpPr>
            <a:spLocks noGrp="1"/>
          </p:cNvSpPr>
          <p:nvPr>
            <p:ph idx="1"/>
          </p:nvPr>
        </p:nvSpPr>
        <p:spPr>
          <a:xfrm>
            <a:off x="818712" y="2222287"/>
            <a:ext cx="10554574" cy="4414487"/>
          </a:xfrm>
        </p:spPr>
        <p:txBody>
          <a:bodyPr>
            <a:normAutofit/>
          </a:bodyPr>
          <a:lstStyle/>
          <a:p>
            <a:r>
              <a:rPr lang="en-US" dirty="0" smtClean="0"/>
              <a:t>For Decision trees:</a:t>
            </a:r>
          </a:p>
          <a:p>
            <a:pPr lvl="1"/>
            <a:r>
              <a:rPr lang="en-US" dirty="0" smtClean="0"/>
              <a:t>Packages: </a:t>
            </a:r>
            <a:r>
              <a:rPr lang="en-US" dirty="0" err="1"/>
              <a:t>Sklearn</a:t>
            </a:r>
            <a:r>
              <a:rPr lang="en-US" dirty="0"/>
              <a:t> (model selection, metrics, tree), Time, </a:t>
            </a:r>
            <a:r>
              <a:rPr lang="en-US" dirty="0" smtClean="0"/>
              <a:t>pandas</a:t>
            </a:r>
          </a:p>
          <a:p>
            <a:pPr lvl="1"/>
            <a:r>
              <a:rPr lang="en-US" dirty="0" smtClean="0"/>
              <a:t>Functions: </a:t>
            </a:r>
            <a:r>
              <a:rPr lang="en-US" dirty="0" err="1"/>
              <a:t>Kfolds</a:t>
            </a:r>
            <a:r>
              <a:rPr lang="en-US" dirty="0"/>
              <a:t>, predict, score, </a:t>
            </a:r>
            <a:r>
              <a:rPr lang="en-US" dirty="0" err="1"/>
              <a:t>confusion_matrix</a:t>
            </a:r>
            <a:r>
              <a:rPr lang="en-US" dirty="0"/>
              <a:t>, </a:t>
            </a:r>
            <a:r>
              <a:rPr lang="en-US" dirty="0" err="1"/>
              <a:t>roc_auc_score</a:t>
            </a:r>
            <a:r>
              <a:rPr lang="en-US" dirty="0"/>
              <a:t>, </a:t>
            </a:r>
            <a:r>
              <a:rPr lang="en-US" dirty="0" err="1"/>
              <a:t>DecisionTreeClassifier</a:t>
            </a:r>
            <a:r>
              <a:rPr lang="en-US" dirty="0"/>
              <a:t>, </a:t>
            </a:r>
            <a:r>
              <a:rPr lang="en-US" dirty="0" err="1"/>
              <a:t>predict_proba</a:t>
            </a:r>
            <a:r>
              <a:rPr lang="en-US" dirty="0"/>
              <a:t>, </a:t>
            </a:r>
            <a:r>
              <a:rPr lang="en-US" dirty="0" err="1"/>
              <a:t>export_graphviz</a:t>
            </a:r>
            <a:r>
              <a:rPr lang="en-US" dirty="0"/>
              <a:t>, capacity, read</a:t>
            </a:r>
          </a:p>
          <a:p>
            <a:r>
              <a:rPr lang="en-US" dirty="0" smtClean="0"/>
              <a:t>For Linear Regression:</a:t>
            </a:r>
          </a:p>
          <a:p>
            <a:pPr lvl="1"/>
            <a:r>
              <a:rPr lang="en-US" dirty="0"/>
              <a:t>Packages: </a:t>
            </a:r>
            <a:r>
              <a:rPr lang="en-US" dirty="0" smtClean="0"/>
              <a:t>math</a:t>
            </a:r>
            <a:r>
              <a:rPr lang="en-US" dirty="0"/>
              <a:t>, </a:t>
            </a:r>
            <a:r>
              <a:rPr lang="en-US" dirty="0" err="1"/>
              <a:t>sklearn</a:t>
            </a:r>
            <a:r>
              <a:rPr lang="en-US" dirty="0"/>
              <a:t> (</a:t>
            </a:r>
            <a:r>
              <a:rPr lang="en-US" dirty="0" err="1"/>
              <a:t>linear_model</a:t>
            </a:r>
            <a:r>
              <a:rPr lang="en-US" dirty="0"/>
              <a:t>), </a:t>
            </a:r>
            <a:r>
              <a:rPr lang="en-US" dirty="0" err="1"/>
              <a:t>matplotlib.pyplot</a:t>
            </a:r>
            <a:endParaRPr lang="en-US" dirty="0"/>
          </a:p>
          <a:p>
            <a:pPr lvl="1"/>
            <a:r>
              <a:rPr lang="en-US" dirty="0"/>
              <a:t>Functions: </a:t>
            </a:r>
            <a:r>
              <a:rPr lang="en-US" dirty="0" err="1"/>
              <a:t>mean_squared_error</a:t>
            </a:r>
            <a:r>
              <a:rPr lang="en-US" dirty="0"/>
              <a:t>, </a:t>
            </a:r>
            <a:r>
              <a:rPr lang="en-US" dirty="0" err="1"/>
              <a:t>sqrt</a:t>
            </a:r>
            <a:r>
              <a:rPr lang="en-US" dirty="0"/>
              <a:t>, </a:t>
            </a:r>
            <a:r>
              <a:rPr lang="en-US" dirty="0" err="1"/>
              <a:t>LinearRegression</a:t>
            </a:r>
            <a:r>
              <a:rPr lang="en-US" dirty="0"/>
              <a:t>, predict, score, fit, show, capacity, intercept_, read</a:t>
            </a:r>
            <a:endParaRPr lang="en-US" dirty="0" smtClean="0"/>
          </a:p>
          <a:p>
            <a:r>
              <a:rPr lang="en-US" dirty="0" smtClean="0"/>
              <a:t>For Regression Trees:</a:t>
            </a:r>
          </a:p>
          <a:p>
            <a:pPr lvl="1"/>
            <a:r>
              <a:rPr lang="en-US" dirty="0"/>
              <a:t>Packages: </a:t>
            </a:r>
            <a:r>
              <a:rPr lang="en-US" dirty="0" smtClean="0"/>
              <a:t>math</a:t>
            </a:r>
            <a:r>
              <a:rPr lang="en-US" dirty="0"/>
              <a:t>, </a:t>
            </a:r>
            <a:r>
              <a:rPr lang="en-US" dirty="0" err="1"/>
              <a:t>sklearn</a:t>
            </a:r>
            <a:r>
              <a:rPr lang="en-US" dirty="0"/>
              <a:t> (</a:t>
            </a:r>
            <a:r>
              <a:rPr lang="en-US" dirty="0" err="1"/>
              <a:t>linear_model</a:t>
            </a:r>
            <a:r>
              <a:rPr lang="en-US" dirty="0"/>
              <a:t>), </a:t>
            </a:r>
            <a:r>
              <a:rPr lang="en-US" dirty="0" err="1" smtClean="0"/>
              <a:t>matplotlib.pyplot</a:t>
            </a:r>
            <a:endParaRPr lang="en-US" dirty="0" smtClean="0"/>
          </a:p>
          <a:p>
            <a:pPr lvl="1"/>
            <a:r>
              <a:rPr lang="en-US" dirty="0" smtClean="0"/>
              <a:t>Functions</a:t>
            </a:r>
            <a:r>
              <a:rPr lang="en-US" dirty="0"/>
              <a:t>: </a:t>
            </a:r>
            <a:r>
              <a:rPr lang="en-US" dirty="0" err="1"/>
              <a:t>mean_squared_error</a:t>
            </a:r>
            <a:r>
              <a:rPr lang="en-US" dirty="0"/>
              <a:t>, </a:t>
            </a:r>
            <a:r>
              <a:rPr lang="en-US" dirty="0" err="1"/>
              <a:t>sqrt</a:t>
            </a:r>
            <a:r>
              <a:rPr lang="en-US" dirty="0"/>
              <a:t>, </a:t>
            </a:r>
            <a:r>
              <a:rPr lang="en-US" dirty="0" err="1"/>
              <a:t>DecisionTreeRegressor</a:t>
            </a:r>
            <a:r>
              <a:rPr lang="en-US" dirty="0"/>
              <a:t>, predict, score, fit, show, capacity, intercept_</a:t>
            </a:r>
          </a:p>
          <a:p>
            <a:endParaRPr lang="en-US" dirty="0" smtClean="0"/>
          </a:p>
        </p:txBody>
      </p:sp>
    </p:spTree>
    <p:extLst>
      <p:ext uri="{BB962C8B-B14F-4D97-AF65-F5344CB8AC3E}">
        <p14:creationId xmlns:p14="http://schemas.microsoft.com/office/powerpoint/2010/main" val="933036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152</TotalTime>
  <Words>1979</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Gothic</vt:lpstr>
      <vt:lpstr>Times New Roman</vt:lpstr>
      <vt:lpstr>Wingdings 2</vt:lpstr>
      <vt:lpstr>Quotable</vt:lpstr>
      <vt:lpstr>Knowledge Discovery &amp; Data Mining (CS 548)</vt:lpstr>
      <vt:lpstr>Data Description </vt:lpstr>
      <vt:lpstr>Data Exploration</vt:lpstr>
      <vt:lpstr>Data Exploration</vt:lpstr>
      <vt:lpstr>Data Processing</vt:lpstr>
      <vt:lpstr>Weka Code Description (J4.8)</vt:lpstr>
      <vt:lpstr>Weka Code Description (MP5 Code Description)</vt:lpstr>
      <vt:lpstr>Weka Code Description (MP5 Code Description)</vt:lpstr>
      <vt:lpstr>Python Packages and Functions</vt:lpstr>
      <vt:lpstr>Classification Experiments (Weka)</vt:lpstr>
      <vt:lpstr>Classification Experiments (Weka)</vt:lpstr>
      <vt:lpstr>Classification Experiments (Weka)</vt:lpstr>
      <vt:lpstr>Classification Experiments (Python)</vt:lpstr>
      <vt:lpstr>Classification Experiments (Summary)</vt:lpstr>
      <vt:lpstr>Classification Experiments (Summary)</vt:lpstr>
      <vt:lpstr>Regression Experiments (Weka)</vt:lpstr>
      <vt:lpstr>Regression Experiments (Weka)</vt:lpstr>
      <vt:lpstr>Regression Experiments (Weka)</vt:lpstr>
      <vt:lpstr>Regression Experiments (Python)</vt:lpstr>
      <vt:lpstr>Regression Experiments (Summary)</vt:lpstr>
      <vt:lpstr>Regression Experiments (Summary)</vt:lpstr>
      <vt:lpstr>Random Forest</vt:lpstr>
      <vt:lpstr>Random Forest </vt:lpstr>
      <vt:lpstr>List of Resources</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Discovery &amp; Data Mining (CS 548)</dc:title>
  <dc:creator>Karan Somaiah Napanda</dc:creator>
  <cp:lastModifiedBy>Deepan Sanghavi</cp:lastModifiedBy>
  <cp:revision>20</cp:revision>
  <dcterms:created xsi:type="dcterms:W3CDTF">2016-10-11T05:25:42Z</dcterms:created>
  <dcterms:modified xsi:type="dcterms:W3CDTF">2016-10-11T17:33:40Z</dcterms:modified>
</cp:coreProperties>
</file>