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8" r:id="rId4"/>
    <p:sldId id="259" r:id="rId5"/>
    <p:sldId id="271" r:id="rId6"/>
    <p:sldId id="272" r:id="rId7"/>
    <p:sldId id="260" r:id="rId8"/>
    <p:sldId id="261" r:id="rId9"/>
    <p:sldId id="263" r:id="rId10"/>
    <p:sldId id="264" r:id="rId11"/>
    <p:sldId id="268" r:id="rId12"/>
    <p:sldId id="269" r:id="rId13"/>
    <p:sldId id="270" r:id="rId14"/>
    <p:sldId id="275" r:id="rId15"/>
    <p:sldId id="273" r:id="rId16"/>
    <p:sldId id="274" r:id="rId17"/>
    <p:sldId id="285" r:id="rId18"/>
    <p:sldId id="283" r:id="rId19"/>
    <p:sldId id="286" r:id="rId20"/>
    <p:sldId id="287" r:id="rId21"/>
    <p:sldId id="277" r:id="rId22"/>
    <p:sldId id="278" r:id="rId23"/>
    <p:sldId id="288" r:id="rId24"/>
    <p:sldId id="289"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2" d="100"/>
          <a:sy n="92"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54056-8C6B-46E3-B6AB-E40420C492FD}" type="doc">
      <dgm:prSet loTypeId="urn:microsoft.com/office/officeart/2008/layout/AscendingPictureAccentProcess" loCatId="process" qsTypeId="urn:microsoft.com/office/officeart/2005/8/quickstyle/simple1" qsCatId="simple" csTypeId="urn:microsoft.com/office/officeart/2005/8/colors/accent1_2" csCatId="accent1" phldr="1"/>
      <dgm:spPr/>
      <dgm:t>
        <a:bodyPr/>
        <a:lstStyle/>
        <a:p>
          <a:endParaRPr lang="en-US"/>
        </a:p>
      </dgm:t>
    </dgm:pt>
    <dgm:pt modelId="{C2809156-6C58-4D74-BFA6-01C6153EB4E3}">
      <dgm:prSet phldrT="[Text]"/>
      <dgm:spPr/>
      <dgm:t>
        <a:bodyPr/>
        <a:lstStyle/>
        <a:p>
          <a:r>
            <a:rPr lang="en-US" dirty="0" smtClean="0"/>
            <a:t>23</a:t>
          </a:r>
          <a:endParaRPr lang="en-US" dirty="0"/>
        </a:p>
      </dgm:t>
    </dgm:pt>
    <dgm:pt modelId="{65858CDF-DAFE-4293-A69B-82C5786C2499}" type="parTrans" cxnId="{7C549A77-2256-42B6-A031-521E9B2A58F1}">
      <dgm:prSet/>
      <dgm:spPr/>
      <dgm:t>
        <a:bodyPr/>
        <a:lstStyle/>
        <a:p>
          <a:endParaRPr lang="en-US"/>
        </a:p>
      </dgm:t>
    </dgm:pt>
    <dgm:pt modelId="{8E816436-7B5B-472D-BF73-0573E2EB7AB8}" type="sibTrans" cxnId="{7C549A77-2256-42B6-A031-521E9B2A58F1}">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42E0ED0B-F3F4-4972-9EED-FAB041611879}">
      <dgm:prSet phldrT="[Text]"/>
      <dgm:spPr/>
      <dgm:t>
        <a:bodyPr/>
        <a:lstStyle/>
        <a:p>
          <a:r>
            <a:rPr lang="en-US" dirty="0" smtClean="0"/>
            <a:t>51</a:t>
          </a:r>
          <a:endParaRPr lang="en-US" dirty="0"/>
        </a:p>
      </dgm:t>
    </dgm:pt>
    <dgm:pt modelId="{0A8A7B4A-56AB-4E08-98FC-4B1C2CBC0C57}" type="parTrans" cxnId="{D2D03700-02A3-407E-BBB4-1592FF41C012}">
      <dgm:prSet/>
      <dgm:spPr/>
      <dgm:t>
        <a:bodyPr/>
        <a:lstStyle/>
        <a:p>
          <a:endParaRPr lang="en-US"/>
        </a:p>
      </dgm:t>
    </dgm:pt>
    <dgm:pt modelId="{CA88D862-E6F2-49FC-BD2B-A976ABCFB8E6}" type="sibTrans" cxnId="{D2D03700-02A3-407E-BBB4-1592FF41C012}">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pt>
    <dgm:pt modelId="{49F3D14E-85F3-4B52-BC18-C7CB1B333380}" type="pres">
      <dgm:prSet presAssocID="{ED554056-8C6B-46E3-B6AB-E40420C492FD}" presName="Name0" presStyleCnt="0">
        <dgm:presLayoutVars>
          <dgm:chMax val="7"/>
          <dgm:chPref val="7"/>
          <dgm:dir/>
        </dgm:presLayoutVars>
      </dgm:prSet>
      <dgm:spPr/>
      <dgm:t>
        <a:bodyPr/>
        <a:lstStyle/>
        <a:p>
          <a:endParaRPr lang="en-US"/>
        </a:p>
      </dgm:t>
    </dgm:pt>
    <dgm:pt modelId="{6FC90A47-E524-4387-844E-55867C3353FA}" type="pres">
      <dgm:prSet presAssocID="{ED554056-8C6B-46E3-B6AB-E40420C492FD}" presName="dot1" presStyleLbl="alignNode1" presStyleIdx="0" presStyleCnt="10"/>
      <dgm:spPr/>
    </dgm:pt>
    <dgm:pt modelId="{5B563C58-3CE7-4888-B351-70B5E032537A}" type="pres">
      <dgm:prSet presAssocID="{ED554056-8C6B-46E3-B6AB-E40420C492FD}" presName="dot2" presStyleLbl="alignNode1" presStyleIdx="1" presStyleCnt="10"/>
      <dgm:spPr/>
    </dgm:pt>
    <dgm:pt modelId="{1424A719-AB55-40B9-8314-B3202A881D8D}" type="pres">
      <dgm:prSet presAssocID="{ED554056-8C6B-46E3-B6AB-E40420C492FD}" presName="dot3" presStyleLbl="alignNode1" presStyleIdx="2" presStyleCnt="10"/>
      <dgm:spPr/>
    </dgm:pt>
    <dgm:pt modelId="{AE9D1EB6-491F-4878-8824-1AD4B01A1252}" type="pres">
      <dgm:prSet presAssocID="{ED554056-8C6B-46E3-B6AB-E40420C492FD}" presName="dotArrow1" presStyleLbl="alignNode1" presStyleIdx="3" presStyleCnt="10"/>
      <dgm:spPr/>
    </dgm:pt>
    <dgm:pt modelId="{E8B11880-C6E8-4DD0-B271-029A3F875DEB}" type="pres">
      <dgm:prSet presAssocID="{ED554056-8C6B-46E3-B6AB-E40420C492FD}" presName="dotArrow2" presStyleLbl="alignNode1" presStyleIdx="4" presStyleCnt="10"/>
      <dgm:spPr/>
    </dgm:pt>
    <dgm:pt modelId="{55A2BD78-D264-4F0D-A680-AC1D4ACA829B}" type="pres">
      <dgm:prSet presAssocID="{ED554056-8C6B-46E3-B6AB-E40420C492FD}" presName="dotArrow3" presStyleLbl="alignNode1" presStyleIdx="5" presStyleCnt="10"/>
      <dgm:spPr/>
    </dgm:pt>
    <dgm:pt modelId="{1AA40F78-A1C2-4209-B0AE-074804C6EE40}" type="pres">
      <dgm:prSet presAssocID="{ED554056-8C6B-46E3-B6AB-E40420C492FD}" presName="dotArrow4" presStyleLbl="alignNode1" presStyleIdx="6" presStyleCnt="10"/>
      <dgm:spPr/>
    </dgm:pt>
    <dgm:pt modelId="{ED18F351-60B8-49A9-9BA1-0B7619E98332}" type="pres">
      <dgm:prSet presAssocID="{ED554056-8C6B-46E3-B6AB-E40420C492FD}" presName="dotArrow5" presStyleLbl="alignNode1" presStyleIdx="7" presStyleCnt="10"/>
      <dgm:spPr/>
    </dgm:pt>
    <dgm:pt modelId="{FBD09AF1-8F28-41EB-9623-3489BD9F39C6}" type="pres">
      <dgm:prSet presAssocID="{ED554056-8C6B-46E3-B6AB-E40420C492FD}" presName="dotArrow6" presStyleLbl="alignNode1" presStyleIdx="8" presStyleCnt="10"/>
      <dgm:spPr/>
    </dgm:pt>
    <dgm:pt modelId="{BACC3FE8-CB5E-4F4F-9C95-ED23B24353E3}" type="pres">
      <dgm:prSet presAssocID="{ED554056-8C6B-46E3-B6AB-E40420C492FD}" presName="dotArrow7" presStyleLbl="alignNode1" presStyleIdx="9" presStyleCnt="10"/>
      <dgm:spPr/>
    </dgm:pt>
    <dgm:pt modelId="{F6A64EFE-4538-47D8-8507-AB28CAE738A4}" type="pres">
      <dgm:prSet presAssocID="{C2809156-6C58-4D74-BFA6-01C6153EB4E3}" presName="parTx1" presStyleLbl="node1" presStyleIdx="0" presStyleCnt="2"/>
      <dgm:spPr/>
      <dgm:t>
        <a:bodyPr/>
        <a:lstStyle/>
        <a:p>
          <a:endParaRPr lang="en-US"/>
        </a:p>
      </dgm:t>
    </dgm:pt>
    <dgm:pt modelId="{A2A9E0B6-6FBD-48DF-A867-BAA98067BAE6}" type="pres">
      <dgm:prSet presAssocID="{8E816436-7B5B-472D-BF73-0573E2EB7AB8}" presName="picture1" presStyleCnt="0"/>
      <dgm:spPr/>
    </dgm:pt>
    <dgm:pt modelId="{5A72BBDB-5980-4FEF-B3A4-C208EF02717E}" type="pres">
      <dgm:prSet presAssocID="{8E816436-7B5B-472D-BF73-0573E2EB7AB8}" presName="imageRepeatNode" presStyleLbl="fgImgPlace1" presStyleIdx="0" presStyleCnt="2" custLinFactNeighborX="1716" custLinFactNeighborY="9917"/>
      <dgm:spPr/>
      <dgm:t>
        <a:bodyPr/>
        <a:lstStyle/>
        <a:p>
          <a:endParaRPr lang="en-US"/>
        </a:p>
      </dgm:t>
    </dgm:pt>
    <dgm:pt modelId="{86EB6DAF-94C4-4E8A-B9DD-4CF09B98D766}" type="pres">
      <dgm:prSet presAssocID="{42E0ED0B-F3F4-4972-9EED-FAB041611879}" presName="parTx2" presStyleLbl="node1" presStyleIdx="1" presStyleCnt="2" custLinFactNeighborX="1592" custLinFactNeighborY="-2967"/>
      <dgm:spPr/>
      <dgm:t>
        <a:bodyPr/>
        <a:lstStyle/>
        <a:p>
          <a:endParaRPr lang="en-US"/>
        </a:p>
      </dgm:t>
    </dgm:pt>
    <dgm:pt modelId="{7F45ADA6-F289-431E-B054-53179C948727}" type="pres">
      <dgm:prSet presAssocID="{CA88D862-E6F2-49FC-BD2B-A976ABCFB8E6}" presName="picture2" presStyleCnt="0"/>
      <dgm:spPr/>
    </dgm:pt>
    <dgm:pt modelId="{62E8C96C-BABF-4374-91BC-73050461CD32}" type="pres">
      <dgm:prSet presAssocID="{CA88D862-E6F2-49FC-BD2B-A976ABCFB8E6}" presName="imageRepeatNode" presStyleLbl="fgImgPlace1" presStyleIdx="1" presStyleCnt="2"/>
      <dgm:spPr/>
      <dgm:t>
        <a:bodyPr/>
        <a:lstStyle/>
        <a:p>
          <a:endParaRPr lang="en-US"/>
        </a:p>
      </dgm:t>
    </dgm:pt>
  </dgm:ptLst>
  <dgm:cxnLst>
    <dgm:cxn modelId="{D2D03700-02A3-407E-BBB4-1592FF41C012}" srcId="{ED554056-8C6B-46E3-B6AB-E40420C492FD}" destId="{42E0ED0B-F3F4-4972-9EED-FAB041611879}" srcOrd="1" destOrd="0" parTransId="{0A8A7B4A-56AB-4E08-98FC-4B1C2CBC0C57}" sibTransId="{CA88D862-E6F2-49FC-BD2B-A976ABCFB8E6}"/>
    <dgm:cxn modelId="{9B749F65-9B72-45F5-ADB9-C122587DC702}" type="presOf" srcId="{CA88D862-E6F2-49FC-BD2B-A976ABCFB8E6}" destId="{62E8C96C-BABF-4374-91BC-73050461CD32}" srcOrd="0" destOrd="0" presId="urn:microsoft.com/office/officeart/2008/layout/AscendingPictureAccentProcess"/>
    <dgm:cxn modelId="{168C5D5E-5AEC-4118-906C-7C6750103E05}" type="presOf" srcId="{C2809156-6C58-4D74-BFA6-01C6153EB4E3}" destId="{F6A64EFE-4538-47D8-8507-AB28CAE738A4}" srcOrd="0" destOrd="0" presId="urn:microsoft.com/office/officeart/2008/layout/AscendingPictureAccentProcess"/>
    <dgm:cxn modelId="{A083130C-D5D5-41FD-8382-92D839C1B783}" type="presOf" srcId="{8E816436-7B5B-472D-BF73-0573E2EB7AB8}" destId="{5A72BBDB-5980-4FEF-B3A4-C208EF02717E}" srcOrd="0" destOrd="0" presId="urn:microsoft.com/office/officeart/2008/layout/AscendingPictureAccentProcess"/>
    <dgm:cxn modelId="{A788AD75-812F-4A40-B34F-9A9E72304516}" type="presOf" srcId="{ED554056-8C6B-46E3-B6AB-E40420C492FD}" destId="{49F3D14E-85F3-4B52-BC18-C7CB1B333380}" srcOrd="0" destOrd="0" presId="urn:microsoft.com/office/officeart/2008/layout/AscendingPictureAccentProcess"/>
    <dgm:cxn modelId="{4075EC48-7F48-4F5C-BEB0-2A37444DAB2E}" type="presOf" srcId="{42E0ED0B-F3F4-4972-9EED-FAB041611879}" destId="{86EB6DAF-94C4-4E8A-B9DD-4CF09B98D766}" srcOrd="0" destOrd="0" presId="urn:microsoft.com/office/officeart/2008/layout/AscendingPictureAccentProcess"/>
    <dgm:cxn modelId="{7C549A77-2256-42B6-A031-521E9B2A58F1}" srcId="{ED554056-8C6B-46E3-B6AB-E40420C492FD}" destId="{C2809156-6C58-4D74-BFA6-01C6153EB4E3}" srcOrd="0" destOrd="0" parTransId="{65858CDF-DAFE-4293-A69B-82C5786C2499}" sibTransId="{8E816436-7B5B-472D-BF73-0573E2EB7AB8}"/>
    <dgm:cxn modelId="{79123AC4-B111-458A-9A96-3995B5C34E3C}" type="presParOf" srcId="{49F3D14E-85F3-4B52-BC18-C7CB1B333380}" destId="{6FC90A47-E524-4387-844E-55867C3353FA}" srcOrd="0" destOrd="0" presId="urn:microsoft.com/office/officeart/2008/layout/AscendingPictureAccentProcess"/>
    <dgm:cxn modelId="{BD3FD381-B44C-4FF6-8850-C2D37309344A}" type="presParOf" srcId="{49F3D14E-85F3-4B52-BC18-C7CB1B333380}" destId="{5B563C58-3CE7-4888-B351-70B5E032537A}" srcOrd="1" destOrd="0" presId="urn:microsoft.com/office/officeart/2008/layout/AscendingPictureAccentProcess"/>
    <dgm:cxn modelId="{9FD49605-6EEA-4F08-87FF-FE15528903DF}" type="presParOf" srcId="{49F3D14E-85F3-4B52-BC18-C7CB1B333380}" destId="{1424A719-AB55-40B9-8314-B3202A881D8D}" srcOrd="2" destOrd="0" presId="urn:microsoft.com/office/officeart/2008/layout/AscendingPictureAccentProcess"/>
    <dgm:cxn modelId="{EF0CF7E5-0BEE-4AFE-BEA2-BE07FA5C15E5}" type="presParOf" srcId="{49F3D14E-85F3-4B52-BC18-C7CB1B333380}" destId="{AE9D1EB6-491F-4878-8824-1AD4B01A1252}" srcOrd="3" destOrd="0" presId="urn:microsoft.com/office/officeart/2008/layout/AscendingPictureAccentProcess"/>
    <dgm:cxn modelId="{76EBE375-9ABC-4F38-BC9D-D80EE44F1126}" type="presParOf" srcId="{49F3D14E-85F3-4B52-BC18-C7CB1B333380}" destId="{E8B11880-C6E8-4DD0-B271-029A3F875DEB}" srcOrd="4" destOrd="0" presId="urn:microsoft.com/office/officeart/2008/layout/AscendingPictureAccentProcess"/>
    <dgm:cxn modelId="{5ACF0CEF-7324-403F-9643-45204313A691}" type="presParOf" srcId="{49F3D14E-85F3-4B52-BC18-C7CB1B333380}" destId="{55A2BD78-D264-4F0D-A680-AC1D4ACA829B}" srcOrd="5" destOrd="0" presId="urn:microsoft.com/office/officeart/2008/layout/AscendingPictureAccentProcess"/>
    <dgm:cxn modelId="{9F24217A-9272-43FC-B676-CDDB2185D0E9}" type="presParOf" srcId="{49F3D14E-85F3-4B52-BC18-C7CB1B333380}" destId="{1AA40F78-A1C2-4209-B0AE-074804C6EE40}" srcOrd="6" destOrd="0" presId="urn:microsoft.com/office/officeart/2008/layout/AscendingPictureAccentProcess"/>
    <dgm:cxn modelId="{7F161873-AD54-4A0E-BEFC-0A2153543535}" type="presParOf" srcId="{49F3D14E-85F3-4B52-BC18-C7CB1B333380}" destId="{ED18F351-60B8-49A9-9BA1-0B7619E98332}" srcOrd="7" destOrd="0" presId="urn:microsoft.com/office/officeart/2008/layout/AscendingPictureAccentProcess"/>
    <dgm:cxn modelId="{A7C60EDA-BCF7-4E68-980E-10B11E55F67F}" type="presParOf" srcId="{49F3D14E-85F3-4B52-BC18-C7CB1B333380}" destId="{FBD09AF1-8F28-41EB-9623-3489BD9F39C6}" srcOrd="8" destOrd="0" presId="urn:microsoft.com/office/officeart/2008/layout/AscendingPictureAccentProcess"/>
    <dgm:cxn modelId="{547A742A-465D-4093-9ADA-CD2D60B8D185}" type="presParOf" srcId="{49F3D14E-85F3-4B52-BC18-C7CB1B333380}" destId="{BACC3FE8-CB5E-4F4F-9C95-ED23B24353E3}" srcOrd="9" destOrd="0" presId="urn:microsoft.com/office/officeart/2008/layout/AscendingPictureAccentProcess"/>
    <dgm:cxn modelId="{3BF366E1-365D-4FB3-8663-87344555D283}" type="presParOf" srcId="{49F3D14E-85F3-4B52-BC18-C7CB1B333380}" destId="{F6A64EFE-4538-47D8-8507-AB28CAE738A4}" srcOrd="10" destOrd="0" presId="urn:microsoft.com/office/officeart/2008/layout/AscendingPictureAccentProcess"/>
    <dgm:cxn modelId="{3BC4768E-2CD5-4DE9-9952-B4BD3C730217}" type="presParOf" srcId="{49F3D14E-85F3-4B52-BC18-C7CB1B333380}" destId="{A2A9E0B6-6FBD-48DF-A867-BAA98067BAE6}" srcOrd="11" destOrd="0" presId="urn:microsoft.com/office/officeart/2008/layout/AscendingPictureAccentProcess"/>
    <dgm:cxn modelId="{582F577F-0734-4399-B0B2-14E67CCA85D1}" type="presParOf" srcId="{A2A9E0B6-6FBD-48DF-A867-BAA98067BAE6}" destId="{5A72BBDB-5980-4FEF-B3A4-C208EF02717E}" srcOrd="0" destOrd="0" presId="urn:microsoft.com/office/officeart/2008/layout/AscendingPictureAccentProcess"/>
    <dgm:cxn modelId="{B29B92E1-4865-481A-986A-D3657C9F9F27}" type="presParOf" srcId="{49F3D14E-85F3-4B52-BC18-C7CB1B333380}" destId="{86EB6DAF-94C4-4E8A-B9DD-4CF09B98D766}" srcOrd="12" destOrd="0" presId="urn:microsoft.com/office/officeart/2008/layout/AscendingPictureAccentProcess"/>
    <dgm:cxn modelId="{4CB4D211-B21F-49A2-926E-C78FE9BD9AAB}" type="presParOf" srcId="{49F3D14E-85F3-4B52-BC18-C7CB1B333380}" destId="{7F45ADA6-F289-431E-B054-53179C948727}" srcOrd="13" destOrd="0" presId="urn:microsoft.com/office/officeart/2008/layout/AscendingPictureAccentProcess"/>
    <dgm:cxn modelId="{7165F983-2029-4223-B1E5-EAFB31C5D361}" type="presParOf" srcId="{7F45ADA6-F289-431E-B054-53179C948727}" destId="{62E8C96C-BABF-4374-91BC-73050461CD32}"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3E2C70-8783-43A3-9FED-3E88AA6D8718}"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18AB682F-B56C-471E-87BA-44A747D36076}">
      <dgm:prSet phldrT="[Text]"/>
      <dgm:spPr/>
      <dgm:t>
        <a:bodyPr/>
        <a:lstStyle/>
        <a:p>
          <a:r>
            <a:rPr lang="en-US" dirty="0" smtClean="0"/>
            <a:t>MALE</a:t>
          </a:r>
          <a:endParaRPr lang="en-US" dirty="0"/>
        </a:p>
      </dgm:t>
    </dgm:pt>
    <dgm:pt modelId="{EFAEF867-00F2-4A00-AB11-594783CCAAE6}" type="parTrans" cxnId="{24580249-EAF3-4B45-B685-6AC22B4D1F11}">
      <dgm:prSet/>
      <dgm:spPr/>
      <dgm:t>
        <a:bodyPr/>
        <a:lstStyle/>
        <a:p>
          <a:endParaRPr lang="en-US"/>
        </a:p>
      </dgm:t>
    </dgm:pt>
    <dgm:pt modelId="{284D723D-B8A6-43F0-8748-A37C7013D04B}" type="sibTrans" cxnId="{24580249-EAF3-4B45-B685-6AC22B4D1F11}">
      <dgm:prSet/>
      <dgm:spPr/>
      <dgm:t>
        <a:bodyPr/>
        <a:lstStyle/>
        <a:p>
          <a:endParaRPr lang="en-US"/>
        </a:p>
      </dgm:t>
    </dgm:pt>
    <dgm:pt modelId="{F45DA2E0-6D2E-49A2-A142-2E58FB88AECE}">
      <dgm:prSet phldrT="[Text]"/>
      <dgm:spPr/>
      <dgm:t>
        <a:bodyPr/>
        <a:lstStyle/>
        <a:p>
          <a:r>
            <a:rPr lang="en-US" dirty="0" smtClean="0"/>
            <a:t>COMEDY</a:t>
          </a:r>
          <a:endParaRPr lang="en-US" dirty="0"/>
        </a:p>
      </dgm:t>
    </dgm:pt>
    <dgm:pt modelId="{20D0EADF-8225-4E7F-A536-63033D3BEEB2}" type="parTrans" cxnId="{4C1251B0-3493-4A25-BD91-D41C3F559459}">
      <dgm:prSet/>
      <dgm:spPr/>
      <dgm:t>
        <a:bodyPr/>
        <a:lstStyle/>
        <a:p>
          <a:endParaRPr lang="en-US"/>
        </a:p>
      </dgm:t>
    </dgm:pt>
    <dgm:pt modelId="{D48B54B9-3586-4B4D-8A21-B5E364004EBD}" type="sibTrans" cxnId="{4C1251B0-3493-4A25-BD91-D41C3F559459}">
      <dgm:prSet/>
      <dgm:spPr/>
      <dgm:t>
        <a:bodyPr/>
        <a:lstStyle/>
        <a:p>
          <a:endParaRPr lang="en-US"/>
        </a:p>
      </dgm:t>
    </dgm:pt>
    <dgm:pt modelId="{E4B1182B-7D58-48D6-BB62-8C9005FAC5D6}">
      <dgm:prSet phldrT="[Text]"/>
      <dgm:spPr/>
      <dgm:t>
        <a:bodyPr/>
        <a:lstStyle/>
        <a:p>
          <a:r>
            <a:rPr lang="en-US" dirty="0" smtClean="0"/>
            <a:t>FEMALE</a:t>
          </a:r>
          <a:endParaRPr lang="en-US" dirty="0"/>
        </a:p>
      </dgm:t>
    </dgm:pt>
    <dgm:pt modelId="{2F9BEA26-1080-42FB-965C-C0D93BFD245E}" type="parTrans" cxnId="{B19FD7A8-4E9F-44E9-A50D-2624660AC8CC}">
      <dgm:prSet/>
      <dgm:spPr/>
      <dgm:t>
        <a:bodyPr/>
        <a:lstStyle/>
        <a:p>
          <a:endParaRPr lang="en-US"/>
        </a:p>
      </dgm:t>
    </dgm:pt>
    <dgm:pt modelId="{C1B553E6-CB61-49F8-ABA4-D67DCCDA53B0}" type="sibTrans" cxnId="{B19FD7A8-4E9F-44E9-A50D-2624660AC8CC}">
      <dgm:prSet/>
      <dgm:spPr/>
      <dgm:t>
        <a:bodyPr/>
        <a:lstStyle/>
        <a:p>
          <a:endParaRPr lang="en-US"/>
        </a:p>
      </dgm:t>
    </dgm:pt>
    <dgm:pt modelId="{44549640-4545-433F-B943-0C07C9FA86CF}">
      <dgm:prSet phldrT="[Text]"/>
      <dgm:spPr/>
      <dgm:t>
        <a:bodyPr/>
        <a:lstStyle/>
        <a:p>
          <a:r>
            <a:rPr lang="en-US" dirty="0" smtClean="0"/>
            <a:t>DRAMA</a:t>
          </a:r>
          <a:endParaRPr lang="en-US" dirty="0"/>
        </a:p>
      </dgm:t>
    </dgm:pt>
    <dgm:pt modelId="{87B452C1-2DAB-4479-A30C-4EAEDF5E1E8D}" type="parTrans" cxnId="{3F9E9740-5038-402D-8C95-FF0485DB6491}">
      <dgm:prSet/>
      <dgm:spPr/>
      <dgm:t>
        <a:bodyPr/>
        <a:lstStyle/>
        <a:p>
          <a:endParaRPr lang="en-US"/>
        </a:p>
      </dgm:t>
    </dgm:pt>
    <dgm:pt modelId="{207BCF11-CA49-4D5D-B65E-059D300EEF60}" type="sibTrans" cxnId="{3F9E9740-5038-402D-8C95-FF0485DB6491}">
      <dgm:prSet/>
      <dgm:spPr/>
      <dgm:t>
        <a:bodyPr/>
        <a:lstStyle/>
        <a:p>
          <a:endParaRPr lang="en-US"/>
        </a:p>
      </dgm:t>
    </dgm:pt>
    <dgm:pt modelId="{6541A25B-32E2-40B1-B85B-AE5384300354}">
      <dgm:prSet phldrT="[Text]"/>
      <dgm:spPr/>
      <dgm:t>
        <a:bodyPr/>
        <a:lstStyle/>
        <a:p>
          <a:r>
            <a:rPr lang="en-US" dirty="0" smtClean="0"/>
            <a:t>DRAMA</a:t>
          </a:r>
          <a:endParaRPr lang="en-US" dirty="0"/>
        </a:p>
      </dgm:t>
    </dgm:pt>
    <dgm:pt modelId="{D558D9AB-409D-4C2B-9928-B9FFCDB2A082}" type="parTrans" cxnId="{7174D933-C5B1-45B3-87E5-D28649FF76A0}">
      <dgm:prSet/>
      <dgm:spPr/>
      <dgm:t>
        <a:bodyPr/>
        <a:lstStyle/>
        <a:p>
          <a:endParaRPr lang="en-US"/>
        </a:p>
      </dgm:t>
    </dgm:pt>
    <dgm:pt modelId="{E65F9190-1518-410B-841F-DD89CC083B03}" type="sibTrans" cxnId="{7174D933-C5B1-45B3-87E5-D28649FF76A0}">
      <dgm:prSet/>
      <dgm:spPr/>
      <dgm:t>
        <a:bodyPr/>
        <a:lstStyle/>
        <a:p>
          <a:endParaRPr lang="en-US"/>
        </a:p>
      </dgm:t>
    </dgm:pt>
    <dgm:pt modelId="{FA2D28F8-F3D8-484B-B58F-65049FB1EDD3}">
      <dgm:prSet phldrT="[Text]"/>
      <dgm:spPr/>
      <dgm:t>
        <a:bodyPr/>
        <a:lstStyle/>
        <a:p>
          <a:r>
            <a:rPr lang="en-US" dirty="0" smtClean="0"/>
            <a:t>COMEDY/DRAMA</a:t>
          </a:r>
          <a:endParaRPr lang="en-US" dirty="0"/>
        </a:p>
      </dgm:t>
    </dgm:pt>
    <dgm:pt modelId="{8524CD6F-16A9-4481-BE7B-0790CA6DBA83}" type="parTrans" cxnId="{603B258C-DA0E-487A-BBC5-C09FA64C5422}">
      <dgm:prSet/>
      <dgm:spPr/>
      <dgm:t>
        <a:bodyPr/>
        <a:lstStyle/>
        <a:p>
          <a:endParaRPr lang="en-US"/>
        </a:p>
      </dgm:t>
    </dgm:pt>
    <dgm:pt modelId="{A462927C-FCED-4072-B03A-7D1723B0A8C1}" type="sibTrans" cxnId="{603B258C-DA0E-487A-BBC5-C09FA64C5422}">
      <dgm:prSet/>
      <dgm:spPr/>
      <dgm:t>
        <a:bodyPr/>
        <a:lstStyle/>
        <a:p>
          <a:endParaRPr lang="en-US"/>
        </a:p>
      </dgm:t>
    </dgm:pt>
    <dgm:pt modelId="{E11B17D8-EE1B-4509-995F-F04C02E2A1EF}">
      <dgm:prSet phldrT="[Text]"/>
      <dgm:spPr/>
      <dgm:t>
        <a:bodyPr/>
        <a:lstStyle/>
        <a:p>
          <a:r>
            <a:rPr lang="en-US" dirty="0" smtClean="0"/>
            <a:t>COMEDY/ROMANCE</a:t>
          </a:r>
          <a:endParaRPr lang="en-US" dirty="0"/>
        </a:p>
      </dgm:t>
    </dgm:pt>
    <dgm:pt modelId="{EE2041AD-BC81-442C-B58F-EC60F3327999}" type="parTrans" cxnId="{4CBF45D7-F274-45F2-85B6-EA6C964C11BD}">
      <dgm:prSet/>
      <dgm:spPr/>
      <dgm:t>
        <a:bodyPr/>
        <a:lstStyle/>
        <a:p>
          <a:endParaRPr lang="en-US"/>
        </a:p>
      </dgm:t>
    </dgm:pt>
    <dgm:pt modelId="{291EF290-F9D5-487D-91DC-9FF9E8971C2B}" type="sibTrans" cxnId="{4CBF45D7-F274-45F2-85B6-EA6C964C11BD}">
      <dgm:prSet/>
      <dgm:spPr/>
      <dgm:t>
        <a:bodyPr/>
        <a:lstStyle/>
        <a:p>
          <a:endParaRPr lang="en-US"/>
        </a:p>
      </dgm:t>
    </dgm:pt>
    <dgm:pt modelId="{3D4CF4CA-1670-418C-A98A-AFBE72A253B9}">
      <dgm:prSet phldrT="[Text]"/>
      <dgm:spPr/>
      <dgm:t>
        <a:bodyPr/>
        <a:lstStyle/>
        <a:p>
          <a:r>
            <a:rPr lang="en-US" dirty="0" smtClean="0"/>
            <a:t>COMEDY</a:t>
          </a:r>
          <a:endParaRPr lang="en-US" dirty="0"/>
        </a:p>
      </dgm:t>
    </dgm:pt>
    <dgm:pt modelId="{E6542CB2-724C-4CC6-AE5F-F7A0C7B467DC}" type="parTrans" cxnId="{76B36A4D-7C45-4B00-B31A-C7E1C89B5957}">
      <dgm:prSet/>
      <dgm:spPr/>
      <dgm:t>
        <a:bodyPr/>
        <a:lstStyle/>
        <a:p>
          <a:endParaRPr lang="en-US"/>
        </a:p>
      </dgm:t>
    </dgm:pt>
    <dgm:pt modelId="{D3FE08FB-2896-4AB4-917E-D53E1CA2F7AF}" type="sibTrans" cxnId="{76B36A4D-7C45-4B00-B31A-C7E1C89B5957}">
      <dgm:prSet/>
      <dgm:spPr/>
      <dgm:t>
        <a:bodyPr/>
        <a:lstStyle/>
        <a:p>
          <a:endParaRPr lang="en-US"/>
        </a:p>
      </dgm:t>
    </dgm:pt>
    <dgm:pt modelId="{7DA0BE28-FD7E-4532-83AB-937FF6E5CC32}">
      <dgm:prSet phldrT="[Text]"/>
      <dgm:spPr/>
      <dgm:t>
        <a:bodyPr/>
        <a:lstStyle/>
        <a:p>
          <a:r>
            <a:rPr lang="en-US" dirty="0" smtClean="0"/>
            <a:t>COMEDY/ROMANCE</a:t>
          </a:r>
          <a:endParaRPr lang="en-US" dirty="0"/>
        </a:p>
      </dgm:t>
    </dgm:pt>
    <dgm:pt modelId="{E4B09A9A-B319-488E-B79C-11B4F5098804}" type="parTrans" cxnId="{69B2CDF2-95F0-4D6F-B3C3-95024AD7EAA2}">
      <dgm:prSet/>
      <dgm:spPr/>
      <dgm:t>
        <a:bodyPr/>
        <a:lstStyle/>
        <a:p>
          <a:endParaRPr lang="en-US"/>
        </a:p>
      </dgm:t>
    </dgm:pt>
    <dgm:pt modelId="{314BE888-B415-47D4-BDB1-F9F79EC23DD4}" type="sibTrans" cxnId="{69B2CDF2-95F0-4D6F-B3C3-95024AD7EAA2}">
      <dgm:prSet/>
      <dgm:spPr/>
      <dgm:t>
        <a:bodyPr/>
        <a:lstStyle/>
        <a:p>
          <a:endParaRPr lang="en-US"/>
        </a:p>
      </dgm:t>
    </dgm:pt>
    <dgm:pt modelId="{7814369B-49B6-4963-9F8B-4B034D85BACF}">
      <dgm:prSet phldrT="[Text]"/>
      <dgm:spPr/>
      <dgm:t>
        <a:bodyPr/>
        <a:lstStyle/>
        <a:p>
          <a:r>
            <a:rPr lang="en-US" dirty="0" smtClean="0"/>
            <a:t>COMEDY/DRAMA</a:t>
          </a:r>
          <a:endParaRPr lang="en-US" dirty="0"/>
        </a:p>
      </dgm:t>
    </dgm:pt>
    <dgm:pt modelId="{823CA83C-C3D9-423B-8E68-A91826BE9D10}" type="parTrans" cxnId="{44558D5E-B334-4CE4-914D-20992D133FC2}">
      <dgm:prSet/>
      <dgm:spPr/>
      <dgm:t>
        <a:bodyPr/>
        <a:lstStyle/>
        <a:p>
          <a:endParaRPr lang="en-US"/>
        </a:p>
      </dgm:t>
    </dgm:pt>
    <dgm:pt modelId="{302F7E2E-A98E-4F6D-8A56-5499DCABC24F}" type="sibTrans" cxnId="{44558D5E-B334-4CE4-914D-20992D133FC2}">
      <dgm:prSet/>
      <dgm:spPr/>
      <dgm:t>
        <a:bodyPr/>
        <a:lstStyle/>
        <a:p>
          <a:endParaRPr lang="en-US"/>
        </a:p>
      </dgm:t>
    </dgm:pt>
    <dgm:pt modelId="{93CDB80E-DB62-40C3-B3B4-43A3D6107CED}" type="pres">
      <dgm:prSet presAssocID="{9E3E2C70-8783-43A3-9FED-3E88AA6D8718}" presName="linearFlow" presStyleCnt="0">
        <dgm:presLayoutVars>
          <dgm:dir/>
          <dgm:animLvl val="lvl"/>
          <dgm:resizeHandles/>
        </dgm:presLayoutVars>
      </dgm:prSet>
      <dgm:spPr/>
    </dgm:pt>
    <dgm:pt modelId="{E84736D7-099D-4DD2-846B-18FEFD1E7F42}" type="pres">
      <dgm:prSet presAssocID="{18AB682F-B56C-471E-87BA-44A747D36076}" presName="compositeNode" presStyleCnt="0">
        <dgm:presLayoutVars>
          <dgm:bulletEnabled val="1"/>
        </dgm:presLayoutVars>
      </dgm:prSet>
      <dgm:spPr/>
    </dgm:pt>
    <dgm:pt modelId="{CAD12248-33A0-4ED8-9465-733FC2E92C9D}" type="pres">
      <dgm:prSet presAssocID="{18AB682F-B56C-471E-87BA-44A747D36076}" presName="imag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954B804-1846-4A29-8F65-CA0EF9A81758}" type="pres">
      <dgm:prSet presAssocID="{18AB682F-B56C-471E-87BA-44A747D36076}" presName="childNode" presStyleLbl="node1" presStyleIdx="0" presStyleCnt="2">
        <dgm:presLayoutVars>
          <dgm:bulletEnabled val="1"/>
        </dgm:presLayoutVars>
      </dgm:prSet>
      <dgm:spPr/>
      <dgm:t>
        <a:bodyPr/>
        <a:lstStyle/>
        <a:p>
          <a:endParaRPr lang="en-US"/>
        </a:p>
      </dgm:t>
    </dgm:pt>
    <dgm:pt modelId="{ADA3AF85-7953-4AA5-9692-86A8926C2A12}" type="pres">
      <dgm:prSet presAssocID="{18AB682F-B56C-471E-87BA-44A747D36076}" presName="parentNode" presStyleLbl="revTx" presStyleIdx="0" presStyleCnt="2">
        <dgm:presLayoutVars>
          <dgm:chMax val="0"/>
          <dgm:bulletEnabled val="1"/>
        </dgm:presLayoutVars>
      </dgm:prSet>
      <dgm:spPr/>
    </dgm:pt>
    <dgm:pt modelId="{1C89158D-2C09-43B2-AD09-3944F868FAD2}" type="pres">
      <dgm:prSet presAssocID="{284D723D-B8A6-43F0-8748-A37C7013D04B}" presName="sibTrans" presStyleCnt="0"/>
      <dgm:spPr/>
    </dgm:pt>
    <dgm:pt modelId="{78647A38-810C-4ECD-A865-E80F9C76B6C8}" type="pres">
      <dgm:prSet presAssocID="{E4B1182B-7D58-48D6-BB62-8C9005FAC5D6}" presName="compositeNode" presStyleCnt="0">
        <dgm:presLayoutVars>
          <dgm:bulletEnabled val="1"/>
        </dgm:presLayoutVars>
      </dgm:prSet>
      <dgm:spPr/>
    </dgm:pt>
    <dgm:pt modelId="{7CF1A40E-4525-4209-8CA8-3B2AF1DAD68D}" type="pres">
      <dgm:prSet presAssocID="{E4B1182B-7D58-48D6-BB62-8C9005FAC5D6}"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40733413-B6F8-48EF-9B27-01EB79E946BF}" type="pres">
      <dgm:prSet presAssocID="{E4B1182B-7D58-48D6-BB62-8C9005FAC5D6}" presName="childNode" presStyleLbl="node1" presStyleIdx="1" presStyleCnt="2">
        <dgm:presLayoutVars>
          <dgm:bulletEnabled val="1"/>
        </dgm:presLayoutVars>
      </dgm:prSet>
      <dgm:spPr/>
      <dgm:t>
        <a:bodyPr/>
        <a:lstStyle/>
        <a:p>
          <a:endParaRPr lang="en-US"/>
        </a:p>
      </dgm:t>
    </dgm:pt>
    <dgm:pt modelId="{C81FE4A7-139D-4327-88DE-7EB3A6C6C44A}" type="pres">
      <dgm:prSet presAssocID="{E4B1182B-7D58-48D6-BB62-8C9005FAC5D6}" presName="parentNode" presStyleLbl="revTx" presStyleIdx="1" presStyleCnt="2">
        <dgm:presLayoutVars>
          <dgm:chMax val="0"/>
          <dgm:bulletEnabled val="1"/>
        </dgm:presLayoutVars>
      </dgm:prSet>
      <dgm:spPr/>
      <dgm:t>
        <a:bodyPr/>
        <a:lstStyle/>
        <a:p>
          <a:endParaRPr lang="en-US"/>
        </a:p>
      </dgm:t>
    </dgm:pt>
  </dgm:ptLst>
  <dgm:cxnLst>
    <dgm:cxn modelId="{31EE9906-7A3B-47BE-859D-C924173894BB}" type="presOf" srcId="{E4B1182B-7D58-48D6-BB62-8C9005FAC5D6}" destId="{C81FE4A7-139D-4327-88DE-7EB3A6C6C44A}" srcOrd="0" destOrd="0" presId="urn:microsoft.com/office/officeart/2005/8/layout/hList2"/>
    <dgm:cxn modelId="{24580249-EAF3-4B45-B685-6AC22B4D1F11}" srcId="{9E3E2C70-8783-43A3-9FED-3E88AA6D8718}" destId="{18AB682F-B56C-471E-87BA-44A747D36076}" srcOrd="0" destOrd="0" parTransId="{EFAEF867-00F2-4A00-AB11-594783CCAAE6}" sibTransId="{284D723D-B8A6-43F0-8748-A37C7013D04B}"/>
    <dgm:cxn modelId="{EA19B49F-3278-45F4-AF2E-DD60136F5CE6}" type="presOf" srcId="{18AB682F-B56C-471E-87BA-44A747D36076}" destId="{ADA3AF85-7953-4AA5-9692-86A8926C2A12}" srcOrd="0" destOrd="0" presId="urn:microsoft.com/office/officeart/2005/8/layout/hList2"/>
    <dgm:cxn modelId="{69B2CDF2-95F0-4D6F-B3C3-95024AD7EAA2}" srcId="{E4B1182B-7D58-48D6-BB62-8C9005FAC5D6}" destId="{7DA0BE28-FD7E-4532-83AB-937FF6E5CC32}" srcOrd="2" destOrd="0" parTransId="{E4B09A9A-B319-488E-B79C-11B4F5098804}" sibTransId="{314BE888-B415-47D4-BDB1-F9F79EC23DD4}"/>
    <dgm:cxn modelId="{11C6E543-FEB8-4740-B3B3-152B5D10D65D}" type="presOf" srcId="{FA2D28F8-F3D8-484B-B58F-65049FB1EDD3}" destId="{3954B804-1846-4A29-8F65-CA0EF9A81758}" srcOrd="0" destOrd="2" presId="urn:microsoft.com/office/officeart/2005/8/layout/hList2"/>
    <dgm:cxn modelId="{603B258C-DA0E-487A-BBC5-C09FA64C5422}" srcId="{18AB682F-B56C-471E-87BA-44A747D36076}" destId="{FA2D28F8-F3D8-484B-B58F-65049FB1EDD3}" srcOrd="2" destOrd="0" parTransId="{8524CD6F-16A9-4481-BE7B-0790CA6DBA83}" sibTransId="{A462927C-FCED-4072-B03A-7D1723B0A8C1}"/>
    <dgm:cxn modelId="{04F57B25-C0A4-4935-8772-F4728C916361}" type="presOf" srcId="{3D4CF4CA-1670-418C-A98A-AFBE72A253B9}" destId="{40733413-B6F8-48EF-9B27-01EB79E946BF}" srcOrd="0" destOrd="1" presId="urn:microsoft.com/office/officeart/2005/8/layout/hList2"/>
    <dgm:cxn modelId="{9362D43F-B9F4-407B-A223-53534A6C90BC}" type="presOf" srcId="{F45DA2E0-6D2E-49A2-A142-2E58FB88AECE}" destId="{3954B804-1846-4A29-8F65-CA0EF9A81758}" srcOrd="0" destOrd="0" presId="urn:microsoft.com/office/officeart/2005/8/layout/hList2"/>
    <dgm:cxn modelId="{8ACB0BC9-9F64-46B0-ACCC-510BE0E9E863}" type="presOf" srcId="{7814369B-49B6-4963-9F8B-4B034D85BACF}" destId="{40733413-B6F8-48EF-9B27-01EB79E946BF}" srcOrd="0" destOrd="3" presId="urn:microsoft.com/office/officeart/2005/8/layout/hList2"/>
    <dgm:cxn modelId="{4CBF45D7-F274-45F2-85B6-EA6C964C11BD}" srcId="{18AB682F-B56C-471E-87BA-44A747D36076}" destId="{E11B17D8-EE1B-4509-995F-F04C02E2A1EF}" srcOrd="3" destOrd="0" parTransId="{EE2041AD-BC81-442C-B58F-EC60F3327999}" sibTransId="{291EF290-F9D5-487D-91DC-9FF9E8971C2B}"/>
    <dgm:cxn modelId="{3F9E9740-5038-402D-8C95-FF0485DB6491}" srcId="{E4B1182B-7D58-48D6-BB62-8C9005FAC5D6}" destId="{44549640-4545-433F-B943-0C07C9FA86CF}" srcOrd="0" destOrd="0" parTransId="{87B452C1-2DAB-4479-A30C-4EAEDF5E1E8D}" sibTransId="{207BCF11-CA49-4D5D-B65E-059D300EEF60}"/>
    <dgm:cxn modelId="{76B36A4D-7C45-4B00-B31A-C7E1C89B5957}" srcId="{E4B1182B-7D58-48D6-BB62-8C9005FAC5D6}" destId="{3D4CF4CA-1670-418C-A98A-AFBE72A253B9}" srcOrd="1" destOrd="0" parTransId="{E6542CB2-724C-4CC6-AE5F-F7A0C7B467DC}" sibTransId="{D3FE08FB-2896-4AB4-917E-D53E1CA2F7AF}"/>
    <dgm:cxn modelId="{C4CCB1B9-C6E5-4F3F-B79D-D9FAB0798F3F}" type="presOf" srcId="{E11B17D8-EE1B-4509-995F-F04C02E2A1EF}" destId="{3954B804-1846-4A29-8F65-CA0EF9A81758}" srcOrd="0" destOrd="3" presId="urn:microsoft.com/office/officeart/2005/8/layout/hList2"/>
    <dgm:cxn modelId="{CB022553-DE78-42CF-A710-682790227F28}" type="presOf" srcId="{9E3E2C70-8783-43A3-9FED-3E88AA6D8718}" destId="{93CDB80E-DB62-40C3-B3B4-43A3D6107CED}" srcOrd="0" destOrd="0" presId="urn:microsoft.com/office/officeart/2005/8/layout/hList2"/>
    <dgm:cxn modelId="{D3D671BB-ABF4-4B8F-AD67-E9C883D5E3F3}" type="presOf" srcId="{44549640-4545-433F-B943-0C07C9FA86CF}" destId="{40733413-B6F8-48EF-9B27-01EB79E946BF}" srcOrd="0" destOrd="0" presId="urn:microsoft.com/office/officeart/2005/8/layout/hList2"/>
    <dgm:cxn modelId="{B19FD7A8-4E9F-44E9-A50D-2624660AC8CC}" srcId="{9E3E2C70-8783-43A3-9FED-3E88AA6D8718}" destId="{E4B1182B-7D58-48D6-BB62-8C9005FAC5D6}" srcOrd="1" destOrd="0" parTransId="{2F9BEA26-1080-42FB-965C-C0D93BFD245E}" sibTransId="{C1B553E6-CB61-49F8-ABA4-D67DCCDA53B0}"/>
    <dgm:cxn modelId="{653CD1CB-00F7-4DD5-825B-638FC9EA2EF7}" type="presOf" srcId="{7DA0BE28-FD7E-4532-83AB-937FF6E5CC32}" destId="{40733413-B6F8-48EF-9B27-01EB79E946BF}" srcOrd="0" destOrd="2" presId="urn:microsoft.com/office/officeart/2005/8/layout/hList2"/>
    <dgm:cxn modelId="{8A0E61F5-F5E7-437D-8417-6F31ADA503D0}" type="presOf" srcId="{6541A25B-32E2-40B1-B85B-AE5384300354}" destId="{3954B804-1846-4A29-8F65-CA0EF9A81758}" srcOrd="0" destOrd="1" presId="urn:microsoft.com/office/officeart/2005/8/layout/hList2"/>
    <dgm:cxn modelId="{4C1251B0-3493-4A25-BD91-D41C3F559459}" srcId="{18AB682F-B56C-471E-87BA-44A747D36076}" destId="{F45DA2E0-6D2E-49A2-A142-2E58FB88AECE}" srcOrd="0" destOrd="0" parTransId="{20D0EADF-8225-4E7F-A536-63033D3BEEB2}" sibTransId="{D48B54B9-3586-4B4D-8A21-B5E364004EBD}"/>
    <dgm:cxn modelId="{7174D933-C5B1-45B3-87E5-D28649FF76A0}" srcId="{18AB682F-B56C-471E-87BA-44A747D36076}" destId="{6541A25B-32E2-40B1-B85B-AE5384300354}" srcOrd="1" destOrd="0" parTransId="{D558D9AB-409D-4C2B-9928-B9FFCDB2A082}" sibTransId="{E65F9190-1518-410B-841F-DD89CC083B03}"/>
    <dgm:cxn modelId="{44558D5E-B334-4CE4-914D-20992D133FC2}" srcId="{E4B1182B-7D58-48D6-BB62-8C9005FAC5D6}" destId="{7814369B-49B6-4963-9F8B-4B034D85BACF}" srcOrd="3" destOrd="0" parTransId="{823CA83C-C3D9-423B-8E68-A91826BE9D10}" sibTransId="{302F7E2E-A98E-4F6D-8A56-5499DCABC24F}"/>
    <dgm:cxn modelId="{31750C5C-4600-4EA8-B924-0B215CC89A64}" type="presParOf" srcId="{93CDB80E-DB62-40C3-B3B4-43A3D6107CED}" destId="{E84736D7-099D-4DD2-846B-18FEFD1E7F42}" srcOrd="0" destOrd="0" presId="urn:microsoft.com/office/officeart/2005/8/layout/hList2"/>
    <dgm:cxn modelId="{8BD1F53E-B801-436D-93A2-CAA1052BBEDE}" type="presParOf" srcId="{E84736D7-099D-4DD2-846B-18FEFD1E7F42}" destId="{CAD12248-33A0-4ED8-9465-733FC2E92C9D}" srcOrd="0" destOrd="0" presId="urn:microsoft.com/office/officeart/2005/8/layout/hList2"/>
    <dgm:cxn modelId="{D3B9167D-FA57-4AA4-B16F-723106B1E60E}" type="presParOf" srcId="{E84736D7-099D-4DD2-846B-18FEFD1E7F42}" destId="{3954B804-1846-4A29-8F65-CA0EF9A81758}" srcOrd="1" destOrd="0" presId="urn:microsoft.com/office/officeart/2005/8/layout/hList2"/>
    <dgm:cxn modelId="{CEFE2A0B-F6C6-4C84-B8BA-33568FA1CE66}" type="presParOf" srcId="{E84736D7-099D-4DD2-846B-18FEFD1E7F42}" destId="{ADA3AF85-7953-4AA5-9692-86A8926C2A12}" srcOrd="2" destOrd="0" presId="urn:microsoft.com/office/officeart/2005/8/layout/hList2"/>
    <dgm:cxn modelId="{1BC01653-C931-427F-8E69-DDAAF985CD9E}" type="presParOf" srcId="{93CDB80E-DB62-40C3-B3B4-43A3D6107CED}" destId="{1C89158D-2C09-43B2-AD09-3944F868FAD2}" srcOrd="1" destOrd="0" presId="urn:microsoft.com/office/officeart/2005/8/layout/hList2"/>
    <dgm:cxn modelId="{8B2C60F9-7685-42A0-860D-C217775F86DF}" type="presParOf" srcId="{93CDB80E-DB62-40C3-B3B4-43A3D6107CED}" destId="{78647A38-810C-4ECD-A865-E80F9C76B6C8}" srcOrd="2" destOrd="0" presId="urn:microsoft.com/office/officeart/2005/8/layout/hList2"/>
    <dgm:cxn modelId="{109F0BF2-5CBA-4381-A9CC-C90849C293C7}" type="presParOf" srcId="{78647A38-810C-4ECD-A865-E80F9C76B6C8}" destId="{7CF1A40E-4525-4209-8CA8-3B2AF1DAD68D}" srcOrd="0" destOrd="0" presId="urn:microsoft.com/office/officeart/2005/8/layout/hList2"/>
    <dgm:cxn modelId="{CFC38E31-7A07-4B4C-BB55-970E877B4B3F}" type="presParOf" srcId="{78647A38-810C-4ECD-A865-E80F9C76B6C8}" destId="{40733413-B6F8-48EF-9B27-01EB79E946BF}" srcOrd="1" destOrd="0" presId="urn:microsoft.com/office/officeart/2005/8/layout/hList2"/>
    <dgm:cxn modelId="{7600C5C2-2F53-4408-AB20-B04B787F8A3B}" type="presParOf" srcId="{78647A38-810C-4ECD-A865-E80F9C76B6C8}" destId="{C81FE4A7-139D-4327-88DE-7EB3A6C6C44A}"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90A47-E524-4387-844E-55867C3353FA}">
      <dsp:nvSpPr>
        <dsp:cNvPr id="0" name=""/>
        <dsp:cNvSpPr/>
      </dsp:nvSpPr>
      <dsp:spPr>
        <a:xfrm>
          <a:off x="1237015" y="1375230"/>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563C58-3CE7-4888-B351-70B5E032537A}">
      <dsp:nvSpPr>
        <dsp:cNvPr id="0" name=""/>
        <dsp:cNvSpPr/>
      </dsp:nvSpPr>
      <dsp:spPr>
        <a:xfrm>
          <a:off x="1163414" y="1493181"/>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24A719-AB55-40B9-8314-B3202A881D8D}">
      <dsp:nvSpPr>
        <dsp:cNvPr id="0" name=""/>
        <dsp:cNvSpPr/>
      </dsp:nvSpPr>
      <dsp:spPr>
        <a:xfrm>
          <a:off x="1075697" y="1595300"/>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D1EB6-491F-4878-8824-1AD4B01A1252}">
      <dsp:nvSpPr>
        <dsp:cNvPr id="0" name=""/>
        <dsp:cNvSpPr/>
      </dsp:nvSpPr>
      <dsp:spPr>
        <a:xfrm>
          <a:off x="1180554" y="188143"/>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B11880-C6E8-4DD0-B271-029A3F875DEB}">
      <dsp:nvSpPr>
        <dsp:cNvPr id="0" name=""/>
        <dsp:cNvSpPr/>
      </dsp:nvSpPr>
      <dsp:spPr>
        <a:xfrm>
          <a:off x="1292805" y="121253"/>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A2BD78-D264-4F0D-A680-AC1D4ACA829B}">
      <dsp:nvSpPr>
        <dsp:cNvPr id="0" name=""/>
        <dsp:cNvSpPr/>
      </dsp:nvSpPr>
      <dsp:spPr>
        <a:xfrm>
          <a:off x="1404720" y="54362"/>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A40F78-A1C2-4209-B0AE-074804C6EE40}">
      <dsp:nvSpPr>
        <dsp:cNvPr id="0" name=""/>
        <dsp:cNvSpPr/>
      </dsp:nvSpPr>
      <dsp:spPr>
        <a:xfrm>
          <a:off x="1516635" y="121253"/>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18F351-60B8-49A9-9BA1-0B7619E98332}">
      <dsp:nvSpPr>
        <dsp:cNvPr id="0" name=""/>
        <dsp:cNvSpPr/>
      </dsp:nvSpPr>
      <dsp:spPr>
        <a:xfrm>
          <a:off x="1628886" y="188143"/>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09AF1-8F28-41EB-9623-3489BD9F39C6}">
      <dsp:nvSpPr>
        <dsp:cNvPr id="0" name=""/>
        <dsp:cNvSpPr/>
      </dsp:nvSpPr>
      <dsp:spPr>
        <a:xfrm>
          <a:off x="1404720" y="195501"/>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CC3FE8-CB5E-4F4F-9C95-ED23B24353E3}">
      <dsp:nvSpPr>
        <dsp:cNvPr id="0" name=""/>
        <dsp:cNvSpPr/>
      </dsp:nvSpPr>
      <dsp:spPr>
        <a:xfrm>
          <a:off x="1404720" y="336641"/>
          <a:ext cx="84020" cy="84020"/>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64EFE-4538-47D8-8507-AB28CAE738A4}">
      <dsp:nvSpPr>
        <dsp:cNvPr id="0" name=""/>
        <dsp:cNvSpPr/>
      </dsp:nvSpPr>
      <dsp:spPr>
        <a:xfrm>
          <a:off x="721131" y="1902198"/>
          <a:ext cx="1812149" cy="4860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3572"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23</a:t>
          </a:r>
          <a:endParaRPr lang="en-US" sz="2000" kern="1200" dirty="0"/>
        </a:p>
      </dsp:txBody>
      <dsp:txXfrm>
        <a:off x="744859" y="1925926"/>
        <a:ext cx="1764693" cy="438616"/>
      </dsp:txXfrm>
    </dsp:sp>
    <dsp:sp modelId="{5A72BBDB-5980-4FEF-B3A4-C208EF02717E}">
      <dsp:nvSpPr>
        <dsp:cNvPr id="0" name=""/>
        <dsp:cNvSpPr/>
      </dsp:nvSpPr>
      <dsp:spPr>
        <a:xfrm>
          <a:off x="233107" y="1509253"/>
          <a:ext cx="840202" cy="8401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EB6DAF-94C4-4E8A-B9DD-4CF09B98D766}">
      <dsp:nvSpPr>
        <dsp:cNvPr id="0" name=""/>
        <dsp:cNvSpPr/>
      </dsp:nvSpPr>
      <dsp:spPr>
        <a:xfrm>
          <a:off x="1515909" y="937036"/>
          <a:ext cx="1812149" cy="48607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3572"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51</a:t>
          </a:r>
          <a:endParaRPr lang="en-US" sz="2000" kern="1200" dirty="0"/>
        </a:p>
      </dsp:txBody>
      <dsp:txXfrm>
        <a:off x="1539637" y="960764"/>
        <a:ext cx="1764693" cy="438616"/>
      </dsp:txXfrm>
    </dsp:sp>
    <dsp:sp modelId="{62E8C96C-BABF-4374-91BC-73050461CD32}">
      <dsp:nvSpPr>
        <dsp:cNvPr id="0" name=""/>
        <dsp:cNvSpPr/>
      </dsp:nvSpPr>
      <dsp:spPr>
        <a:xfrm>
          <a:off x="984619" y="475196"/>
          <a:ext cx="840202" cy="84014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3AF85-7953-4AA5-9692-86A8926C2A12}">
      <dsp:nvSpPr>
        <dsp:cNvPr id="0" name=""/>
        <dsp:cNvSpPr/>
      </dsp:nvSpPr>
      <dsp:spPr>
        <a:xfrm rot="16200000">
          <a:off x="-1430890" y="2136617"/>
          <a:ext cx="3250067" cy="332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93471" bIns="0" numCol="1" spcCol="1270" anchor="t" anchorCtr="0">
          <a:noAutofit/>
        </a:bodyPr>
        <a:lstStyle/>
        <a:p>
          <a:pPr lvl="0" algn="r" defTabSz="1111250">
            <a:lnSpc>
              <a:spcPct val="90000"/>
            </a:lnSpc>
            <a:spcBef>
              <a:spcPct val="0"/>
            </a:spcBef>
            <a:spcAft>
              <a:spcPct val="35000"/>
            </a:spcAft>
          </a:pPr>
          <a:r>
            <a:rPr lang="en-US" sz="2500" kern="1200" dirty="0" smtClean="0"/>
            <a:t>MALE</a:t>
          </a:r>
          <a:endParaRPr lang="en-US" sz="2500" kern="1200" dirty="0"/>
        </a:p>
      </dsp:txBody>
      <dsp:txXfrm>
        <a:off x="-1430890" y="2136617"/>
        <a:ext cx="3250067" cy="332754"/>
      </dsp:txXfrm>
    </dsp:sp>
    <dsp:sp modelId="{3954B804-1846-4A29-8F65-CA0EF9A81758}">
      <dsp:nvSpPr>
        <dsp:cNvPr id="0" name=""/>
        <dsp:cNvSpPr/>
      </dsp:nvSpPr>
      <dsp:spPr>
        <a:xfrm>
          <a:off x="360520" y="677960"/>
          <a:ext cx="1658354" cy="325006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29347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COMEDY</a:t>
          </a:r>
          <a:endParaRPr lang="en-US" sz="1200" kern="1200" dirty="0"/>
        </a:p>
        <a:p>
          <a:pPr marL="114300" lvl="1" indent="-114300" algn="l" defTabSz="533400">
            <a:lnSpc>
              <a:spcPct val="90000"/>
            </a:lnSpc>
            <a:spcBef>
              <a:spcPct val="0"/>
            </a:spcBef>
            <a:spcAft>
              <a:spcPct val="15000"/>
            </a:spcAft>
            <a:buChar char="••"/>
          </a:pPr>
          <a:r>
            <a:rPr lang="en-US" sz="1200" kern="1200" dirty="0" smtClean="0"/>
            <a:t>DRAMA</a:t>
          </a:r>
          <a:endParaRPr lang="en-US" sz="1200" kern="1200" dirty="0"/>
        </a:p>
        <a:p>
          <a:pPr marL="114300" lvl="1" indent="-114300" algn="l" defTabSz="533400">
            <a:lnSpc>
              <a:spcPct val="90000"/>
            </a:lnSpc>
            <a:spcBef>
              <a:spcPct val="0"/>
            </a:spcBef>
            <a:spcAft>
              <a:spcPct val="15000"/>
            </a:spcAft>
            <a:buChar char="••"/>
          </a:pPr>
          <a:r>
            <a:rPr lang="en-US" sz="1200" kern="1200" dirty="0" smtClean="0"/>
            <a:t>COMEDY/DRAMA</a:t>
          </a:r>
          <a:endParaRPr lang="en-US" sz="1200" kern="1200" dirty="0"/>
        </a:p>
        <a:p>
          <a:pPr marL="114300" lvl="1" indent="-114300" algn="l" defTabSz="533400">
            <a:lnSpc>
              <a:spcPct val="90000"/>
            </a:lnSpc>
            <a:spcBef>
              <a:spcPct val="0"/>
            </a:spcBef>
            <a:spcAft>
              <a:spcPct val="15000"/>
            </a:spcAft>
            <a:buChar char="••"/>
          </a:pPr>
          <a:r>
            <a:rPr lang="en-US" sz="1200" kern="1200" dirty="0" smtClean="0"/>
            <a:t>COMEDY/ROMANCE</a:t>
          </a:r>
          <a:endParaRPr lang="en-US" sz="1200" kern="1200" dirty="0"/>
        </a:p>
      </dsp:txBody>
      <dsp:txXfrm>
        <a:off x="360520" y="677960"/>
        <a:ext cx="1658354" cy="3250067"/>
      </dsp:txXfrm>
    </dsp:sp>
    <dsp:sp modelId="{CAD12248-33A0-4ED8-9465-733FC2E92C9D}">
      <dsp:nvSpPr>
        <dsp:cNvPr id="0" name=""/>
        <dsp:cNvSpPr/>
      </dsp:nvSpPr>
      <dsp:spPr>
        <a:xfrm>
          <a:off x="27766" y="238725"/>
          <a:ext cx="665508" cy="66550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1FE4A7-139D-4327-88DE-7EB3A6C6C44A}">
      <dsp:nvSpPr>
        <dsp:cNvPr id="0" name=""/>
        <dsp:cNvSpPr/>
      </dsp:nvSpPr>
      <dsp:spPr>
        <a:xfrm rot="16200000">
          <a:off x="967379" y="2136617"/>
          <a:ext cx="3250067" cy="332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93471" bIns="0" numCol="1" spcCol="1270" anchor="t" anchorCtr="0">
          <a:noAutofit/>
        </a:bodyPr>
        <a:lstStyle/>
        <a:p>
          <a:pPr lvl="0" algn="r" defTabSz="1111250">
            <a:lnSpc>
              <a:spcPct val="90000"/>
            </a:lnSpc>
            <a:spcBef>
              <a:spcPct val="0"/>
            </a:spcBef>
            <a:spcAft>
              <a:spcPct val="35000"/>
            </a:spcAft>
          </a:pPr>
          <a:r>
            <a:rPr lang="en-US" sz="2500" kern="1200" dirty="0" smtClean="0"/>
            <a:t>FEMALE</a:t>
          </a:r>
          <a:endParaRPr lang="en-US" sz="2500" kern="1200" dirty="0"/>
        </a:p>
      </dsp:txBody>
      <dsp:txXfrm>
        <a:off x="967379" y="2136617"/>
        <a:ext cx="3250067" cy="332754"/>
      </dsp:txXfrm>
    </dsp:sp>
    <dsp:sp modelId="{40733413-B6F8-48EF-9B27-01EB79E946BF}">
      <dsp:nvSpPr>
        <dsp:cNvPr id="0" name=""/>
        <dsp:cNvSpPr/>
      </dsp:nvSpPr>
      <dsp:spPr>
        <a:xfrm>
          <a:off x="2758790" y="677960"/>
          <a:ext cx="1658354" cy="325006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293471"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DRAMA</a:t>
          </a:r>
          <a:endParaRPr lang="en-US" sz="1200" kern="1200" dirty="0"/>
        </a:p>
        <a:p>
          <a:pPr marL="114300" lvl="1" indent="-114300" algn="l" defTabSz="533400">
            <a:lnSpc>
              <a:spcPct val="90000"/>
            </a:lnSpc>
            <a:spcBef>
              <a:spcPct val="0"/>
            </a:spcBef>
            <a:spcAft>
              <a:spcPct val="15000"/>
            </a:spcAft>
            <a:buChar char="••"/>
          </a:pPr>
          <a:r>
            <a:rPr lang="en-US" sz="1200" kern="1200" dirty="0" smtClean="0"/>
            <a:t>COMEDY</a:t>
          </a:r>
          <a:endParaRPr lang="en-US" sz="1200" kern="1200" dirty="0"/>
        </a:p>
        <a:p>
          <a:pPr marL="114300" lvl="1" indent="-114300" algn="l" defTabSz="533400">
            <a:lnSpc>
              <a:spcPct val="90000"/>
            </a:lnSpc>
            <a:spcBef>
              <a:spcPct val="0"/>
            </a:spcBef>
            <a:spcAft>
              <a:spcPct val="15000"/>
            </a:spcAft>
            <a:buChar char="••"/>
          </a:pPr>
          <a:r>
            <a:rPr lang="en-US" sz="1200" kern="1200" dirty="0" smtClean="0"/>
            <a:t>COMEDY/ROMANCE</a:t>
          </a:r>
          <a:endParaRPr lang="en-US" sz="1200" kern="1200" dirty="0"/>
        </a:p>
        <a:p>
          <a:pPr marL="114300" lvl="1" indent="-114300" algn="l" defTabSz="533400">
            <a:lnSpc>
              <a:spcPct val="90000"/>
            </a:lnSpc>
            <a:spcBef>
              <a:spcPct val="0"/>
            </a:spcBef>
            <a:spcAft>
              <a:spcPct val="15000"/>
            </a:spcAft>
            <a:buChar char="••"/>
          </a:pPr>
          <a:r>
            <a:rPr lang="en-US" sz="1200" kern="1200" dirty="0" smtClean="0"/>
            <a:t>COMEDY/DRAMA</a:t>
          </a:r>
          <a:endParaRPr lang="en-US" sz="1200" kern="1200" dirty="0"/>
        </a:p>
      </dsp:txBody>
      <dsp:txXfrm>
        <a:off x="2758790" y="677960"/>
        <a:ext cx="1658354" cy="3250067"/>
      </dsp:txXfrm>
    </dsp:sp>
    <dsp:sp modelId="{7CF1A40E-4525-4209-8CA8-3B2AF1DAD68D}">
      <dsp:nvSpPr>
        <dsp:cNvPr id="0" name=""/>
        <dsp:cNvSpPr/>
      </dsp:nvSpPr>
      <dsp:spPr>
        <a:xfrm>
          <a:off x="2426035" y="238725"/>
          <a:ext cx="665508" cy="66550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29790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55345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4082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3053251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1657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2585195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379358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249361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193528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48B790-9698-4702-A931-24D05D6ECFE0}" type="datetimeFigureOut">
              <a:rPr lang="en-US" smtClean="0"/>
              <a:t>10/27/2016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37801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48B790-9698-4702-A931-24D05D6ECFE0}" type="datetimeFigureOut">
              <a:rPr lang="en-US" smtClean="0"/>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376281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48B790-9698-4702-A931-24D05D6ECFE0}" type="datetimeFigureOut">
              <a:rPr lang="en-US" smtClean="0"/>
              <a:t>10/27/2016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114040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48B790-9698-4702-A931-24D05D6ECFE0}" type="datetimeFigureOut">
              <a:rPr lang="en-US" smtClean="0"/>
              <a:t>10/27/2016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277798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8B790-9698-4702-A931-24D05D6ECFE0}" type="datetimeFigureOut">
              <a:rPr lang="en-US" smtClean="0"/>
              <a:t>10/27/2016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278361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48B790-9698-4702-A931-24D05D6ECFE0}" type="datetimeFigureOut">
              <a:rPr lang="en-US" smtClean="0"/>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333299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48B790-9698-4702-A931-24D05D6ECFE0}" type="datetimeFigureOut">
              <a:rPr lang="en-US" smtClean="0"/>
              <a:t>10/27/2016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1137F-A991-48EF-A78D-40290454C0F5}" type="slidenum">
              <a:rPr lang="en-US" smtClean="0"/>
              <a:t>‹#›</a:t>
            </a:fld>
            <a:endParaRPr lang="en-US"/>
          </a:p>
        </p:txBody>
      </p:sp>
    </p:spTree>
    <p:extLst>
      <p:ext uri="{BB962C8B-B14F-4D97-AF65-F5344CB8AC3E}">
        <p14:creationId xmlns:p14="http://schemas.microsoft.com/office/powerpoint/2010/main" val="247574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48B790-9698-4702-A931-24D05D6ECFE0}" type="datetimeFigureOut">
              <a:rPr lang="en-US" smtClean="0"/>
              <a:t>10/27/2016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41137F-A991-48EF-A78D-40290454C0F5}" type="slidenum">
              <a:rPr lang="en-US" smtClean="0"/>
              <a:t>‹#›</a:t>
            </a:fld>
            <a:endParaRPr lang="en-US"/>
          </a:p>
        </p:txBody>
      </p:sp>
    </p:spTree>
    <p:extLst>
      <p:ext uri="{BB962C8B-B14F-4D97-AF65-F5344CB8AC3E}">
        <p14:creationId xmlns:p14="http://schemas.microsoft.com/office/powerpoint/2010/main" val="1375482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smtClean="0"/>
              <a:t>Case Study 2</a:t>
            </a:r>
            <a:endParaRPr lang="en-US" sz="8000" dirty="0"/>
          </a:p>
        </p:txBody>
      </p:sp>
      <p:sp>
        <p:nvSpPr>
          <p:cNvPr id="3" name="Subtitle 2"/>
          <p:cNvSpPr>
            <a:spLocks noGrp="1"/>
          </p:cNvSpPr>
          <p:nvPr>
            <p:ph type="subTitle" idx="1"/>
          </p:nvPr>
        </p:nvSpPr>
        <p:spPr>
          <a:xfrm>
            <a:off x="1510070" y="4050836"/>
            <a:ext cx="7766936" cy="1096899"/>
          </a:xfrm>
        </p:spPr>
        <p:txBody>
          <a:bodyPr/>
          <a:lstStyle/>
          <a:p>
            <a:r>
              <a:rPr lang="en-US" dirty="0" smtClean="0"/>
              <a:t>Group 3</a:t>
            </a:r>
            <a:endParaRPr lang="en-US" dirty="0"/>
          </a:p>
        </p:txBody>
      </p:sp>
    </p:spTree>
    <p:extLst>
      <p:ext uri="{BB962C8B-B14F-4D97-AF65-F5344CB8AC3E}">
        <p14:creationId xmlns:p14="http://schemas.microsoft.com/office/powerpoint/2010/main" val="3710316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0941"/>
            <a:ext cx="8596668" cy="1063336"/>
          </a:xfrm>
        </p:spPr>
        <p:txBody>
          <a:bodyPr/>
          <a:lstStyle/>
          <a:p>
            <a:r>
              <a:rPr lang="en-US" dirty="0"/>
              <a:t>Insights from Dataset</a:t>
            </a:r>
          </a:p>
        </p:txBody>
      </p:sp>
      <p:sp>
        <p:nvSpPr>
          <p:cNvPr id="3" name="Content Placeholder 2"/>
          <p:cNvSpPr>
            <a:spLocks noGrp="1"/>
          </p:cNvSpPr>
          <p:nvPr>
            <p:ph idx="1"/>
          </p:nvPr>
        </p:nvSpPr>
        <p:spPr>
          <a:xfrm>
            <a:off x="677334" y="1672937"/>
            <a:ext cx="8596668" cy="4368426"/>
          </a:xfrm>
        </p:spPr>
        <p:txBody>
          <a:bodyPr/>
          <a:lstStyle/>
          <a:p>
            <a:r>
              <a:rPr lang="en-US" dirty="0" smtClean="0"/>
              <a:t>Male VS Female Genre Preferences</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037761392"/>
              </p:ext>
            </p:extLst>
          </p:nvPr>
        </p:nvGraphicFramePr>
        <p:xfrm>
          <a:off x="5329597" y="1672937"/>
          <a:ext cx="4444911" cy="4166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4" name="Picture 4" descr="https://lh6.googleusercontent.com/me0Cm7q-jgEO1EJvrgFV2dwBX0zhb5uRj1nmBukqMh4QVks-oTRgwKkDGqHMRUapTLiJ8ODILZUvbfHmXc4f2JGsk0Ywc2jNB7BUhmgnD2t4q98fZtMCGcJG0BbpjuOvY0zc6gM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1304" y="2450812"/>
            <a:ext cx="3627787" cy="119639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5.googleusercontent.com/YwaY2_2cqLvA2b4B1xXd8iV3Z0_pzDmG3h9CbUOsIGsn7ZzUher1CGtS8coxlM9UYTLSBeg7g457j-JlmW7YduaL5lloAqwjYynnNnM1yhK_tzX9-e_AQS82kwwRym9fT2LN0yd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7841" y="4144530"/>
            <a:ext cx="3651250" cy="1204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131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332"/>
            <a:ext cx="8596668" cy="1320800"/>
          </a:xfrm>
        </p:spPr>
        <p:txBody>
          <a:bodyPr/>
          <a:lstStyle/>
          <a:p>
            <a:r>
              <a:rPr lang="en-US" dirty="0"/>
              <a:t>Inference from Histograms</a:t>
            </a:r>
          </a:p>
        </p:txBody>
      </p:sp>
      <p:sp>
        <p:nvSpPr>
          <p:cNvPr id="3" name="Content Placeholder 2"/>
          <p:cNvSpPr>
            <a:spLocks noGrp="1"/>
          </p:cNvSpPr>
          <p:nvPr>
            <p:ph sz="half" idx="1"/>
          </p:nvPr>
        </p:nvSpPr>
        <p:spPr>
          <a:xfrm>
            <a:off x="446809" y="1828236"/>
            <a:ext cx="4603173" cy="4657816"/>
          </a:xfrm>
        </p:spPr>
        <p:txBody>
          <a:bodyPr/>
          <a:lstStyle/>
          <a:p>
            <a:r>
              <a:rPr lang="en-US" dirty="0"/>
              <a:t>Audience in general is not critical. Most movie ratings are between 2.5-5</a:t>
            </a:r>
          </a:p>
          <a:p>
            <a:endParaRPr lang="en-US" dirty="0" smtClean="0"/>
          </a:p>
          <a:p>
            <a:endParaRPr lang="en-US" dirty="0"/>
          </a:p>
          <a:p>
            <a:endParaRPr lang="en-US" dirty="0" smtClean="0"/>
          </a:p>
          <a:p>
            <a:endParaRPr lang="en-US" dirty="0"/>
          </a:p>
          <a:p>
            <a:r>
              <a:rPr lang="en-US" dirty="0" smtClean="0"/>
              <a:t>Inconsistency in ratings as a lot of movies have few ratings.</a:t>
            </a:r>
            <a:endParaRPr lang="en-US" dirty="0"/>
          </a:p>
        </p:txBody>
      </p:sp>
      <p:pic>
        <p:nvPicPr>
          <p:cNvPr id="6" name="Content Placeholder 5"/>
          <p:cNvPicPr>
            <a:picLocks noGrp="1" noChangeAspect="1"/>
          </p:cNvPicPr>
          <p:nvPr>
            <p:ph sz="half" idx="2"/>
          </p:nvPr>
        </p:nvPicPr>
        <p:blipFill>
          <a:blip r:embed="rId2"/>
          <a:stretch>
            <a:fillRect/>
          </a:stretch>
        </p:blipFill>
        <p:spPr>
          <a:xfrm>
            <a:off x="5635958" y="1828236"/>
            <a:ext cx="3237257" cy="2054530"/>
          </a:xfrm>
          <a:prstGeom prst="rect">
            <a:avLst/>
          </a:prstGeom>
        </p:spPr>
      </p:pic>
      <p:pic>
        <p:nvPicPr>
          <p:cNvPr id="7" name="Picture 6"/>
          <p:cNvPicPr>
            <a:picLocks noChangeAspect="1"/>
          </p:cNvPicPr>
          <p:nvPr/>
        </p:nvPicPr>
        <p:blipFill>
          <a:blip r:embed="rId3"/>
          <a:stretch>
            <a:fillRect/>
          </a:stretch>
        </p:blipFill>
        <p:spPr>
          <a:xfrm>
            <a:off x="5694505" y="4100975"/>
            <a:ext cx="3178710" cy="2385077"/>
          </a:xfrm>
          <a:prstGeom prst="rect">
            <a:avLst/>
          </a:prstGeom>
        </p:spPr>
      </p:pic>
    </p:spTree>
    <p:extLst>
      <p:ext uri="{BB962C8B-B14F-4D97-AF65-F5344CB8AC3E}">
        <p14:creationId xmlns:p14="http://schemas.microsoft.com/office/powerpoint/2010/main" val="2981108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from Histograms</a:t>
            </a:r>
          </a:p>
        </p:txBody>
      </p:sp>
      <p:sp>
        <p:nvSpPr>
          <p:cNvPr id="3" name="Content Placeholder 2"/>
          <p:cNvSpPr>
            <a:spLocks noGrp="1"/>
          </p:cNvSpPr>
          <p:nvPr>
            <p:ph sz="half" idx="1"/>
          </p:nvPr>
        </p:nvSpPr>
        <p:spPr>
          <a:xfrm>
            <a:off x="384464" y="1641764"/>
            <a:ext cx="4476905" cy="4399597"/>
          </a:xfrm>
        </p:spPr>
        <p:txBody>
          <a:bodyPr/>
          <a:lstStyle/>
          <a:p>
            <a:r>
              <a:rPr lang="en-US" dirty="0"/>
              <a:t>M</a:t>
            </a:r>
            <a:r>
              <a:rPr lang="en-US" dirty="0" smtClean="0"/>
              <a:t>ean </a:t>
            </a:r>
            <a:r>
              <a:rPr lang="en-US" dirty="0"/>
              <a:t>of the ratings for </a:t>
            </a:r>
            <a:r>
              <a:rPr lang="en-US" dirty="0" smtClean="0"/>
              <a:t>all movies</a:t>
            </a:r>
          </a:p>
          <a:p>
            <a:r>
              <a:rPr lang="en-US" dirty="0" smtClean="0"/>
              <a:t>Gaussian distribution, with </a:t>
            </a:r>
            <a:r>
              <a:rPr lang="en-US" dirty="0"/>
              <a:t>maximum amount of </a:t>
            </a:r>
            <a:r>
              <a:rPr lang="en-US" dirty="0" smtClean="0"/>
              <a:t>ratings </a:t>
            </a:r>
            <a:r>
              <a:rPr lang="en-US" dirty="0"/>
              <a:t>between 3.0 </a:t>
            </a:r>
            <a:r>
              <a:rPr lang="en-US" dirty="0"/>
              <a:t>-</a:t>
            </a:r>
            <a:r>
              <a:rPr lang="en-US" dirty="0" smtClean="0"/>
              <a:t> 4.0</a:t>
            </a:r>
            <a:endParaRPr lang="en-US" dirty="0"/>
          </a:p>
        </p:txBody>
      </p:sp>
      <p:pic>
        <p:nvPicPr>
          <p:cNvPr id="5" name="Content Placeholder 4"/>
          <p:cNvPicPr>
            <a:picLocks noGrp="1" noChangeAspect="1"/>
          </p:cNvPicPr>
          <p:nvPr>
            <p:ph sz="half" idx="2"/>
          </p:nvPr>
        </p:nvPicPr>
        <p:blipFill>
          <a:blip r:embed="rId2"/>
          <a:stretch>
            <a:fillRect/>
          </a:stretch>
        </p:blipFill>
        <p:spPr>
          <a:xfrm>
            <a:off x="5413131" y="1496291"/>
            <a:ext cx="3331107" cy="2504209"/>
          </a:xfrm>
          <a:prstGeom prst="rect">
            <a:avLst/>
          </a:prstGeom>
        </p:spPr>
      </p:pic>
    </p:spTree>
    <p:extLst>
      <p:ext uri="{BB962C8B-B14F-4D97-AF65-F5344CB8AC3E}">
        <p14:creationId xmlns:p14="http://schemas.microsoft.com/office/powerpoint/2010/main" val="4172544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from Histograms</a:t>
            </a:r>
          </a:p>
        </p:txBody>
      </p:sp>
      <p:sp>
        <p:nvSpPr>
          <p:cNvPr id="3" name="Content Placeholder 2"/>
          <p:cNvSpPr>
            <a:spLocks noGrp="1"/>
          </p:cNvSpPr>
          <p:nvPr>
            <p:ph sz="half" idx="1"/>
          </p:nvPr>
        </p:nvSpPr>
        <p:spPr>
          <a:xfrm>
            <a:off x="581892" y="1589809"/>
            <a:ext cx="4395702" cy="4378816"/>
          </a:xfrm>
        </p:spPr>
        <p:txBody>
          <a:bodyPr/>
          <a:lstStyle/>
          <a:p>
            <a:r>
              <a:rPr lang="en-US" dirty="0"/>
              <a:t>A </a:t>
            </a:r>
            <a:r>
              <a:rPr lang="en-US" dirty="0" smtClean="0"/>
              <a:t>refined </a:t>
            </a:r>
            <a:r>
              <a:rPr lang="en-US" dirty="0"/>
              <a:t>Gaussian curve is produced with a mean rating at about 3.4 is achieved here by filtering the data with ratings more than </a:t>
            </a:r>
            <a:r>
              <a:rPr lang="en-US" dirty="0" smtClean="0"/>
              <a:t>100 users</a:t>
            </a:r>
          </a:p>
          <a:p>
            <a:r>
              <a:rPr lang="en-US" dirty="0" smtClean="0"/>
              <a:t>Movies having </a:t>
            </a:r>
            <a:r>
              <a:rPr lang="en-US" dirty="0"/>
              <a:t>below </a:t>
            </a:r>
            <a:r>
              <a:rPr lang="en-US" dirty="0" smtClean="0"/>
              <a:t>101 users produces </a:t>
            </a:r>
            <a:r>
              <a:rPr lang="en-US" dirty="0"/>
              <a:t>an irregular Gaussian distribution thus depicting </a:t>
            </a:r>
            <a:r>
              <a:rPr lang="en-US" dirty="0" smtClean="0"/>
              <a:t>inconsistencies with mean rating of 3.04</a:t>
            </a:r>
          </a:p>
          <a:p>
            <a:r>
              <a:rPr lang="en-US" dirty="0"/>
              <a:t>histograms are skewed to the left which conveys that the tail is on the </a:t>
            </a:r>
            <a:r>
              <a:rPr lang="en-US" dirty="0" smtClean="0"/>
              <a:t>left</a:t>
            </a:r>
            <a:endParaRPr lang="en-US" dirty="0"/>
          </a:p>
        </p:txBody>
      </p:sp>
      <p:pic>
        <p:nvPicPr>
          <p:cNvPr id="5" name="Content Placeholder 4"/>
          <p:cNvPicPr>
            <a:picLocks noGrp="1" noChangeAspect="1"/>
          </p:cNvPicPr>
          <p:nvPr>
            <p:ph sz="half" idx="2"/>
          </p:nvPr>
        </p:nvPicPr>
        <p:blipFill>
          <a:blip r:embed="rId2"/>
          <a:stretch>
            <a:fillRect/>
          </a:stretch>
        </p:blipFill>
        <p:spPr>
          <a:xfrm>
            <a:off x="5460931" y="1485899"/>
            <a:ext cx="3848993" cy="2110321"/>
          </a:xfrm>
          <a:prstGeom prst="rect">
            <a:avLst/>
          </a:prstGeom>
        </p:spPr>
      </p:pic>
      <p:pic>
        <p:nvPicPr>
          <p:cNvPr id="6" name="Picture 5"/>
          <p:cNvPicPr>
            <a:picLocks noChangeAspect="1"/>
          </p:cNvPicPr>
          <p:nvPr/>
        </p:nvPicPr>
        <p:blipFill>
          <a:blip r:embed="rId3"/>
          <a:stretch>
            <a:fillRect/>
          </a:stretch>
        </p:blipFill>
        <p:spPr>
          <a:xfrm>
            <a:off x="5496853" y="3783860"/>
            <a:ext cx="3813071" cy="2184765"/>
          </a:xfrm>
          <a:prstGeom prst="rect">
            <a:avLst/>
          </a:prstGeom>
        </p:spPr>
      </p:pic>
    </p:spTree>
    <p:extLst>
      <p:ext uri="{BB962C8B-B14F-4D97-AF65-F5344CB8AC3E}">
        <p14:creationId xmlns:p14="http://schemas.microsoft.com/office/powerpoint/2010/main" val="1583109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from </a:t>
            </a:r>
            <a:r>
              <a:rPr lang="en-US" dirty="0" smtClean="0"/>
              <a:t>Scatter Plots- Men VS Women</a:t>
            </a:r>
            <a:endParaRPr lang="en-US" dirty="0"/>
          </a:p>
        </p:txBody>
      </p:sp>
      <p:sp>
        <p:nvSpPr>
          <p:cNvPr id="3" name="Content Placeholder 2"/>
          <p:cNvSpPr>
            <a:spLocks noGrp="1"/>
          </p:cNvSpPr>
          <p:nvPr>
            <p:ph sz="half" idx="1"/>
          </p:nvPr>
        </p:nvSpPr>
        <p:spPr/>
        <p:txBody>
          <a:bodyPr/>
          <a:lstStyle/>
          <a:p>
            <a:r>
              <a:rPr lang="en-US" dirty="0"/>
              <a:t>M</a:t>
            </a:r>
            <a:r>
              <a:rPr lang="en-US" dirty="0" smtClean="0"/>
              <a:t>en </a:t>
            </a:r>
            <a:r>
              <a:rPr lang="en-US" dirty="0"/>
              <a:t>versus </a:t>
            </a:r>
            <a:r>
              <a:rPr lang="en-US" dirty="0" smtClean="0"/>
              <a:t>Women </a:t>
            </a:r>
            <a:r>
              <a:rPr lang="en-US" dirty="0"/>
              <a:t>and their mean rating for every </a:t>
            </a:r>
            <a:r>
              <a:rPr lang="en-US" dirty="0" smtClean="0"/>
              <a:t>movie, shows </a:t>
            </a:r>
            <a:r>
              <a:rPr lang="en-US" dirty="0"/>
              <a:t>a linearly </a:t>
            </a:r>
            <a:r>
              <a:rPr lang="en-US" dirty="0" smtClean="0"/>
              <a:t>increasing trend</a:t>
            </a:r>
          </a:p>
          <a:p>
            <a:endParaRPr lang="en-US" dirty="0"/>
          </a:p>
        </p:txBody>
      </p:sp>
      <p:sp>
        <p:nvSpPr>
          <p:cNvPr id="4" name="Content Placeholder 3"/>
          <p:cNvSpPr>
            <a:spLocks noGrp="1"/>
          </p:cNvSpPr>
          <p:nvPr>
            <p:ph sz="half" idx="2"/>
          </p:nvPr>
        </p:nvSpPr>
        <p:spPr/>
        <p:txBody>
          <a:bodyPr/>
          <a:lstStyle/>
          <a:p>
            <a:r>
              <a:rPr lang="en-US" dirty="0"/>
              <a:t>M</a:t>
            </a:r>
            <a:r>
              <a:rPr lang="en-US" dirty="0" smtClean="0"/>
              <a:t>en </a:t>
            </a:r>
            <a:r>
              <a:rPr lang="en-US" dirty="0"/>
              <a:t>versus </a:t>
            </a:r>
            <a:r>
              <a:rPr lang="en-US" dirty="0" smtClean="0"/>
              <a:t>Women </a:t>
            </a:r>
            <a:r>
              <a:rPr lang="en-US" dirty="0"/>
              <a:t>and their mean rating for movies rated more than 200 </a:t>
            </a:r>
            <a:r>
              <a:rPr lang="en-US" dirty="0" smtClean="0"/>
              <a:t>times, </a:t>
            </a:r>
            <a:r>
              <a:rPr lang="en-US" dirty="0"/>
              <a:t>linear increasing trend </a:t>
            </a:r>
            <a:endParaRPr lang="en-US" dirty="0" smtClean="0"/>
          </a:p>
          <a:p>
            <a:endParaRPr lang="en-US" dirty="0"/>
          </a:p>
        </p:txBody>
      </p:sp>
      <p:pic>
        <p:nvPicPr>
          <p:cNvPr id="6" name="Picture 5"/>
          <p:cNvPicPr>
            <a:picLocks noChangeAspect="1"/>
          </p:cNvPicPr>
          <p:nvPr/>
        </p:nvPicPr>
        <p:blipFill>
          <a:blip r:embed="rId2"/>
          <a:stretch>
            <a:fillRect/>
          </a:stretch>
        </p:blipFill>
        <p:spPr>
          <a:xfrm>
            <a:off x="570280" y="3252355"/>
            <a:ext cx="4205876" cy="2524990"/>
          </a:xfrm>
          <a:prstGeom prst="rect">
            <a:avLst/>
          </a:prstGeom>
        </p:spPr>
      </p:pic>
      <p:pic>
        <p:nvPicPr>
          <p:cNvPr id="7" name="Picture 6"/>
          <p:cNvPicPr>
            <a:picLocks noChangeAspect="1"/>
          </p:cNvPicPr>
          <p:nvPr/>
        </p:nvPicPr>
        <p:blipFill>
          <a:blip r:embed="rId3"/>
          <a:stretch>
            <a:fillRect/>
          </a:stretch>
        </p:blipFill>
        <p:spPr>
          <a:xfrm>
            <a:off x="5231025" y="3252355"/>
            <a:ext cx="4645836" cy="2431471"/>
          </a:xfrm>
          <a:prstGeom prst="rect">
            <a:avLst/>
          </a:prstGeom>
        </p:spPr>
      </p:pic>
    </p:spTree>
    <p:extLst>
      <p:ext uri="{BB962C8B-B14F-4D97-AF65-F5344CB8AC3E}">
        <p14:creationId xmlns:p14="http://schemas.microsoft.com/office/powerpoint/2010/main" val="704311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from Scatter Plots- Men VS Women</a:t>
            </a:r>
          </a:p>
        </p:txBody>
      </p:sp>
      <p:sp>
        <p:nvSpPr>
          <p:cNvPr id="3" name="Content Placeholder 2"/>
          <p:cNvSpPr>
            <a:spLocks noGrp="1"/>
          </p:cNvSpPr>
          <p:nvPr>
            <p:ph idx="1"/>
          </p:nvPr>
        </p:nvSpPr>
        <p:spPr/>
        <p:txBody>
          <a:bodyPr/>
          <a:lstStyle/>
          <a:p>
            <a:r>
              <a:rPr lang="en-US" dirty="0"/>
              <a:t>The correlation coefficient shows </a:t>
            </a:r>
            <a:r>
              <a:rPr lang="en-US" dirty="0" smtClean="0"/>
              <a:t>that is high, men </a:t>
            </a:r>
            <a:r>
              <a:rPr lang="en-US" dirty="0"/>
              <a:t>and women </a:t>
            </a:r>
            <a:r>
              <a:rPr lang="en-US" dirty="0" smtClean="0"/>
              <a:t>think </a:t>
            </a:r>
            <a:r>
              <a:rPr lang="en-US" dirty="0"/>
              <a:t>alike when it comes to </a:t>
            </a:r>
            <a:r>
              <a:rPr lang="en-US" dirty="0" smtClean="0"/>
              <a:t>movies!!! </a:t>
            </a:r>
          </a:p>
          <a:p>
            <a:endParaRPr lang="en-US" dirty="0" smtClean="0"/>
          </a:p>
          <a:p>
            <a:r>
              <a:rPr lang="en-US" dirty="0" smtClean="0"/>
              <a:t>Average </a:t>
            </a:r>
            <a:r>
              <a:rPr lang="en-US" dirty="0"/>
              <a:t>Rating overall for men and </a:t>
            </a:r>
            <a:r>
              <a:rPr lang="en-US" dirty="0" smtClean="0"/>
              <a:t>women, </a:t>
            </a:r>
          </a:p>
          <a:p>
            <a:pPr marL="0" indent="0">
              <a:buNone/>
            </a:pPr>
            <a:r>
              <a:rPr lang="en-US" dirty="0"/>
              <a:t> </a:t>
            </a:r>
            <a:r>
              <a:rPr lang="en-US" dirty="0" smtClean="0"/>
              <a:t>    average </a:t>
            </a:r>
            <a:r>
              <a:rPr lang="en-US" dirty="0"/>
              <a:t>ratings are almost similar</a:t>
            </a:r>
            <a:endParaRPr lang="en-US" dirty="0" smtClean="0"/>
          </a:p>
          <a:p>
            <a:pPr marL="0" indent="0">
              <a:buNone/>
            </a:pPr>
            <a:endParaRPr lang="en-US" dirty="0" smtClean="0"/>
          </a:p>
          <a:p>
            <a:endParaRPr lang="en-US" dirty="0"/>
          </a:p>
          <a:p>
            <a:r>
              <a:rPr lang="en-US" dirty="0"/>
              <a:t>Number of Movies Rated</a:t>
            </a:r>
            <a:r>
              <a:rPr lang="en-US" dirty="0" smtClean="0"/>
              <a:t>:</a:t>
            </a:r>
            <a:r>
              <a:rPr lang="en-US" dirty="0"/>
              <a:t>, count of number of movies largely differ. Hence, we cannot accurately predict</a:t>
            </a:r>
            <a:endParaRPr lang="en-US" dirty="0" smtClean="0"/>
          </a:p>
          <a:p>
            <a:pPr marL="0" indent="0">
              <a:buNone/>
            </a:pPr>
            <a:endParaRPr lang="en-US" dirty="0"/>
          </a:p>
          <a:p>
            <a:pPr marL="0" indent="0">
              <a:buNone/>
            </a:pPr>
            <a:endParaRPr lang="en-US" dirty="0" smtClean="0"/>
          </a:p>
          <a:p>
            <a:endParaRPr lang="en-US" dirty="0"/>
          </a:p>
          <a:p>
            <a:endParaRPr lang="en-US" dirty="0"/>
          </a:p>
        </p:txBody>
      </p:sp>
      <p:pic>
        <p:nvPicPr>
          <p:cNvPr id="7" name="Picture 6"/>
          <p:cNvPicPr>
            <a:picLocks noChangeAspect="1"/>
          </p:cNvPicPr>
          <p:nvPr/>
        </p:nvPicPr>
        <p:blipFill>
          <a:blip r:embed="rId2"/>
          <a:stretch>
            <a:fillRect/>
          </a:stretch>
        </p:blipFill>
        <p:spPr>
          <a:xfrm>
            <a:off x="6083877" y="5308110"/>
            <a:ext cx="1433945" cy="894107"/>
          </a:xfrm>
          <a:prstGeom prst="rect">
            <a:avLst/>
          </a:prstGeom>
        </p:spPr>
      </p:pic>
      <p:pic>
        <p:nvPicPr>
          <p:cNvPr id="8" name="Picture 7"/>
          <p:cNvPicPr>
            <a:picLocks noChangeAspect="1"/>
          </p:cNvPicPr>
          <p:nvPr/>
        </p:nvPicPr>
        <p:blipFill>
          <a:blip r:embed="rId3"/>
          <a:stretch>
            <a:fillRect/>
          </a:stretch>
        </p:blipFill>
        <p:spPr>
          <a:xfrm>
            <a:off x="6083877" y="2589797"/>
            <a:ext cx="2753591" cy="922133"/>
          </a:xfrm>
          <a:prstGeom prst="rect">
            <a:avLst/>
          </a:prstGeom>
        </p:spPr>
      </p:pic>
      <p:pic>
        <p:nvPicPr>
          <p:cNvPr id="9" name="Picture 8"/>
          <p:cNvPicPr>
            <a:picLocks noChangeAspect="1"/>
          </p:cNvPicPr>
          <p:nvPr/>
        </p:nvPicPr>
        <p:blipFill>
          <a:blip r:embed="rId4"/>
          <a:stretch>
            <a:fillRect/>
          </a:stretch>
        </p:blipFill>
        <p:spPr>
          <a:xfrm>
            <a:off x="6083877" y="3672785"/>
            <a:ext cx="1704109" cy="856379"/>
          </a:xfrm>
          <a:prstGeom prst="rect">
            <a:avLst/>
          </a:prstGeom>
        </p:spPr>
      </p:pic>
    </p:spTree>
    <p:extLst>
      <p:ext uri="{BB962C8B-B14F-4D97-AF65-F5344CB8AC3E}">
        <p14:creationId xmlns:p14="http://schemas.microsoft.com/office/powerpoint/2010/main" val="2935806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9401"/>
            <a:ext cx="8596668" cy="1320800"/>
          </a:xfrm>
        </p:spPr>
        <p:txBody>
          <a:bodyPr/>
          <a:lstStyle/>
          <a:p>
            <a:r>
              <a:rPr lang="en-US" dirty="0"/>
              <a:t>Inference from Scatter Plots- Men VS Women</a:t>
            </a:r>
          </a:p>
        </p:txBody>
      </p:sp>
      <p:sp>
        <p:nvSpPr>
          <p:cNvPr id="3" name="Content Placeholder 2"/>
          <p:cNvSpPr>
            <a:spLocks noGrp="1"/>
          </p:cNvSpPr>
          <p:nvPr>
            <p:ph idx="1"/>
          </p:nvPr>
        </p:nvSpPr>
        <p:spPr>
          <a:xfrm>
            <a:off x="677334" y="1600201"/>
            <a:ext cx="8596668" cy="4441162"/>
          </a:xfrm>
        </p:spPr>
        <p:txBody>
          <a:bodyPr/>
          <a:lstStyle/>
          <a:p>
            <a:r>
              <a:rPr lang="en-US" dirty="0" smtClean="0"/>
              <a:t>These Genres are highly rated by men and women both, </a:t>
            </a:r>
            <a:r>
              <a:rPr lang="en-US" dirty="0"/>
              <a:t>they prove the </a:t>
            </a:r>
            <a:r>
              <a:rPr lang="en-US" dirty="0" smtClean="0"/>
              <a:t>analysis </a:t>
            </a:r>
            <a:r>
              <a:rPr lang="en-US" dirty="0"/>
              <a:t>by the scatter </a:t>
            </a:r>
            <a:r>
              <a:rPr lang="en-US" dirty="0" smtClean="0"/>
              <a:t>plots correct!</a:t>
            </a:r>
          </a:p>
          <a:p>
            <a:endParaRPr lang="en-US" dirty="0"/>
          </a:p>
          <a:p>
            <a:endParaRPr lang="en-US" dirty="0"/>
          </a:p>
        </p:txBody>
      </p:sp>
      <p:pic>
        <p:nvPicPr>
          <p:cNvPr id="4" name="Picture 3"/>
          <p:cNvPicPr>
            <a:picLocks noChangeAspect="1"/>
          </p:cNvPicPr>
          <p:nvPr/>
        </p:nvPicPr>
        <p:blipFill>
          <a:blip r:embed="rId2"/>
          <a:stretch>
            <a:fillRect/>
          </a:stretch>
        </p:blipFill>
        <p:spPr>
          <a:xfrm>
            <a:off x="909284" y="2430395"/>
            <a:ext cx="4066384" cy="2475191"/>
          </a:xfrm>
          <a:prstGeom prst="rect">
            <a:avLst/>
          </a:prstGeom>
        </p:spPr>
      </p:pic>
    </p:spTree>
    <p:extLst>
      <p:ext uri="{BB962C8B-B14F-4D97-AF65-F5344CB8AC3E}">
        <p14:creationId xmlns:p14="http://schemas.microsoft.com/office/powerpoint/2010/main" val="896670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from Scatter Plots- Men VS Women</a:t>
            </a:r>
          </a:p>
        </p:txBody>
      </p:sp>
      <p:sp>
        <p:nvSpPr>
          <p:cNvPr id="3" name="Content Placeholder 2"/>
          <p:cNvSpPr>
            <a:spLocks noGrp="1"/>
          </p:cNvSpPr>
          <p:nvPr>
            <p:ph sz="half" idx="1"/>
          </p:nvPr>
        </p:nvSpPr>
        <p:spPr/>
        <p:txBody>
          <a:bodyPr/>
          <a:lstStyle/>
          <a:p>
            <a:r>
              <a:rPr lang="en-US" dirty="0"/>
              <a:t>These Genres are highly rated by men and women both, they prove the analysis by the scatter plots correct!</a:t>
            </a:r>
          </a:p>
          <a:p>
            <a:endParaRPr lang="en-US" dirty="0"/>
          </a:p>
        </p:txBody>
      </p:sp>
      <p:sp>
        <p:nvSpPr>
          <p:cNvPr id="4" name="Content Placeholder 3"/>
          <p:cNvSpPr>
            <a:spLocks noGrp="1"/>
          </p:cNvSpPr>
          <p:nvPr>
            <p:ph sz="half" idx="2"/>
          </p:nvPr>
        </p:nvSpPr>
        <p:spPr/>
        <p:txBody>
          <a:bodyPr/>
          <a:lstStyle/>
          <a:p>
            <a:r>
              <a:rPr lang="en-US" dirty="0"/>
              <a:t>difference in Rating of genre is greater than </a:t>
            </a:r>
            <a:r>
              <a:rPr lang="en-US" dirty="0" smtClean="0"/>
              <a:t>0.5, </a:t>
            </a:r>
            <a:r>
              <a:rPr lang="en-US" dirty="0"/>
              <a:t>This value is not large enough </a:t>
            </a:r>
            <a:r>
              <a:rPr lang="en-US" dirty="0" smtClean="0"/>
              <a:t>though.</a:t>
            </a:r>
          </a:p>
          <a:p>
            <a:endParaRPr lang="en-US" dirty="0"/>
          </a:p>
        </p:txBody>
      </p:sp>
      <p:pic>
        <p:nvPicPr>
          <p:cNvPr id="5" name="Picture 4"/>
          <p:cNvPicPr>
            <a:picLocks noChangeAspect="1"/>
          </p:cNvPicPr>
          <p:nvPr/>
        </p:nvPicPr>
        <p:blipFill>
          <a:blip r:embed="rId2"/>
          <a:stretch>
            <a:fillRect/>
          </a:stretch>
        </p:blipFill>
        <p:spPr>
          <a:xfrm>
            <a:off x="794985" y="3459095"/>
            <a:ext cx="4066384" cy="2475191"/>
          </a:xfrm>
          <a:prstGeom prst="rect">
            <a:avLst/>
          </a:prstGeom>
        </p:spPr>
      </p:pic>
      <p:pic>
        <p:nvPicPr>
          <p:cNvPr id="6" name="Picture 5" descr="https://lh6.googleusercontent.com/PL4UM0R2LyPkJFlUpnHrQF_NazFJ-ndBDjt9cXbkwr_GvWjK-Yw6UJKQtKGq5yZOOdhePIpES4vOGPd9IcD9l8nhDEEO5XJbRWueYLnQPSmDqeGYQOsh8jZ0eWPKdMmpLXcVpD0M"/>
          <p:cNvPicPr/>
          <p:nvPr/>
        </p:nvPicPr>
        <p:blipFill>
          <a:blip r:embed="rId3">
            <a:extLst>
              <a:ext uri="{28A0092B-C50C-407E-A947-70E740481C1C}">
                <a14:useLocalDpi xmlns:a14="http://schemas.microsoft.com/office/drawing/2010/main" val="0"/>
              </a:ext>
            </a:extLst>
          </a:blip>
          <a:srcRect/>
          <a:stretch>
            <a:fillRect/>
          </a:stretch>
        </p:blipFill>
        <p:spPr bwMode="auto">
          <a:xfrm>
            <a:off x="5548745" y="3231573"/>
            <a:ext cx="3725257" cy="1549119"/>
          </a:xfrm>
          <a:prstGeom prst="rect">
            <a:avLst/>
          </a:prstGeom>
          <a:noFill/>
          <a:ln>
            <a:noFill/>
          </a:ln>
        </p:spPr>
      </p:pic>
    </p:spTree>
    <p:extLst>
      <p:ext uri="{BB962C8B-B14F-4D97-AF65-F5344CB8AC3E}">
        <p14:creationId xmlns:p14="http://schemas.microsoft.com/office/powerpoint/2010/main" val="400009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5679"/>
            <a:ext cx="8596668" cy="1320800"/>
          </a:xfrm>
        </p:spPr>
        <p:txBody>
          <a:bodyPr/>
          <a:lstStyle/>
          <a:p>
            <a:r>
              <a:rPr lang="en-US" dirty="0"/>
              <a:t>Inference from Scatter Plots- Men VS Women</a:t>
            </a:r>
          </a:p>
        </p:txBody>
      </p:sp>
      <p:sp>
        <p:nvSpPr>
          <p:cNvPr id="3" name="Content Placeholder 2"/>
          <p:cNvSpPr>
            <a:spLocks noGrp="1"/>
          </p:cNvSpPr>
          <p:nvPr>
            <p:ph idx="1"/>
          </p:nvPr>
        </p:nvSpPr>
        <p:spPr/>
        <p:txBody>
          <a:bodyPr/>
          <a:lstStyle/>
          <a:p>
            <a:r>
              <a:rPr lang="en-US" dirty="0"/>
              <a:t>Average Rating group by Genre and Age</a:t>
            </a:r>
            <a:r>
              <a:rPr lang="en-US" dirty="0" smtClean="0"/>
              <a:t>: </a:t>
            </a:r>
            <a:r>
              <a:rPr lang="en-US" dirty="0"/>
              <a:t>Elders tend to like </a:t>
            </a:r>
            <a:r>
              <a:rPr lang="en-US" dirty="0" err="1"/>
              <a:t>Comedy|Horror|Sci-Fi</a:t>
            </a:r>
            <a:r>
              <a:rPr lang="en-US" dirty="0"/>
              <a:t> movies </a:t>
            </a:r>
          </a:p>
          <a:p>
            <a:endParaRPr lang="en-US" dirty="0" smtClean="0"/>
          </a:p>
          <a:p>
            <a:endParaRPr lang="en-US" dirty="0"/>
          </a:p>
          <a:p>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40" descr="https://lh4.googleusercontent.com/oRUo8mkL7hnrZpLmO9-wiGJX_jnGitFmik1B-ZrTVQpbyRI4OClnHJ-XhrhrIAfuSqdT22fsPf7bgmkKnG-rsNeOvdgIngurwb5mwvC7f1WPhL0btVHkOE-ejU1QqN2EOGXYj2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654" y="2908154"/>
            <a:ext cx="4906165" cy="13368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3"/>
          <a:stretch>
            <a:fillRect/>
          </a:stretch>
        </p:blipFill>
        <p:spPr>
          <a:xfrm>
            <a:off x="1080654" y="4591681"/>
            <a:ext cx="5310155" cy="1449681"/>
          </a:xfrm>
          <a:prstGeom prst="rect">
            <a:avLst/>
          </a:prstGeom>
        </p:spPr>
      </p:pic>
    </p:spTree>
    <p:extLst>
      <p:ext uri="{BB962C8B-B14F-4D97-AF65-F5344CB8AC3E}">
        <p14:creationId xmlns:p14="http://schemas.microsoft.com/office/powerpoint/2010/main" val="26340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from Scatter Plots- Men VS Women</a:t>
            </a:r>
          </a:p>
        </p:txBody>
      </p:sp>
      <p:sp>
        <p:nvSpPr>
          <p:cNvPr id="3" name="Content Placeholder 2"/>
          <p:cNvSpPr>
            <a:spLocks noGrp="1"/>
          </p:cNvSpPr>
          <p:nvPr>
            <p:ph idx="1"/>
          </p:nvPr>
        </p:nvSpPr>
        <p:spPr/>
        <p:txBody>
          <a:bodyPr/>
          <a:lstStyle/>
          <a:p>
            <a:r>
              <a:rPr lang="en-US" dirty="0"/>
              <a:t>S</a:t>
            </a:r>
            <a:r>
              <a:rPr lang="en-US" dirty="0" smtClean="0"/>
              <a:t>imilarity </a:t>
            </a:r>
            <a:r>
              <a:rPr lang="en-US" dirty="0"/>
              <a:t>compared to similar </a:t>
            </a:r>
            <a:r>
              <a:rPr lang="en-US" dirty="0" smtClean="0"/>
              <a:t>liking</a:t>
            </a:r>
          </a:p>
          <a:p>
            <a:pPr marL="0" indent="0">
              <a:buNone/>
            </a:pPr>
            <a:endParaRPr lang="en-US" dirty="0"/>
          </a:p>
        </p:txBody>
      </p:sp>
      <p:pic>
        <p:nvPicPr>
          <p:cNvPr id="4" name="Picture 3" descr="https://lh4.googleusercontent.com/UO5S_mr6s5XTMnUDfUdYv4Yl2z6g5ZQFDFo_CwoBLHD0AVCsL5y4diH6LyP9Lfr9Gu7346Jzz09KsrovEOWdh4kurn0Z6kmh6czJory2dRhRQK6VL6_azj39LCaiqeu6o5ru_vmL"/>
          <p:cNvPicPr/>
          <p:nvPr/>
        </p:nvPicPr>
        <p:blipFill>
          <a:blip r:embed="rId2">
            <a:extLst>
              <a:ext uri="{28A0092B-C50C-407E-A947-70E740481C1C}">
                <a14:useLocalDpi xmlns:a14="http://schemas.microsoft.com/office/drawing/2010/main" val="0"/>
              </a:ext>
            </a:extLst>
          </a:blip>
          <a:srcRect/>
          <a:stretch>
            <a:fillRect/>
          </a:stretch>
        </p:blipFill>
        <p:spPr bwMode="auto">
          <a:xfrm>
            <a:off x="985963" y="2652280"/>
            <a:ext cx="4988810" cy="1389784"/>
          </a:xfrm>
          <a:prstGeom prst="rect">
            <a:avLst/>
          </a:prstGeom>
          <a:noFill/>
          <a:ln>
            <a:noFill/>
          </a:ln>
        </p:spPr>
      </p:pic>
    </p:spTree>
    <p:extLst>
      <p:ext uri="{BB962C8B-B14F-4D97-AF65-F5344CB8AC3E}">
        <p14:creationId xmlns:p14="http://schemas.microsoft.com/office/powerpoint/2010/main" val="267160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5509"/>
            <a:ext cx="8596668" cy="1320800"/>
          </a:xfrm>
        </p:spPr>
        <p:txBody>
          <a:bodyPr/>
          <a:lstStyle/>
          <a:p>
            <a:r>
              <a:rPr lang="en-US" dirty="0" smtClean="0"/>
              <a:t>Understanding the Data Set</a:t>
            </a:r>
            <a:endParaRPr lang="en-US" dirty="0"/>
          </a:p>
        </p:txBody>
      </p:sp>
      <p:sp>
        <p:nvSpPr>
          <p:cNvPr id="5" name="Content Placeholder 4"/>
          <p:cNvSpPr>
            <a:spLocks noGrp="1"/>
          </p:cNvSpPr>
          <p:nvPr>
            <p:ph idx="1"/>
          </p:nvPr>
        </p:nvSpPr>
        <p:spPr>
          <a:xfrm>
            <a:off x="519545" y="1309255"/>
            <a:ext cx="8754457" cy="4732107"/>
          </a:xfrm>
        </p:spPr>
        <p:txBody>
          <a:bodyPr/>
          <a:lstStyle/>
          <a:p>
            <a:r>
              <a:rPr lang="en-US" dirty="0" smtClean="0"/>
              <a:t>1 Million dataset</a:t>
            </a:r>
          </a:p>
          <a:p>
            <a:r>
              <a:rPr lang="en-US" dirty="0" smtClean="0"/>
              <a:t>Age </a:t>
            </a:r>
            <a:r>
              <a:rPr lang="en-US" dirty="0"/>
              <a:t>attribute was </a:t>
            </a:r>
            <a:r>
              <a:rPr lang="en-US" dirty="0" smtClean="0"/>
              <a:t>discretized</a:t>
            </a:r>
          </a:p>
          <a:p>
            <a:r>
              <a:rPr lang="en-US" dirty="0"/>
              <a:t>The timestamp attribute was also converted into date and </a:t>
            </a:r>
            <a:r>
              <a:rPr lang="en-US" dirty="0" smtClean="0"/>
              <a:t>time </a:t>
            </a:r>
          </a:p>
          <a:p>
            <a:r>
              <a:rPr lang="en-US" dirty="0" smtClean="0"/>
              <a:t>Extract </a:t>
            </a:r>
            <a:r>
              <a:rPr lang="en-US" dirty="0"/>
              <a:t>information from the </a:t>
            </a:r>
            <a:r>
              <a:rPr lang="en-US" dirty="0" smtClean="0"/>
              <a:t>zip code </a:t>
            </a:r>
            <a:r>
              <a:rPr lang="en-US" dirty="0"/>
              <a:t>attribute in the table using the ‘geocoder’ library in </a:t>
            </a:r>
            <a:r>
              <a:rPr lang="en-US" dirty="0" smtClean="0"/>
              <a:t>Python, </a:t>
            </a:r>
            <a:r>
              <a:rPr lang="en-US" dirty="0"/>
              <a:t>produced a lot of errors, missing </a:t>
            </a:r>
            <a:r>
              <a:rPr lang="en-US" dirty="0" smtClean="0"/>
              <a:t>values</a:t>
            </a:r>
          </a:p>
        </p:txBody>
      </p:sp>
      <p:pic>
        <p:nvPicPr>
          <p:cNvPr id="6" name="Picture 5"/>
          <p:cNvPicPr>
            <a:picLocks noChangeAspect="1"/>
          </p:cNvPicPr>
          <p:nvPr/>
        </p:nvPicPr>
        <p:blipFill>
          <a:blip r:embed="rId2"/>
          <a:stretch>
            <a:fillRect/>
          </a:stretch>
        </p:blipFill>
        <p:spPr>
          <a:xfrm>
            <a:off x="780980" y="3460173"/>
            <a:ext cx="5380829" cy="2867462"/>
          </a:xfrm>
          <a:prstGeom prst="rect">
            <a:avLst/>
          </a:prstGeom>
        </p:spPr>
      </p:pic>
    </p:spTree>
    <p:extLst>
      <p:ext uri="{BB962C8B-B14F-4D97-AF65-F5344CB8AC3E}">
        <p14:creationId xmlns:p14="http://schemas.microsoft.com/office/powerpoint/2010/main" val="3730734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from Scatter Plots- Men VS Women</a:t>
            </a:r>
          </a:p>
        </p:txBody>
      </p:sp>
      <p:sp>
        <p:nvSpPr>
          <p:cNvPr id="3" name="Content Placeholder 2"/>
          <p:cNvSpPr>
            <a:spLocks noGrp="1"/>
          </p:cNvSpPr>
          <p:nvPr>
            <p:ph idx="1"/>
          </p:nvPr>
        </p:nvSpPr>
        <p:spPr/>
        <p:txBody>
          <a:bodyPr/>
          <a:lstStyle/>
          <a:p>
            <a:r>
              <a:rPr lang="en-US" dirty="0"/>
              <a:t>These are the Genres where Male and Female have similar views if their age is Under </a:t>
            </a:r>
            <a:r>
              <a:rPr lang="en-US" dirty="0" smtClean="0"/>
              <a:t>18</a:t>
            </a:r>
          </a:p>
          <a:p>
            <a:pPr marL="0" indent="0">
              <a:buNone/>
            </a:pPr>
            <a:endParaRPr lang="en-US" dirty="0"/>
          </a:p>
        </p:txBody>
      </p:sp>
      <p:pic>
        <p:nvPicPr>
          <p:cNvPr id="4" name="Picture 3" descr="https://lh5.googleusercontent.com/G7Ftcksz0AEP5o9Xidv_6ib-kdHrwNjhnGuxenD3d0oN4RjDLnN7kJ4gSn2VrhcUogzWtbM6K_CxDrfxvyo_9MSJUEcrqJDSbgSWHwJu-nQCTIdGhp5bT23RVlxuMxY1EBD845it"/>
          <p:cNvPicPr/>
          <p:nvPr/>
        </p:nvPicPr>
        <p:blipFill>
          <a:blip r:embed="rId2">
            <a:extLst>
              <a:ext uri="{28A0092B-C50C-407E-A947-70E740481C1C}">
                <a14:useLocalDpi xmlns:a14="http://schemas.microsoft.com/office/drawing/2010/main" val="0"/>
              </a:ext>
            </a:extLst>
          </a:blip>
          <a:srcRect/>
          <a:stretch>
            <a:fillRect/>
          </a:stretch>
        </p:blipFill>
        <p:spPr bwMode="auto">
          <a:xfrm>
            <a:off x="1165707" y="3156729"/>
            <a:ext cx="5193530" cy="1488008"/>
          </a:xfrm>
          <a:prstGeom prst="rect">
            <a:avLst/>
          </a:prstGeom>
          <a:noFill/>
          <a:ln>
            <a:noFill/>
          </a:ln>
        </p:spPr>
      </p:pic>
    </p:spTree>
    <p:extLst>
      <p:ext uri="{BB962C8B-B14F-4D97-AF65-F5344CB8AC3E}">
        <p14:creationId xmlns:p14="http://schemas.microsoft.com/office/powerpoint/2010/main" val="244648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from Scatter Plots- Men VS Women</a:t>
            </a:r>
          </a:p>
        </p:txBody>
      </p:sp>
      <p:sp>
        <p:nvSpPr>
          <p:cNvPr id="3" name="Content Placeholder 2"/>
          <p:cNvSpPr>
            <a:spLocks noGrp="1"/>
          </p:cNvSpPr>
          <p:nvPr>
            <p:ph idx="1"/>
          </p:nvPr>
        </p:nvSpPr>
        <p:spPr/>
        <p:txBody>
          <a:bodyPr/>
          <a:lstStyle/>
          <a:p>
            <a:r>
              <a:rPr lang="en-US" dirty="0"/>
              <a:t> </a:t>
            </a:r>
            <a:r>
              <a:rPr lang="en-US" dirty="0" smtClean="0"/>
              <a:t>Occupation </a:t>
            </a:r>
            <a:r>
              <a:rPr lang="en-US" dirty="0"/>
              <a:t>wise Average Rating Trend of Male and Female:</a:t>
            </a:r>
          </a:p>
          <a:p>
            <a:endParaRPr lang="en-US" dirty="0"/>
          </a:p>
        </p:txBody>
      </p:sp>
      <p:pic>
        <p:nvPicPr>
          <p:cNvPr id="4" name="Picture 3"/>
          <p:cNvPicPr>
            <a:picLocks noChangeAspect="1"/>
          </p:cNvPicPr>
          <p:nvPr/>
        </p:nvPicPr>
        <p:blipFill>
          <a:blip r:embed="rId2"/>
          <a:stretch>
            <a:fillRect/>
          </a:stretch>
        </p:blipFill>
        <p:spPr>
          <a:xfrm>
            <a:off x="966354" y="2510362"/>
            <a:ext cx="2655809" cy="3641428"/>
          </a:xfrm>
          <a:prstGeom prst="rect">
            <a:avLst/>
          </a:prstGeom>
        </p:spPr>
      </p:pic>
    </p:spTree>
    <p:extLst>
      <p:ext uri="{BB962C8B-B14F-4D97-AF65-F5344CB8AC3E}">
        <p14:creationId xmlns:p14="http://schemas.microsoft.com/office/powerpoint/2010/main" val="141592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Business </a:t>
            </a:r>
            <a:r>
              <a:rPr lang="en-US" i="1" dirty="0" smtClean="0"/>
              <a:t>Question</a:t>
            </a:r>
            <a:endParaRPr lang="en-US" dirty="0"/>
          </a:p>
        </p:txBody>
      </p:sp>
      <p:sp>
        <p:nvSpPr>
          <p:cNvPr id="3" name="Content Placeholder 2"/>
          <p:cNvSpPr>
            <a:spLocks noGrp="1"/>
          </p:cNvSpPr>
          <p:nvPr>
            <p:ph idx="1"/>
          </p:nvPr>
        </p:nvSpPr>
        <p:spPr/>
        <p:txBody>
          <a:bodyPr/>
          <a:lstStyle/>
          <a:p>
            <a:r>
              <a:rPr lang="en-US" b="1" dirty="0"/>
              <a:t>Market-wise Customer Segmentation by Smart selection of the Target Audience. Analysis is to be done to find out the best Package to Target User using Data Science which can increase the loyalty of customer towards the company or increase the profit.</a:t>
            </a:r>
            <a:endParaRPr lang="en-US" dirty="0"/>
          </a:p>
        </p:txBody>
      </p:sp>
    </p:spTree>
    <p:extLst>
      <p:ext uri="{BB962C8B-B14F-4D97-AF65-F5344CB8AC3E}">
        <p14:creationId xmlns:p14="http://schemas.microsoft.com/office/powerpoint/2010/main" val="1675070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Business Question</a:t>
            </a:r>
            <a:endParaRPr lang="en-US" dirty="0"/>
          </a:p>
        </p:txBody>
      </p:sp>
      <p:sp>
        <p:nvSpPr>
          <p:cNvPr id="3" name="Content Placeholder 2"/>
          <p:cNvSpPr>
            <a:spLocks noGrp="1"/>
          </p:cNvSpPr>
          <p:nvPr>
            <p:ph idx="1"/>
          </p:nvPr>
        </p:nvSpPr>
        <p:spPr>
          <a:xfrm>
            <a:off x="677334" y="1735283"/>
            <a:ext cx="8596668" cy="4306080"/>
          </a:xfrm>
        </p:spPr>
        <p:txBody>
          <a:bodyPr/>
          <a:lstStyle/>
          <a:p>
            <a:r>
              <a:rPr lang="en-US" dirty="0"/>
              <a:t>M</a:t>
            </a:r>
            <a:r>
              <a:rPr lang="en-US" dirty="0" smtClean="0"/>
              <a:t>ovies </a:t>
            </a:r>
            <a:r>
              <a:rPr lang="en-US" dirty="0"/>
              <a:t>which has overall rating over </a:t>
            </a:r>
            <a:r>
              <a:rPr lang="en-US" dirty="0" smtClean="0"/>
              <a:t>4.5, </a:t>
            </a:r>
            <a:r>
              <a:rPr lang="en-US" dirty="0"/>
              <a:t>be recommended or should be part of package that we will suggest to target </a:t>
            </a:r>
            <a:r>
              <a:rPr lang="en-US" dirty="0" smtClean="0"/>
              <a:t>audience</a:t>
            </a:r>
          </a:p>
          <a:p>
            <a:r>
              <a:rPr lang="en-US" dirty="0"/>
              <a:t>relationship between Occupation and Genres of Movies </a:t>
            </a:r>
            <a:endParaRPr lang="en-US" dirty="0"/>
          </a:p>
        </p:txBody>
      </p:sp>
      <p:pic>
        <p:nvPicPr>
          <p:cNvPr id="4" name="Picture 3"/>
          <p:cNvPicPr/>
          <p:nvPr/>
        </p:nvPicPr>
        <p:blipFill>
          <a:blip r:embed="rId2"/>
          <a:stretch>
            <a:fillRect/>
          </a:stretch>
        </p:blipFill>
        <p:spPr>
          <a:xfrm>
            <a:off x="6033189" y="3056083"/>
            <a:ext cx="3548351" cy="1482320"/>
          </a:xfrm>
          <a:prstGeom prst="rect">
            <a:avLst/>
          </a:prstGeom>
        </p:spPr>
      </p:pic>
      <p:pic>
        <p:nvPicPr>
          <p:cNvPr id="6" name="Picture 5"/>
          <p:cNvPicPr>
            <a:picLocks noChangeAspect="1"/>
          </p:cNvPicPr>
          <p:nvPr/>
        </p:nvPicPr>
        <p:blipFill>
          <a:blip r:embed="rId3"/>
          <a:stretch>
            <a:fillRect/>
          </a:stretch>
        </p:blipFill>
        <p:spPr>
          <a:xfrm>
            <a:off x="984872" y="2760178"/>
            <a:ext cx="4890442" cy="3281185"/>
          </a:xfrm>
          <a:prstGeom prst="rect">
            <a:avLst/>
          </a:prstGeom>
        </p:spPr>
      </p:pic>
    </p:spTree>
    <p:extLst>
      <p:ext uri="{BB962C8B-B14F-4D97-AF65-F5344CB8AC3E}">
        <p14:creationId xmlns:p14="http://schemas.microsoft.com/office/powerpoint/2010/main" val="458219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Business Question</a:t>
            </a:r>
            <a:endParaRPr lang="en-US" dirty="0"/>
          </a:p>
        </p:txBody>
      </p:sp>
      <p:sp>
        <p:nvSpPr>
          <p:cNvPr id="3" name="Content Placeholder 2"/>
          <p:cNvSpPr>
            <a:spLocks noGrp="1"/>
          </p:cNvSpPr>
          <p:nvPr>
            <p:ph idx="1"/>
          </p:nvPr>
        </p:nvSpPr>
        <p:spPr>
          <a:xfrm>
            <a:off x="677334" y="1683327"/>
            <a:ext cx="8596668" cy="4358035"/>
          </a:xfrm>
        </p:spPr>
        <p:txBody>
          <a:bodyPr/>
          <a:lstStyle/>
          <a:p>
            <a:r>
              <a:rPr lang="en-US" dirty="0" smtClean="0"/>
              <a:t>Target </a:t>
            </a:r>
            <a:r>
              <a:rPr lang="en-US" dirty="0"/>
              <a:t>Audience that the company should </a:t>
            </a:r>
            <a:r>
              <a:rPr lang="en-US" dirty="0" smtClean="0"/>
              <a:t>consider</a:t>
            </a:r>
          </a:p>
          <a:p>
            <a:endParaRPr lang="en-US" dirty="0"/>
          </a:p>
        </p:txBody>
      </p:sp>
      <p:pic>
        <p:nvPicPr>
          <p:cNvPr id="5" name="Picture 4" descr="https://lh3.googleusercontent.com/X0-x_veuzeH2Camw0oobmKSbzRC8W33g4KCOYF0svnO5qfj4q6_TGNsTVChAzwNqiPTz28vJt__6qOVoBTC94wOJk_MPruKE07Rwlh8htjNNgPoqnhd7K67Tzkl8JhN0Yo1PssmO"/>
          <p:cNvPicPr/>
          <p:nvPr/>
        </p:nvPicPr>
        <p:blipFill>
          <a:blip r:embed="rId2">
            <a:extLst>
              <a:ext uri="{28A0092B-C50C-407E-A947-70E740481C1C}">
                <a14:useLocalDpi xmlns:a14="http://schemas.microsoft.com/office/drawing/2010/main" val="0"/>
              </a:ext>
            </a:extLst>
          </a:blip>
          <a:srcRect/>
          <a:stretch>
            <a:fillRect/>
          </a:stretch>
        </p:blipFill>
        <p:spPr bwMode="auto">
          <a:xfrm>
            <a:off x="1118753" y="2394468"/>
            <a:ext cx="7962901" cy="2790595"/>
          </a:xfrm>
          <a:prstGeom prst="rect">
            <a:avLst/>
          </a:prstGeom>
          <a:noFill/>
          <a:ln>
            <a:noFill/>
          </a:ln>
        </p:spPr>
      </p:pic>
    </p:spTree>
    <p:extLst>
      <p:ext uri="{BB962C8B-B14F-4D97-AF65-F5344CB8AC3E}">
        <p14:creationId xmlns:p14="http://schemas.microsoft.com/office/powerpoint/2010/main" val="3302715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Business Question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genres Animation/Comedy/Thriller are very popular among both the </a:t>
            </a:r>
            <a:r>
              <a:rPr lang="en-US" dirty="0" smtClean="0"/>
              <a:t>sexes, in </a:t>
            </a:r>
            <a:r>
              <a:rPr lang="en-US" dirty="0"/>
              <a:t>order </a:t>
            </a:r>
            <a:r>
              <a:rPr lang="en-US" dirty="0" smtClean="0"/>
              <a:t>Improve </a:t>
            </a:r>
            <a:r>
              <a:rPr lang="en-US" dirty="0"/>
              <a:t>sales, these genre of movies must be </a:t>
            </a:r>
            <a:r>
              <a:rPr lang="en-US" dirty="0" smtClean="0"/>
              <a:t>promoted</a:t>
            </a:r>
          </a:p>
          <a:p>
            <a:endParaRPr lang="en-US" dirty="0"/>
          </a:p>
        </p:txBody>
      </p:sp>
      <p:pic>
        <p:nvPicPr>
          <p:cNvPr id="4" name="Picture 3"/>
          <p:cNvPicPr>
            <a:picLocks noChangeAspect="1"/>
          </p:cNvPicPr>
          <p:nvPr/>
        </p:nvPicPr>
        <p:blipFill>
          <a:blip r:embed="rId2"/>
          <a:stretch>
            <a:fillRect/>
          </a:stretch>
        </p:blipFill>
        <p:spPr>
          <a:xfrm>
            <a:off x="1072188" y="3001895"/>
            <a:ext cx="4066384" cy="2475191"/>
          </a:xfrm>
          <a:prstGeom prst="rect">
            <a:avLst/>
          </a:prstGeom>
        </p:spPr>
      </p:pic>
    </p:spTree>
    <p:extLst>
      <p:ext uri="{BB962C8B-B14F-4D97-AF65-F5344CB8AC3E}">
        <p14:creationId xmlns:p14="http://schemas.microsoft.com/office/powerpoint/2010/main" val="2016053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Business Question</a:t>
            </a:r>
            <a:endParaRPr lang="en-US" dirty="0"/>
          </a:p>
        </p:txBody>
      </p:sp>
      <p:sp>
        <p:nvSpPr>
          <p:cNvPr id="3" name="Content Placeholder 2"/>
          <p:cNvSpPr>
            <a:spLocks noGrp="1"/>
          </p:cNvSpPr>
          <p:nvPr>
            <p:ph idx="1"/>
          </p:nvPr>
        </p:nvSpPr>
        <p:spPr/>
        <p:txBody>
          <a:bodyPr/>
          <a:lstStyle/>
          <a:p>
            <a:r>
              <a:rPr lang="en-US" dirty="0"/>
              <a:t>G</a:t>
            </a:r>
            <a:r>
              <a:rPr lang="en-US" dirty="0" smtClean="0"/>
              <a:t>enres that are </a:t>
            </a:r>
            <a:r>
              <a:rPr lang="en-US" dirty="0"/>
              <a:t>most disagreed upon and the age groups that disagree the most </a:t>
            </a:r>
            <a:endParaRPr lang="en-US" dirty="0"/>
          </a:p>
        </p:txBody>
      </p:sp>
      <p:pic>
        <p:nvPicPr>
          <p:cNvPr id="5" name="Picture 4"/>
          <p:cNvPicPr>
            <a:picLocks noChangeAspect="1"/>
          </p:cNvPicPr>
          <p:nvPr/>
        </p:nvPicPr>
        <p:blipFill>
          <a:blip r:embed="rId2"/>
          <a:stretch>
            <a:fillRect/>
          </a:stretch>
        </p:blipFill>
        <p:spPr>
          <a:xfrm>
            <a:off x="1186327" y="3392226"/>
            <a:ext cx="6029247" cy="2000655"/>
          </a:xfrm>
          <a:prstGeom prst="rect">
            <a:avLst/>
          </a:prstGeom>
        </p:spPr>
      </p:pic>
    </p:spTree>
    <p:extLst>
      <p:ext uri="{BB962C8B-B14F-4D97-AF65-F5344CB8AC3E}">
        <p14:creationId xmlns:p14="http://schemas.microsoft.com/office/powerpoint/2010/main" val="2777715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Business Question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age group 50-55 also show huge disagreement in the genre of movies they </a:t>
            </a:r>
            <a:r>
              <a:rPr lang="en-US" dirty="0" smtClean="0"/>
              <a:t>prefer, </a:t>
            </a:r>
            <a:r>
              <a:rPr lang="en-US" dirty="0"/>
              <a:t>it’s the elderly and the teenagers who contribute in a </a:t>
            </a:r>
            <a:r>
              <a:rPr lang="en-US" dirty="0" smtClean="0"/>
              <a:t>disagreement.</a:t>
            </a:r>
          </a:p>
        </p:txBody>
      </p:sp>
      <p:pic>
        <p:nvPicPr>
          <p:cNvPr id="4" name="Picture 3" descr="https://lh6.googleusercontent.com/ngMUxDQMCegXtjdIaeWzI77HnZKArh72fhoG3pTVIHketEhAOJ2bBgLqm0BWg9sz0y15n1U-uP1bPVzdlb22HnDmg7_qSjKv9zGKUw022VfQF7OHQZ2ur8dNpSYQu5LiV0XQpfqD"/>
          <p:cNvPicPr/>
          <p:nvPr/>
        </p:nvPicPr>
        <p:blipFill>
          <a:blip r:embed="rId2">
            <a:extLst>
              <a:ext uri="{28A0092B-C50C-407E-A947-70E740481C1C}">
                <a14:useLocalDpi xmlns:a14="http://schemas.microsoft.com/office/drawing/2010/main" val="0"/>
              </a:ext>
            </a:extLst>
          </a:blip>
          <a:srcRect/>
          <a:stretch>
            <a:fillRect/>
          </a:stretch>
        </p:blipFill>
        <p:spPr bwMode="auto">
          <a:xfrm>
            <a:off x="1256231" y="3222914"/>
            <a:ext cx="4874405" cy="2325832"/>
          </a:xfrm>
          <a:prstGeom prst="rect">
            <a:avLst/>
          </a:prstGeom>
          <a:noFill/>
          <a:ln>
            <a:noFill/>
          </a:ln>
        </p:spPr>
      </p:pic>
    </p:spTree>
    <p:extLst>
      <p:ext uri="{BB962C8B-B14F-4D97-AF65-F5344CB8AC3E}">
        <p14:creationId xmlns:p14="http://schemas.microsoft.com/office/powerpoint/2010/main" val="952686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Business Question</a:t>
            </a:r>
            <a:endParaRPr lang="en-US" dirty="0"/>
          </a:p>
        </p:txBody>
      </p:sp>
      <p:sp>
        <p:nvSpPr>
          <p:cNvPr id="3" name="Content Placeholder 2"/>
          <p:cNvSpPr>
            <a:spLocks noGrp="1"/>
          </p:cNvSpPr>
          <p:nvPr>
            <p:ph idx="1"/>
          </p:nvPr>
        </p:nvSpPr>
        <p:spPr/>
        <p:txBody>
          <a:bodyPr/>
          <a:lstStyle/>
          <a:p>
            <a:r>
              <a:rPr lang="en-US" dirty="0" smtClean="0"/>
              <a:t>Target Audience</a:t>
            </a:r>
          </a:p>
          <a:p>
            <a:endParaRPr lang="en-US" dirty="0"/>
          </a:p>
        </p:txBody>
      </p:sp>
    </p:spTree>
    <p:extLst>
      <p:ext uri="{BB962C8B-B14F-4D97-AF65-F5344CB8AC3E}">
        <p14:creationId xmlns:p14="http://schemas.microsoft.com/office/powerpoint/2010/main" val="319003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034" y="575733"/>
            <a:ext cx="8596668" cy="596900"/>
          </a:xfrm>
        </p:spPr>
        <p:txBody>
          <a:bodyPr>
            <a:normAutofit fontScale="90000"/>
          </a:bodyPr>
          <a:lstStyle/>
          <a:p>
            <a:r>
              <a:rPr lang="en-US" dirty="0" smtClean="0"/>
              <a:t>Movies with average rating of 4.5 and above</a:t>
            </a:r>
            <a:endParaRPr lang="en-US" dirty="0"/>
          </a:p>
        </p:txBody>
      </p:sp>
      <p:pic>
        <p:nvPicPr>
          <p:cNvPr id="4" name="Content Placeholder 3" descr="https://lh5.googleusercontent.com/RBIkK9zYkrwVetM87GlPClvmvUNIpfKwvaa7JTbMoV2zeB5w-n-McbsAQMRAC3J4OQI6vYBu4bLfHm8Ur-Iog8Aig5IUoZb6JD9DcLPYouz-NvNfgwW5SdsxvI8toLeBKrml7qF6oASuUeMIdw"/>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5" y="1625600"/>
            <a:ext cx="4298334" cy="4391025"/>
          </a:xfrm>
          <a:prstGeom prst="rect">
            <a:avLst/>
          </a:prstGeom>
          <a:noFill/>
          <a:ln>
            <a:noFill/>
          </a:ln>
        </p:spPr>
      </p:pic>
      <p:graphicFrame>
        <p:nvGraphicFramePr>
          <p:cNvPr id="8" name="Diagram 7"/>
          <p:cNvGraphicFramePr/>
          <p:nvPr>
            <p:extLst>
              <p:ext uri="{D42A27DB-BD31-4B8C-83A1-F6EECF244321}">
                <p14:modId xmlns:p14="http://schemas.microsoft.com/office/powerpoint/2010/main" val="636058463"/>
              </p:ext>
            </p:extLst>
          </p:nvPr>
        </p:nvGraphicFramePr>
        <p:xfrm>
          <a:off x="5588000" y="1371600"/>
          <a:ext cx="3517900" cy="2442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6121400" y="4368800"/>
            <a:ext cx="2768600" cy="646331"/>
          </a:xfrm>
          <a:prstGeom prst="rect">
            <a:avLst/>
          </a:prstGeom>
          <a:noFill/>
        </p:spPr>
        <p:txBody>
          <a:bodyPr wrap="square" rtlCol="0">
            <a:spAutoFit/>
          </a:bodyPr>
          <a:lstStyle/>
          <a:p>
            <a:r>
              <a:rPr lang="en-US" dirty="0" smtClean="0"/>
              <a:t>Females have rated more movies above 4.5.</a:t>
            </a:r>
            <a:endParaRPr lang="en-US" dirty="0"/>
          </a:p>
        </p:txBody>
      </p:sp>
    </p:spTree>
    <p:extLst>
      <p:ext uri="{BB962C8B-B14F-4D97-AF65-F5344CB8AC3E}">
        <p14:creationId xmlns:p14="http://schemas.microsoft.com/office/powerpoint/2010/main" val="2323944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MOST POPULAR MOVIES</a:t>
            </a:r>
            <a:endParaRPr lang="en-US" dirty="0"/>
          </a:p>
        </p:txBody>
      </p:sp>
      <p:pic>
        <p:nvPicPr>
          <p:cNvPr id="1026" name="Picture 2" descr="https://lh5.googleusercontent.com/ypu1gNUdlTwBDrwwBgoJHpmqUG4nqvo8m5E_nsYCHvYzmU3VYtZcoOepZYVTIBoTTeUD23nOJ8jiWeiir2SkwYSWU3x0nq7o929LaasLvNzal1thoiUixYESS5dQgu7E44LSMlmDZSCYAVGaJQ"/>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7464" y="2272393"/>
            <a:ext cx="5193915" cy="36058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12027" y="1745733"/>
            <a:ext cx="3480955" cy="461665"/>
          </a:xfrm>
          <a:prstGeom prst="rect">
            <a:avLst/>
          </a:prstGeom>
          <a:noFill/>
        </p:spPr>
        <p:txBody>
          <a:bodyPr wrap="square" rtlCol="0">
            <a:spAutoFit/>
          </a:bodyPr>
          <a:lstStyle/>
          <a:p>
            <a:r>
              <a:rPr lang="en-US" sz="2400" dirty="0" smtClean="0"/>
              <a:t>Count(</a:t>
            </a:r>
            <a:r>
              <a:rPr lang="en-US" sz="2400" dirty="0" err="1"/>
              <a:t>M</a:t>
            </a:r>
            <a:r>
              <a:rPr lang="en-US" sz="2400" dirty="0" err="1" smtClean="0"/>
              <a:t>ovie_id</a:t>
            </a:r>
            <a:r>
              <a:rPr lang="en-US" sz="2400" dirty="0" smtClean="0"/>
              <a:t>)</a:t>
            </a:r>
            <a:endParaRPr lang="en-US" sz="2400" dirty="0"/>
          </a:p>
        </p:txBody>
      </p:sp>
    </p:spTree>
    <p:extLst>
      <p:ext uri="{BB962C8B-B14F-4D97-AF65-F5344CB8AC3E}">
        <p14:creationId xmlns:p14="http://schemas.microsoft.com/office/powerpoint/2010/main" val="256118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Dataset</a:t>
            </a:r>
          </a:p>
        </p:txBody>
      </p:sp>
      <p:sp>
        <p:nvSpPr>
          <p:cNvPr id="3" name="Content Placeholder 2"/>
          <p:cNvSpPr>
            <a:spLocks noGrp="1"/>
          </p:cNvSpPr>
          <p:nvPr>
            <p:ph sz="half" idx="1"/>
          </p:nvPr>
        </p:nvSpPr>
        <p:spPr>
          <a:xfrm>
            <a:off x="677334" y="1991307"/>
            <a:ext cx="4184035" cy="3880772"/>
          </a:xfrm>
        </p:spPr>
        <p:txBody>
          <a:bodyPr/>
          <a:lstStyle/>
          <a:p>
            <a:r>
              <a:rPr lang="en-US" dirty="0"/>
              <a:t>T</a:t>
            </a:r>
            <a:r>
              <a:rPr lang="en-US" dirty="0" smtClean="0"/>
              <a:t>op </a:t>
            </a:r>
            <a:r>
              <a:rPr lang="en-US" dirty="0"/>
              <a:t>5 genre that were rated by maximum </a:t>
            </a:r>
            <a:r>
              <a:rPr lang="en-US" dirty="0" smtClean="0"/>
              <a:t>users</a:t>
            </a:r>
          </a:p>
          <a:p>
            <a:r>
              <a:rPr lang="en-US" dirty="0" smtClean="0"/>
              <a:t>Possibility of bias </a:t>
            </a:r>
            <a:r>
              <a:rPr lang="en-US" dirty="0"/>
              <a:t>in the </a:t>
            </a:r>
            <a:r>
              <a:rPr lang="en-US" dirty="0" smtClean="0"/>
              <a:t>data- </a:t>
            </a:r>
            <a:r>
              <a:rPr lang="en-US" dirty="0"/>
              <a:t>users and </a:t>
            </a:r>
            <a:r>
              <a:rPr lang="en-US" dirty="0" smtClean="0"/>
              <a:t>bots</a:t>
            </a:r>
          </a:p>
          <a:p>
            <a:pPr marL="0" indent="0">
              <a:buNone/>
            </a:pPr>
            <a:endParaRPr lang="en-US" dirty="0" smtClean="0"/>
          </a:p>
          <a:p>
            <a:pPr marL="0" indent="0">
              <a:buNone/>
            </a:pPr>
            <a:r>
              <a:rPr lang="en-US" dirty="0" smtClean="0"/>
              <a:t> </a:t>
            </a:r>
            <a:endParaRPr lang="en-US" dirty="0"/>
          </a:p>
        </p:txBody>
      </p:sp>
      <p:pic>
        <p:nvPicPr>
          <p:cNvPr id="7" name="Picture 6"/>
          <p:cNvPicPr>
            <a:picLocks noChangeAspect="1"/>
          </p:cNvPicPr>
          <p:nvPr/>
        </p:nvPicPr>
        <p:blipFill>
          <a:blip r:embed="rId2"/>
          <a:stretch>
            <a:fillRect/>
          </a:stretch>
        </p:blipFill>
        <p:spPr>
          <a:xfrm>
            <a:off x="5491951" y="3925484"/>
            <a:ext cx="2719052" cy="1707028"/>
          </a:xfrm>
          <a:prstGeom prst="rect">
            <a:avLst/>
          </a:prstGeom>
        </p:spPr>
      </p:pic>
      <p:sp>
        <p:nvSpPr>
          <p:cNvPr id="8" name="Content Placeholder 7"/>
          <p:cNvSpPr>
            <a:spLocks noGrp="1"/>
          </p:cNvSpPr>
          <p:nvPr>
            <p:ph sz="half" idx="2"/>
          </p:nvPr>
        </p:nvSpPr>
        <p:spPr>
          <a:xfrm>
            <a:off x="4861369" y="1960853"/>
            <a:ext cx="4184034" cy="3880773"/>
          </a:xfrm>
        </p:spPr>
        <p:txBody>
          <a:bodyPr/>
          <a:lstStyle/>
          <a:p>
            <a:r>
              <a:rPr lang="en-US" dirty="0"/>
              <a:t>T</a:t>
            </a:r>
            <a:r>
              <a:rPr lang="en-US" dirty="0" smtClean="0"/>
              <a:t>op </a:t>
            </a:r>
            <a:r>
              <a:rPr lang="en-US" dirty="0"/>
              <a:t>5 Genre </a:t>
            </a:r>
            <a:r>
              <a:rPr lang="en-US" dirty="0" smtClean="0"/>
              <a:t>having </a:t>
            </a:r>
            <a:r>
              <a:rPr lang="en-US" dirty="0"/>
              <a:t>an average highest </a:t>
            </a:r>
            <a:r>
              <a:rPr lang="en-US" dirty="0" smtClean="0"/>
              <a:t>ratings</a:t>
            </a:r>
          </a:p>
          <a:p>
            <a:r>
              <a:rPr lang="en-US" dirty="0"/>
              <a:t>sampling </a:t>
            </a:r>
            <a:r>
              <a:rPr lang="en-US" dirty="0" smtClean="0"/>
              <a:t>biases-users </a:t>
            </a:r>
            <a:r>
              <a:rPr lang="en-US" dirty="0"/>
              <a:t>who rated movies high and ignore ones who rated </a:t>
            </a:r>
            <a:r>
              <a:rPr lang="en-US" dirty="0" smtClean="0"/>
              <a:t>low</a:t>
            </a:r>
          </a:p>
          <a:p>
            <a:pPr marL="0" indent="0">
              <a:buNone/>
            </a:pPr>
            <a:endParaRPr lang="en-US" dirty="0"/>
          </a:p>
        </p:txBody>
      </p:sp>
      <p:pic>
        <p:nvPicPr>
          <p:cNvPr id="9" name="Picture 8"/>
          <p:cNvPicPr>
            <a:picLocks noChangeAspect="1"/>
          </p:cNvPicPr>
          <p:nvPr/>
        </p:nvPicPr>
        <p:blipFill>
          <a:blip r:embed="rId3"/>
          <a:stretch>
            <a:fillRect/>
          </a:stretch>
        </p:blipFill>
        <p:spPr>
          <a:xfrm>
            <a:off x="1307916" y="3696245"/>
            <a:ext cx="2416851" cy="1936267"/>
          </a:xfrm>
          <a:prstGeom prst="rect">
            <a:avLst/>
          </a:prstGeom>
        </p:spPr>
      </p:pic>
    </p:spTree>
    <p:extLst>
      <p:ext uri="{BB962C8B-B14F-4D97-AF65-F5344CB8AC3E}">
        <p14:creationId xmlns:p14="http://schemas.microsoft.com/office/powerpoint/2010/main" val="1791645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Dataset</a:t>
            </a:r>
          </a:p>
        </p:txBody>
      </p:sp>
      <p:sp>
        <p:nvSpPr>
          <p:cNvPr id="3" name="Content Placeholder 2"/>
          <p:cNvSpPr>
            <a:spLocks noGrp="1"/>
          </p:cNvSpPr>
          <p:nvPr>
            <p:ph idx="1"/>
          </p:nvPr>
        </p:nvSpPr>
        <p:spPr/>
        <p:txBody>
          <a:bodyPr/>
          <a:lstStyle/>
          <a:p>
            <a:r>
              <a:rPr lang="en-US" dirty="0" smtClean="0"/>
              <a:t>To overcome these biases we use COUNT+RATING</a:t>
            </a:r>
          </a:p>
          <a:p>
            <a:endParaRPr lang="en-US" dirty="0"/>
          </a:p>
        </p:txBody>
      </p:sp>
      <p:pic>
        <p:nvPicPr>
          <p:cNvPr id="5" name="Picture 4"/>
          <p:cNvPicPr>
            <a:picLocks noChangeAspect="1"/>
          </p:cNvPicPr>
          <p:nvPr/>
        </p:nvPicPr>
        <p:blipFill>
          <a:blip r:embed="rId2"/>
          <a:stretch>
            <a:fillRect/>
          </a:stretch>
        </p:blipFill>
        <p:spPr>
          <a:xfrm>
            <a:off x="779319" y="2895688"/>
            <a:ext cx="5884298" cy="2611493"/>
          </a:xfrm>
          <a:prstGeom prst="rect">
            <a:avLst/>
          </a:prstGeom>
        </p:spPr>
      </p:pic>
    </p:spTree>
    <p:extLst>
      <p:ext uri="{BB962C8B-B14F-4D97-AF65-F5344CB8AC3E}">
        <p14:creationId xmlns:p14="http://schemas.microsoft.com/office/powerpoint/2010/main" val="1238995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r>
              <a:rPr lang="en-US" dirty="0" smtClean="0"/>
              <a:t> from Dataset</a:t>
            </a:r>
            <a:endParaRPr lang="en-US" dirty="0"/>
          </a:p>
        </p:txBody>
      </p:sp>
      <p:sp>
        <p:nvSpPr>
          <p:cNvPr id="5" name="Content Placeholder 4"/>
          <p:cNvSpPr>
            <a:spLocks noGrp="1"/>
          </p:cNvSpPr>
          <p:nvPr>
            <p:ph idx="1"/>
          </p:nvPr>
        </p:nvSpPr>
        <p:spPr>
          <a:xfrm>
            <a:off x="677334" y="1930400"/>
            <a:ext cx="8596668" cy="3880773"/>
          </a:xfrm>
        </p:spPr>
        <p:txBody>
          <a:bodyPr/>
          <a:lstStyle/>
          <a:p>
            <a:r>
              <a:rPr lang="en-US" dirty="0" smtClean="0"/>
              <a:t>People aged between 25-34, watch movies most</a:t>
            </a:r>
          </a:p>
          <a:p>
            <a:r>
              <a:rPr lang="en-US" dirty="0"/>
              <a:t>The average rating for this age group is 3.55</a:t>
            </a:r>
          </a:p>
          <a:p>
            <a:endParaRPr lang="en-US" dirty="0" smtClean="0"/>
          </a:p>
        </p:txBody>
      </p:sp>
      <p:pic>
        <p:nvPicPr>
          <p:cNvPr id="2056" name="Picture 8" descr="https://lh4.googleusercontent.com/OtKv4CqziEqb6OTbtwSHgCFl-ftg3lJPfXKWPQlWgI2SzKqkOLpxmTH_LcjnrNgxcF0hHP-VpfuoOXkh4INmgLfeL-yXA0lpdo5Xl2eIm7kcXKybF8ZSaNqmvq9wE1XGv2-tbS6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188" y="3087022"/>
            <a:ext cx="1476375" cy="272415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lh6.googleusercontent.com/LK1kvVHF__f3ZzjSEld8Nud6ZGDbKhNbpwl8Asp2bTBkl-E2DKkzTlqXLJeZDyBnInI2c2juD_yL7msihTRJjC6x55pw8ZeLwYmdrhQPrEQw7AI0SvQfdnQWKfhtCnhEteIxzZQ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773" y="2930236"/>
            <a:ext cx="4332330" cy="345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393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a:t>
            </a:r>
            <a:r>
              <a:rPr lang="en-US" dirty="0"/>
              <a:t>from Dataset</a:t>
            </a:r>
            <a:endParaRPr lang="en-US" dirty="0"/>
          </a:p>
        </p:txBody>
      </p:sp>
      <p:sp>
        <p:nvSpPr>
          <p:cNvPr id="3" name="Content Placeholder 2"/>
          <p:cNvSpPr>
            <a:spLocks noGrp="1"/>
          </p:cNvSpPr>
          <p:nvPr>
            <p:ph idx="1"/>
          </p:nvPr>
        </p:nvSpPr>
        <p:spPr>
          <a:xfrm>
            <a:off x="477981" y="1402773"/>
            <a:ext cx="8796021" cy="4444129"/>
          </a:xfrm>
        </p:spPr>
        <p:txBody>
          <a:bodyPr/>
          <a:lstStyle/>
          <a:p>
            <a:r>
              <a:rPr lang="en-US" dirty="0" smtClean="0"/>
              <a:t>Occupation wise, College students watch the movie most and Farmers the least</a:t>
            </a:r>
          </a:p>
          <a:p>
            <a:r>
              <a:rPr lang="en-US" dirty="0" smtClean="0"/>
              <a:t>The most preferred genre by college students is Comedy followed by Drama</a:t>
            </a:r>
          </a:p>
        </p:txBody>
      </p:sp>
      <p:pic>
        <p:nvPicPr>
          <p:cNvPr id="3080" name="Picture 8" descr="https://lh5.googleusercontent.com/8e6kBKDbb5GmHS1bo1Mnrr5dcfCaAMu0xdk2ENSK2uGXHGb0eWLA9fajTfvzMJ_3xayPUAyksJ1CBZMdsoQc0fFnB6haThhGyyWO6IIE2x0_B86nGWTTWhX2_MPIZaLWVcW9aK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81" y="3141518"/>
            <a:ext cx="4623955" cy="339040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lh4.googleusercontent.com/9OIA9LiTwn622bCOv5-MPqD5N8HjHqHhz2Y2HqDw28IAm9VO7DhU-CXquJkExEgRuYIiMwg2VKpmIfsw3WOjZTwPLEoxxgr2B5UKSp5jqyWaWCQgEvuvUsQndsGjPJOwmFWwIA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614" y="3141518"/>
            <a:ext cx="4054941" cy="332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065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Dataset</a:t>
            </a:r>
          </a:p>
        </p:txBody>
      </p:sp>
      <p:sp>
        <p:nvSpPr>
          <p:cNvPr id="3" name="Content Placeholder 2"/>
          <p:cNvSpPr>
            <a:spLocks noGrp="1"/>
          </p:cNvSpPr>
          <p:nvPr>
            <p:ph idx="1"/>
          </p:nvPr>
        </p:nvSpPr>
        <p:spPr>
          <a:xfrm>
            <a:off x="677334" y="1828801"/>
            <a:ext cx="8596668" cy="4212562"/>
          </a:xfrm>
        </p:spPr>
        <p:txBody>
          <a:bodyPr/>
          <a:lstStyle/>
          <a:p>
            <a:r>
              <a:rPr lang="en-US" dirty="0" smtClean="0"/>
              <a:t>Students tend to watch movies more in November month followed by August</a:t>
            </a:r>
          </a:p>
          <a:p>
            <a:endParaRPr lang="en-US" dirty="0"/>
          </a:p>
        </p:txBody>
      </p:sp>
      <p:pic>
        <p:nvPicPr>
          <p:cNvPr id="4112" name="Picture 16" descr="https://lh6.googleusercontent.com/7Gp2uRIP3ZrdioO1flMeculKoXHd8DFfie6uGSxxBbKnJ168zqjr0keJ7LVt2mw2-XbQr6bmH_Xk7UIwy750YCysV_U-wZFvy3ZmPbnALmfkCzmvrSFsx6TNhmnfNSpYybUFhY_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312" y="2787794"/>
            <a:ext cx="7023779" cy="311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615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216</TotalTime>
  <Words>721</Words>
  <Application>Microsoft Office PowerPoint</Application>
  <PresentationFormat>Widescreen</PresentationFormat>
  <Paragraphs>98</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Case Study 2</vt:lpstr>
      <vt:lpstr>Understanding the Data Set</vt:lpstr>
      <vt:lpstr>Movies with average rating of 4.5 and above</vt:lpstr>
      <vt:lpstr>10 MOST POPULAR MOVIES</vt:lpstr>
      <vt:lpstr>Insights from Dataset</vt:lpstr>
      <vt:lpstr>Insights from Dataset</vt:lpstr>
      <vt:lpstr>Insights from Dataset</vt:lpstr>
      <vt:lpstr>Insights from Dataset</vt:lpstr>
      <vt:lpstr>Insights from Dataset</vt:lpstr>
      <vt:lpstr>Insights from Dataset</vt:lpstr>
      <vt:lpstr>Inference from Histograms</vt:lpstr>
      <vt:lpstr>Inference from Histograms</vt:lpstr>
      <vt:lpstr>Inference from Histograms</vt:lpstr>
      <vt:lpstr>Inference from Scatter Plots- Men VS Women</vt:lpstr>
      <vt:lpstr>Inference from Scatter Plots- Men VS Women</vt:lpstr>
      <vt:lpstr>Inference from Scatter Plots- Men VS Women</vt:lpstr>
      <vt:lpstr>Inference from Scatter Plots- Men VS Women</vt:lpstr>
      <vt:lpstr>Inference from Scatter Plots- Men VS Women</vt:lpstr>
      <vt:lpstr>Inference from Scatter Plots- Men VS Women</vt:lpstr>
      <vt:lpstr>Inference from Scatter Plots- Men VS Women</vt:lpstr>
      <vt:lpstr>Inference from Scatter Plots- Men VS Women</vt:lpstr>
      <vt:lpstr>Business Question</vt:lpstr>
      <vt:lpstr>Business Question</vt:lpstr>
      <vt:lpstr>Business Question</vt:lpstr>
      <vt:lpstr>Business Question</vt:lpstr>
      <vt:lpstr>Business Question</vt:lpstr>
      <vt:lpstr>Business Question</vt:lpstr>
      <vt:lpstr>Business Question</vt:lpstr>
    </vt:vector>
  </TitlesOfParts>
  <Company>CVS Health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Chheda, Bhakti (Contractor)</dc:creator>
  <cp:lastModifiedBy>Bhakti Chheda</cp:lastModifiedBy>
  <cp:revision>28</cp:revision>
  <dcterms:created xsi:type="dcterms:W3CDTF">2016-10-27T16:37:20Z</dcterms:created>
  <dcterms:modified xsi:type="dcterms:W3CDTF">2016-10-27T21:57:15Z</dcterms:modified>
</cp:coreProperties>
</file>