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0" r:id="rId1"/>
  </p:sldMasterIdLst>
  <p:notesMasterIdLst>
    <p:notesMasterId r:id="rId26"/>
  </p:notesMasterIdLst>
  <p:sldIdLst>
    <p:sldId id="256" r:id="rId2"/>
    <p:sldId id="268" r:id="rId3"/>
    <p:sldId id="280" r:id="rId4"/>
    <p:sldId id="257" r:id="rId5"/>
    <p:sldId id="258" r:id="rId6"/>
    <p:sldId id="287" r:id="rId7"/>
    <p:sldId id="288" r:id="rId8"/>
    <p:sldId id="261" r:id="rId9"/>
    <p:sldId id="289" r:id="rId10"/>
    <p:sldId id="290" r:id="rId11"/>
    <p:sldId id="281" r:id="rId12"/>
    <p:sldId id="259" r:id="rId13"/>
    <p:sldId id="292" r:id="rId14"/>
    <p:sldId id="276" r:id="rId15"/>
    <p:sldId id="291" r:id="rId16"/>
    <p:sldId id="293" r:id="rId17"/>
    <p:sldId id="294" r:id="rId18"/>
    <p:sldId id="277" r:id="rId19"/>
    <p:sldId id="295" r:id="rId20"/>
    <p:sldId id="298" r:id="rId21"/>
    <p:sldId id="299" r:id="rId22"/>
    <p:sldId id="279" r:id="rId23"/>
    <p:sldId id="297" r:id="rId24"/>
    <p:sldId id="26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669" autoAdjust="0"/>
  </p:normalViewPr>
  <p:slideViewPr>
    <p:cSldViewPr snapToGrid="0">
      <p:cViewPr varScale="1">
        <p:scale>
          <a:sx n="88" d="100"/>
          <a:sy n="88" d="100"/>
        </p:scale>
        <p:origin x="219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BD7E3-E8CC-45B8-85A8-5BF79B5C898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2E14D-8AB1-4FBC-A730-53A5C6546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81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2E14D-8AB1-4FBC-A730-53A5C65465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26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2E14D-8AB1-4FBC-A730-53A5C65465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05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2E14D-8AB1-4FBC-A730-53A5C65465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80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2E14D-8AB1-4FBC-A730-53A5C654654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74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2E14D-8AB1-4FBC-A730-53A5C65465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99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2E14D-8AB1-4FBC-A730-53A5C654654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96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2E14D-8AB1-4FBC-A730-53A5C654654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00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2E14D-8AB1-4FBC-A730-53A5C654654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04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2E14D-8AB1-4FBC-A730-53A5C65465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95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2E14D-8AB1-4FBC-A730-53A5C65465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21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2E14D-8AB1-4FBC-A730-53A5C65465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08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2E14D-8AB1-4FBC-A730-53A5C65465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9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2E14D-8AB1-4FBC-A730-53A5C65465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2E14D-8AB1-4FBC-A730-53A5C65465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31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olidFill>
                <a:srgbClr val="FF66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FF66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FF66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FF66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2E14D-8AB1-4FBC-A730-53A5C65465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98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olidFill>
                <a:srgbClr val="FF66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FF66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FF66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FF66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2E14D-8AB1-4FBC-A730-53A5C65465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15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71F3-8776-4298-8B69-841A7A169A23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85C3-78D3-40ED-8E95-42C0D7108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4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71F3-8776-4298-8B69-841A7A169A23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85C3-78D3-40ED-8E95-42C0D7108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6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71F3-8776-4298-8B69-841A7A169A23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85C3-78D3-40ED-8E95-42C0D7108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19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71F3-8776-4298-8B69-841A7A169A23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85C3-78D3-40ED-8E95-42C0D710883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9722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71F3-8776-4298-8B69-841A7A169A23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85C3-78D3-40ED-8E95-42C0D7108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96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71F3-8776-4298-8B69-841A7A169A23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85C3-78D3-40ED-8E95-42C0D7108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07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71F3-8776-4298-8B69-841A7A169A23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85C3-78D3-40ED-8E95-42C0D7108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17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71F3-8776-4298-8B69-841A7A169A23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85C3-78D3-40ED-8E95-42C0D7108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71F3-8776-4298-8B69-841A7A169A23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85C3-78D3-40ED-8E95-42C0D7108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2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71F3-8776-4298-8B69-841A7A169A23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85C3-78D3-40ED-8E95-42C0D7108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71F3-8776-4298-8B69-841A7A169A23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85C3-78D3-40ED-8E95-42C0D7108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5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71F3-8776-4298-8B69-841A7A169A23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85C3-78D3-40ED-8E95-42C0D7108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0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71F3-8776-4298-8B69-841A7A169A23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85C3-78D3-40ED-8E95-42C0D7108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347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71F3-8776-4298-8B69-841A7A169A23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85C3-78D3-40ED-8E95-42C0D7108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0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71F3-8776-4298-8B69-841A7A169A23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85C3-78D3-40ED-8E95-42C0D7108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4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71F3-8776-4298-8B69-841A7A169A23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85C3-78D3-40ED-8E95-42C0D7108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968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71F3-8776-4298-8B69-841A7A169A23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85C3-78D3-40ED-8E95-42C0D7108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3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F1971F3-8776-4298-8B69-841A7A169A23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D8885C3-78D3-40ED-8E95-42C0D7108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17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  <p:sldLayoutId id="2147484022" r:id="rId12"/>
    <p:sldLayoutId id="2147484023" r:id="rId13"/>
    <p:sldLayoutId id="2147484024" r:id="rId14"/>
    <p:sldLayoutId id="2147484025" r:id="rId15"/>
    <p:sldLayoutId id="2147484026" r:id="rId16"/>
    <p:sldLayoutId id="214748402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Traffic Volume Prediction at </a:t>
            </a:r>
            <a:br>
              <a:rPr lang="en-US" sz="3000" dirty="0" smtClean="0"/>
            </a:br>
            <a:r>
              <a:rPr lang="en-US" sz="3000" dirty="0" smtClean="0"/>
              <a:t>Highway Tollgates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1800" dirty="0" smtClean="0"/>
              <a:t> </a:t>
            </a:r>
            <a:r>
              <a:rPr lang="en-US" sz="1800" dirty="0" err="1" smtClean="0"/>
              <a:t>Dhaval</a:t>
            </a:r>
            <a:r>
              <a:rPr lang="en-US" sz="1800" dirty="0" smtClean="0"/>
              <a:t>, Mi </a:t>
            </a:r>
            <a:r>
              <a:rPr lang="en-US" sz="1800" dirty="0" err="1" smtClean="0"/>
              <a:t>Tian,Deepan</a:t>
            </a:r>
            <a:endParaRPr lang="en-US" sz="2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KDD CUP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1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Plots (no holiday)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666173" cy="1656926"/>
          </a:xfrm>
        </p:spPr>
        <p:txBody>
          <a:bodyPr>
            <a:normAutofit/>
          </a:bodyPr>
          <a:lstStyle/>
          <a:p>
            <a:r>
              <a:rPr lang="en-US" dirty="0" smtClean="0"/>
              <a:t>Before vs. After filter </a:t>
            </a:r>
            <a:r>
              <a:rPr lang="en-US" dirty="0"/>
              <a:t>out holiday week </a:t>
            </a:r>
            <a:r>
              <a:rPr lang="en-US" dirty="0" smtClean="0"/>
              <a:t>data (Gate </a:t>
            </a:r>
            <a:r>
              <a:rPr lang="en-US" dirty="0"/>
              <a:t>1 </a:t>
            </a:r>
            <a:r>
              <a:rPr lang="en-US" dirty="0" smtClean="0"/>
              <a:t>Exit)</a:t>
            </a:r>
          </a:p>
          <a:p>
            <a:r>
              <a:rPr lang="en-US" dirty="0" smtClean="0"/>
              <a:t>Volume trend is more stationary after removing holiday week data</a:t>
            </a:r>
          </a:p>
          <a:p>
            <a:r>
              <a:rPr lang="en-US" dirty="0" smtClean="0"/>
              <a:t>Similar improvement for other “Gate &amp; Direction” combinations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" name="Pentagon 6"/>
          <p:cNvSpPr/>
          <p:nvPr/>
        </p:nvSpPr>
        <p:spPr>
          <a:xfrm>
            <a:off x="0" y="0"/>
            <a:ext cx="2097024" cy="365760"/>
          </a:xfrm>
          <a:prstGeom prst="homePlate">
            <a:avLst/>
          </a:prstGeom>
          <a:solidFill>
            <a:schemeClr val="tx2">
              <a:lumMod val="2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tx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Exploration</a:t>
            </a:r>
            <a:endParaRPr lang="en-US" sz="2000" i="1" dirty="0">
              <a:solidFill>
                <a:schemeClr val="tx1">
                  <a:lumMod val="8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36575" y="5772796"/>
            <a:ext cx="2725444" cy="36709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sz="1800" dirty="0" smtClean="0"/>
              <a:t>All data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545" y="3389377"/>
            <a:ext cx="3189504" cy="23455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794" y="3364350"/>
            <a:ext cx="3263672" cy="2370573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5046908" y="5772796"/>
            <a:ext cx="2725444" cy="36709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sz="1800" dirty="0" smtClean="0"/>
              <a:t>No holiday week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130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endParaRPr lang="en-US" sz="3600" dirty="0" smtClean="0"/>
          </a:p>
          <a:p>
            <a:pPr marL="36900" indent="0" algn="ctr">
              <a:buNone/>
            </a:pPr>
            <a:r>
              <a:rPr lang="en-US" sz="3600" dirty="0" smtClean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82969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Model</a:t>
            </a:r>
            <a:endParaRPr lang="en-US" dirty="0"/>
          </a:p>
        </p:txBody>
      </p:sp>
      <p:sp>
        <p:nvSpPr>
          <p:cNvPr id="6" name="Pentagon 5"/>
          <p:cNvSpPr/>
          <p:nvPr/>
        </p:nvSpPr>
        <p:spPr>
          <a:xfrm>
            <a:off x="0" y="0"/>
            <a:ext cx="2097024" cy="365760"/>
          </a:xfrm>
          <a:prstGeom prst="homePlate">
            <a:avLst/>
          </a:prstGeom>
          <a:solidFill>
            <a:schemeClr val="tx2">
              <a:lumMod val="2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tx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Regression</a:t>
            </a:r>
            <a:endParaRPr lang="en-US" sz="2000" i="1" dirty="0">
              <a:solidFill>
                <a:schemeClr val="tx1">
                  <a:lumMod val="8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8044126" cy="4466127"/>
          </a:xfrm>
        </p:spPr>
        <p:txBody>
          <a:bodyPr>
            <a:normAutofit/>
          </a:bodyPr>
          <a:lstStyle/>
          <a:p>
            <a:r>
              <a:rPr lang="en-US" dirty="0" smtClean="0"/>
              <a:t>Stationary day-to-day pattern hints regression analysis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Fit training data into regression models</a:t>
            </a:r>
          </a:p>
          <a:p>
            <a:pPr lvl="1"/>
            <a:r>
              <a:rPr lang="en-US" dirty="0"/>
              <a:t>Special holiday week, probably should remove</a:t>
            </a:r>
          </a:p>
          <a:p>
            <a:pPr lvl="1"/>
            <a:r>
              <a:rPr lang="en-US" dirty="0" smtClean="0"/>
              <a:t>For KDD CUP, probably only use rush hour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Attempted </a:t>
            </a:r>
            <a:r>
              <a:rPr lang="en-US" dirty="0"/>
              <a:t>AR and </a:t>
            </a:r>
            <a:r>
              <a:rPr lang="en-US" dirty="0" smtClean="0"/>
              <a:t>ARMA</a:t>
            </a:r>
          </a:p>
          <a:p>
            <a:pPr lvl="1"/>
            <a:r>
              <a:rPr lang="en-US" dirty="0" smtClean="0"/>
              <a:t>Simple and preliminary prediction methods</a:t>
            </a:r>
          </a:p>
          <a:p>
            <a:pPr lvl="1"/>
            <a:r>
              <a:rPr lang="en-US" dirty="0" smtClean="0"/>
              <a:t>Can be further improved with more features and advanced algorithms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4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Evaluation</a:t>
            </a:r>
            <a:endParaRPr lang="en-US" dirty="0"/>
          </a:p>
        </p:txBody>
      </p:sp>
      <p:sp>
        <p:nvSpPr>
          <p:cNvPr id="6" name="Pentagon 5"/>
          <p:cNvSpPr/>
          <p:nvPr/>
        </p:nvSpPr>
        <p:spPr>
          <a:xfrm>
            <a:off x="0" y="0"/>
            <a:ext cx="2097024" cy="365760"/>
          </a:xfrm>
          <a:prstGeom prst="homePlate">
            <a:avLst/>
          </a:prstGeom>
          <a:solidFill>
            <a:schemeClr val="tx2">
              <a:lumMod val="2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tx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Regression</a:t>
            </a:r>
            <a:endParaRPr lang="en-US" sz="2000" i="1" dirty="0">
              <a:solidFill>
                <a:schemeClr val="tx1">
                  <a:lumMod val="8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8044126" cy="351011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Does removing holiday week help improve accuracy?</a:t>
            </a:r>
          </a:p>
          <a:p>
            <a:pPr lvl="1"/>
            <a:r>
              <a:rPr lang="en-US" dirty="0" smtClean="0"/>
              <a:t>Does focusing on rush hour data help improve accuracy?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KDD CUP website generate MAPE </a:t>
            </a:r>
            <a:r>
              <a:rPr lang="en-US" i="1" dirty="0" smtClean="0"/>
              <a:t>only once a day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Separate given 09/19 to 10/17 data into </a:t>
            </a:r>
            <a:r>
              <a:rPr lang="en-US" i="1" dirty="0" smtClean="0"/>
              <a:t>two parts</a:t>
            </a:r>
          </a:p>
          <a:p>
            <a:pPr lvl="1"/>
            <a:r>
              <a:rPr lang="en-US" dirty="0" smtClean="0"/>
              <a:t>09/19 – 10/10: Training data, used to train model and predict next week</a:t>
            </a:r>
          </a:p>
          <a:p>
            <a:pPr lvl="1"/>
            <a:r>
              <a:rPr lang="en-US" dirty="0" smtClean="0"/>
              <a:t>10/11 – 10/17: Test data, used to evaluate prediction accuracy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384" y="5394962"/>
            <a:ext cx="2796540" cy="78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2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AR/ARMA (with all data)</a:t>
            </a:r>
            <a:endParaRPr lang="en-US" dirty="0"/>
          </a:p>
        </p:txBody>
      </p:sp>
      <p:sp>
        <p:nvSpPr>
          <p:cNvPr id="6" name="Pentagon 5"/>
          <p:cNvSpPr/>
          <p:nvPr/>
        </p:nvSpPr>
        <p:spPr>
          <a:xfrm>
            <a:off x="0" y="0"/>
            <a:ext cx="2097024" cy="365760"/>
          </a:xfrm>
          <a:prstGeom prst="homePlate">
            <a:avLst/>
          </a:prstGeom>
          <a:solidFill>
            <a:schemeClr val="tx2">
              <a:lumMod val="2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cs typeface="Arial" panose="020B0604020202020204" pitchFamily="34" charset="0"/>
              </a:rPr>
              <a:t>Regression</a:t>
            </a:r>
            <a:endParaRPr lang="en-US" sz="2000" i="1" dirty="0">
              <a:solidFill>
                <a:schemeClr val="tx1">
                  <a:lumMod val="8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375460"/>
              </p:ext>
            </p:extLst>
          </p:nvPr>
        </p:nvGraphicFramePr>
        <p:xfrm>
          <a:off x="2852928" y="4516151"/>
          <a:ext cx="3172404" cy="2060448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741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Method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MAPE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 (ALL)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1.703</a:t>
                      </a:r>
                      <a:endParaRPr lang="en-US" sz="1200" b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ARMA (ALL)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1.045</a:t>
                      </a:r>
                      <a:endParaRPr lang="en-US" sz="1200" b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397096" y="1707082"/>
            <a:ext cx="6396640" cy="258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8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AR/ARMA (no holiday)</a:t>
            </a:r>
            <a:endParaRPr lang="en-US" dirty="0"/>
          </a:p>
        </p:txBody>
      </p:sp>
      <p:sp>
        <p:nvSpPr>
          <p:cNvPr id="6" name="Pentagon 5"/>
          <p:cNvSpPr/>
          <p:nvPr/>
        </p:nvSpPr>
        <p:spPr>
          <a:xfrm>
            <a:off x="0" y="0"/>
            <a:ext cx="2097024" cy="365760"/>
          </a:xfrm>
          <a:prstGeom prst="homePlate">
            <a:avLst/>
          </a:prstGeom>
          <a:solidFill>
            <a:schemeClr val="tx2">
              <a:lumMod val="2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cs typeface="Arial" panose="020B0604020202020204" pitchFamily="34" charset="0"/>
              </a:rPr>
              <a:t>Regression</a:t>
            </a:r>
            <a:endParaRPr lang="en-US" sz="2000" i="1" dirty="0">
              <a:solidFill>
                <a:schemeClr val="tx1">
                  <a:lumMod val="8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132456"/>
              </p:ext>
            </p:extLst>
          </p:nvPr>
        </p:nvGraphicFramePr>
        <p:xfrm>
          <a:off x="2865120" y="4516151"/>
          <a:ext cx="3160212" cy="1941576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735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Method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MAPE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 (ALL)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1.703</a:t>
                      </a:r>
                      <a:endParaRPr lang="en-US" sz="1200" b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ARMA (ALL)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1.045</a:t>
                      </a:r>
                      <a:endParaRPr lang="en-US" sz="1200" b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 (</a:t>
                      </a: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r>
                        <a:rPr lang="en-US" altLang="zh-CN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-HW</a:t>
                      </a: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dirty="0" smtClean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1.610</a:t>
                      </a:r>
                      <a:endParaRPr lang="en-US" sz="1200" b="0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ARMA (</a:t>
                      </a: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ALL-HW)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dirty="0" smtClean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0.761</a:t>
                      </a:r>
                      <a:endParaRPr lang="en-US" sz="1200" b="0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342" y="1628818"/>
            <a:ext cx="6389329" cy="25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2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AR/ARMA (rush hour, no holiday)</a:t>
            </a:r>
            <a:endParaRPr lang="en-US" dirty="0"/>
          </a:p>
        </p:txBody>
      </p:sp>
      <p:sp>
        <p:nvSpPr>
          <p:cNvPr id="6" name="Pentagon 5"/>
          <p:cNvSpPr/>
          <p:nvPr/>
        </p:nvSpPr>
        <p:spPr>
          <a:xfrm>
            <a:off x="0" y="0"/>
            <a:ext cx="2097024" cy="365760"/>
          </a:xfrm>
          <a:prstGeom prst="homePlate">
            <a:avLst/>
          </a:prstGeom>
          <a:solidFill>
            <a:schemeClr val="tx2">
              <a:lumMod val="2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cs typeface="Arial" panose="020B0604020202020204" pitchFamily="34" charset="0"/>
              </a:rPr>
              <a:t>Regression</a:t>
            </a:r>
            <a:endParaRPr lang="en-US" sz="2000" i="1" dirty="0">
              <a:solidFill>
                <a:schemeClr val="tx1">
                  <a:lumMod val="8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301868"/>
              </p:ext>
            </p:extLst>
          </p:nvPr>
        </p:nvGraphicFramePr>
        <p:xfrm>
          <a:off x="2840736" y="4516151"/>
          <a:ext cx="3184596" cy="1822704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748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Method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MAPE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 (ALL)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1.703</a:t>
                      </a:r>
                      <a:endParaRPr lang="en-US" sz="1200" b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ARMA (ALL)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1.045</a:t>
                      </a:r>
                      <a:endParaRPr lang="en-US" sz="1200" b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 (</a:t>
                      </a: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r>
                        <a:rPr lang="en-US" altLang="zh-CN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-HW</a:t>
                      </a: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dirty="0" smtClean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1.610</a:t>
                      </a:r>
                      <a:endParaRPr lang="en-US" sz="1200" b="0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ARMA (</a:t>
                      </a: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ALL-HW)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dirty="0" smtClean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0.761</a:t>
                      </a:r>
                      <a:endParaRPr lang="en-US" sz="1200" b="0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 </a:t>
                      </a: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(RUSH</a:t>
                      </a:r>
                      <a:r>
                        <a:rPr lang="en-US" altLang="zh-CN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-HW</a:t>
                      </a: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dirty="0" smtClean="0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0.228</a:t>
                      </a:r>
                      <a:endParaRPr lang="en-US" sz="1200" b="0" dirty="0">
                        <a:solidFill>
                          <a:srgbClr val="92D05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ARMA </a:t>
                      </a: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(RUSH-HW)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dirty="0" smtClean="0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0.191</a:t>
                      </a:r>
                      <a:endParaRPr lang="en-US" sz="1200" b="0" dirty="0">
                        <a:solidFill>
                          <a:srgbClr val="92D05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479" y="1641010"/>
            <a:ext cx="6099055" cy="259098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049716" y="5900927"/>
            <a:ext cx="521772" cy="352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54812" y="5718048"/>
            <a:ext cx="2195856" cy="73041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0"/>
              </a:spcAft>
              <a:buFont typeface="Wingdings 2" charset="2"/>
              <a:buNone/>
            </a:pPr>
            <a:r>
              <a:rPr lang="en-US" sz="1600" i="1" dirty="0" smtClean="0"/>
              <a:t>KDD CUP Result</a:t>
            </a:r>
          </a:p>
          <a:p>
            <a:pPr marL="0" indent="0" algn="ctr">
              <a:buFont typeface="Wingdings 2" charset="2"/>
              <a:buNone/>
            </a:pPr>
            <a:r>
              <a:rPr lang="en-US" sz="1900" b="1" dirty="0" smtClean="0"/>
              <a:t>0.2647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28346" y="6403251"/>
            <a:ext cx="21996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600" i="1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(used </a:t>
            </a:r>
            <a:r>
              <a:rPr lang="en-US" sz="16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all four weeks’ </a:t>
            </a:r>
            <a:r>
              <a:rPr lang="en-US" sz="1600" i="1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data)</a:t>
            </a:r>
            <a:endParaRPr lang="en-US" sz="1600" i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595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endParaRPr lang="en-US" sz="3600" dirty="0" smtClean="0"/>
          </a:p>
          <a:p>
            <a:pPr marL="36900" indent="0" algn="ctr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Advanced Methods</a:t>
            </a:r>
          </a:p>
          <a:p>
            <a:pPr marL="36900" indent="0" algn="ctr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(DEEPAN, DHAVAL)</a:t>
            </a:r>
          </a:p>
        </p:txBody>
      </p:sp>
    </p:spTree>
    <p:extLst>
      <p:ext uri="{BB962C8B-B14F-4D97-AF65-F5344CB8AC3E}">
        <p14:creationId xmlns:p14="http://schemas.microsoft.com/office/powerpoint/2010/main" val="97584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Data Pre-Preparation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0" y="0"/>
            <a:ext cx="2097024" cy="365760"/>
          </a:xfrm>
          <a:prstGeom prst="homePlate">
            <a:avLst/>
          </a:prstGeom>
          <a:solidFill>
            <a:schemeClr val="tx2">
              <a:lumMod val="2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????????</a:t>
            </a:r>
            <a:endParaRPr lang="en-US" sz="2000" i="1" dirty="0">
              <a:solidFill>
                <a:srgbClr val="FF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20-minute time interval</a:t>
            </a:r>
          </a:p>
          <a:p>
            <a:r>
              <a:rPr lang="en-US" dirty="0" smtClean="0"/>
              <a:t>Removed holiday data</a:t>
            </a:r>
          </a:p>
          <a:p>
            <a:r>
              <a:rPr lang="en-US" dirty="0" smtClean="0"/>
              <a:t>Additional features: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Day of the week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Average time taken to reach the </a:t>
            </a:r>
            <a:r>
              <a:rPr lang="en-US" dirty="0" smtClean="0"/>
              <a:t>tollgate</a:t>
            </a:r>
          </a:p>
          <a:p>
            <a:r>
              <a:rPr lang="en-US" dirty="0" smtClean="0"/>
              <a:t>Converted data into binary format</a:t>
            </a:r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216" y="4707391"/>
            <a:ext cx="6847568" cy="1362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488" y="2552700"/>
            <a:ext cx="3233056" cy="15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5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Result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0" y="0"/>
            <a:ext cx="2097024" cy="365760"/>
          </a:xfrm>
          <a:prstGeom prst="homePlate">
            <a:avLst/>
          </a:prstGeom>
          <a:solidFill>
            <a:schemeClr val="tx2">
              <a:lumMod val="2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????????</a:t>
            </a:r>
            <a:endParaRPr lang="en-US" sz="2000" i="1" dirty="0">
              <a:solidFill>
                <a:srgbClr val="FF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6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349791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</a:p>
          <a:p>
            <a:pPr lvl="1"/>
            <a:endParaRPr lang="en-US" dirty="0"/>
          </a:p>
          <a:p>
            <a:r>
              <a:rPr lang="en-US" dirty="0" smtClean="0"/>
              <a:t>Exploration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Regression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Advanced Methods (DEEPAN &amp; DHAVAL)</a:t>
            </a:r>
          </a:p>
          <a:p>
            <a:pPr marL="450000" lvl="1" indent="0">
              <a:buNone/>
            </a:pPr>
            <a:endParaRPr lang="en-US" dirty="0" smtClean="0"/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2181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Mention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Performed PCA</a:t>
            </a:r>
          </a:p>
          <a:p>
            <a:r>
              <a:rPr lang="en-US" dirty="0" smtClean="0"/>
              <a:t>Applied Transformation</a:t>
            </a:r>
          </a:p>
          <a:p>
            <a:r>
              <a:rPr lang="en-US" dirty="0" smtClean="0"/>
              <a:t>34 PCA components = 98.6</a:t>
            </a:r>
          </a:p>
          <a:p>
            <a:r>
              <a:rPr lang="en-US" dirty="0" smtClean="0"/>
              <a:t>Applied Random forest</a:t>
            </a:r>
          </a:p>
          <a:p>
            <a:r>
              <a:rPr lang="en-US" dirty="0" smtClean="0"/>
              <a:t>Selected parameter </a:t>
            </a:r>
            <a:r>
              <a:rPr lang="en-US" dirty="0" err="1" smtClean="0"/>
              <a:t>ntree</a:t>
            </a:r>
            <a:endParaRPr lang="en-US" dirty="0" smtClean="0"/>
          </a:p>
          <a:p>
            <a:r>
              <a:rPr lang="en-US" dirty="0" smtClean="0"/>
              <a:t>Applied cross validation on test set</a:t>
            </a:r>
          </a:p>
          <a:p>
            <a:r>
              <a:rPr lang="en-US" dirty="0" smtClean="0"/>
              <a:t>MAPE- 0.12 which was lowest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456" y="1580050"/>
            <a:ext cx="4158343" cy="24476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456" y="4180114"/>
            <a:ext cx="4158343" cy="241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89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Cannot be applied to test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2612572"/>
            <a:ext cx="8181975" cy="302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04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Pentagon 5"/>
          <p:cNvSpPr/>
          <p:nvPr/>
        </p:nvSpPr>
        <p:spPr>
          <a:xfrm>
            <a:off x="0" y="0"/>
            <a:ext cx="2097024" cy="365760"/>
          </a:xfrm>
          <a:prstGeom prst="homePlate">
            <a:avLst/>
          </a:prstGeom>
          <a:solidFill>
            <a:schemeClr val="tx2">
              <a:lumMod val="2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tx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  <a:endParaRPr lang="en-US" sz="2000" i="1" dirty="0">
              <a:solidFill>
                <a:schemeClr val="tx1">
                  <a:lumMod val="8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3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04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Mi Tian (</a:t>
            </a:r>
            <a:r>
              <a:rPr lang="en-US" sz="1600" dirty="0" err="1" smtClean="0"/>
              <a:t>mtian</a:t>
            </a:r>
            <a:r>
              <a:rPr lang="en-US" sz="1600" dirty="0" smtClean="0"/>
              <a:t> AT </a:t>
            </a:r>
            <a:r>
              <a:rPr lang="en-US" sz="1600" dirty="0" err="1" smtClean="0"/>
              <a:t>wpi</a:t>
            </a:r>
            <a:r>
              <a:rPr lang="en-US" sz="1600" dirty="0" smtClean="0"/>
              <a:t> DOT </a:t>
            </a:r>
            <a:r>
              <a:rPr lang="en-US" sz="1600" dirty="0" err="1" smtClean="0"/>
              <a:t>edu</a:t>
            </a:r>
            <a:r>
              <a:rPr lang="en-US" sz="1600" dirty="0" smtClean="0"/>
              <a:t>)</a:t>
            </a:r>
          </a:p>
          <a:p>
            <a:r>
              <a:rPr lang="en-US" sz="1600" dirty="0" err="1"/>
              <a:t>Deepan</a:t>
            </a:r>
            <a:r>
              <a:rPr lang="en-US" sz="1600" dirty="0"/>
              <a:t> </a:t>
            </a:r>
            <a:r>
              <a:rPr lang="en-US" sz="1600" dirty="0" err="1" smtClean="0"/>
              <a:t>Sanghavi</a:t>
            </a:r>
            <a:r>
              <a:rPr lang="en-US" sz="1600" dirty="0" smtClean="0"/>
              <a:t> ()</a:t>
            </a:r>
          </a:p>
          <a:p>
            <a:r>
              <a:rPr lang="en-US" sz="1600" dirty="0" err="1" smtClean="0"/>
              <a:t>Dhaval</a:t>
            </a:r>
            <a:r>
              <a:rPr lang="en-US" sz="1600" dirty="0" smtClean="0"/>
              <a:t> Dholakia ()</a:t>
            </a:r>
            <a:endParaRPr lang="en-US" sz="1600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75980" y="4258274"/>
            <a:ext cx="3970147" cy="21422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437" y="4683622"/>
            <a:ext cx="4004541" cy="17011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5422" y="2341821"/>
            <a:ext cx="4517556" cy="158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9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endParaRPr lang="en-US" sz="3600" dirty="0" smtClean="0"/>
          </a:p>
          <a:p>
            <a:pPr marL="36900" indent="0" algn="ctr">
              <a:buNone/>
            </a:pPr>
            <a:r>
              <a:rPr lang="en-US" sz="3600" dirty="0" smtClean="0"/>
              <a:t>Introduction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0173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4715710" cy="475369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Tollgates are primary bottlenecks of highway traffic</a:t>
            </a:r>
          </a:p>
          <a:p>
            <a:endParaRPr lang="en-US" sz="1800" dirty="0" smtClean="0"/>
          </a:p>
          <a:p>
            <a:r>
              <a:rPr lang="en-US" sz="1800" dirty="0" smtClean="0"/>
              <a:t>Predict rush hour traffic can enable better preparation</a:t>
            </a:r>
          </a:p>
          <a:p>
            <a:endParaRPr lang="en-US" sz="1800" dirty="0" smtClean="0"/>
          </a:p>
          <a:p>
            <a:r>
              <a:rPr lang="en-US" sz="1800" dirty="0" smtClean="0"/>
              <a:t>Dependent on many different factors</a:t>
            </a:r>
          </a:p>
          <a:p>
            <a:pPr lvl="1"/>
            <a:r>
              <a:rPr lang="en-US" sz="1600" dirty="0" smtClean="0"/>
              <a:t>Road network enter and exit the tollgates</a:t>
            </a:r>
          </a:p>
          <a:p>
            <a:pPr lvl="1"/>
            <a:r>
              <a:rPr lang="en-US" sz="1600" dirty="0" smtClean="0"/>
              <a:t>Rush hour, weekday vs. weekend,  holiday</a:t>
            </a:r>
          </a:p>
          <a:p>
            <a:pPr lvl="1"/>
            <a:r>
              <a:rPr lang="en-US" sz="1600" dirty="0" smtClean="0"/>
              <a:t>Weather, big events</a:t>
            </a:r>
          </a:p>
          <a:p>
            <a:pPr lvl="1"/>
            <a:endParaRPr lang="en-US" sz="14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 smtClean="0"/>
          </a:p>
          <a:p>
            <a:pPr lvl="1"/>
            <a:endParaRPr lang="en-US" sz="1600" dirty="0"/>
          </a:p>
          <a:p>
            <a:endParaRPr lang="en-US" sz="1800" dirty="0" smtClean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Pentagon 3"/>
          <p:cNvSpPr/>
          <p:nvPr/>
        </p:nvSpPr>
        <p:spPr>
          <a:xfrm>
            <a:off x="0" y="0"/>
            <a:ext cx="2097024" cy="365760"/>
          </a:xfrm>
          <a:prstGeom prst="homePlate">
            <a:avLst/>
          </a:prstGeom>
          <a:solidFill>
            <a:schemeClr val="tx2">
              <a:lumMod val="2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tx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  <a:endParaRPr lang="en-US" sz="2000" i="1" dirty="0">
              <a:solidFill>
                <a:schemeClr val="tx1">
                  <a:lumMod val="8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524" y="4150483"/>
            <a:ext cx="3499432" cy="2200597"/>
          </a:xfrm>
          <a:prstGeom prst="rect">
            <a:avLst/>
          </a:prstGeom>
        </p:spPr>
      </p:pic>
      <p:pic>
        <p:nvPicPr>
          <p:cNvPr id="1026" name="Picture 2" descr="Image result for beijing highway netwo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464" y="1872124"/>
            <a:ext cx="2911492" cy="19862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91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5012069" cy="4466127"/>
          </a:xfrm>
        </p:spPr>
        <p:txBody>
          <a:bodyPr>
            <a:normAutofit/>
          </a:bodyPr>
          <a:lstStyle/>
          <a:p>
            <a:r>
              <a:rPr lang="en-US" dirty="0" smtClean="0"/>
              <a:t>Task 2 of KDD CUP 2017</a:t>
            </a:r>
          </a:p>
          <a:p>
            <a:endParaRPr lang="en-US" dirty="0"/>
          </a:p>
          <a:p>
            <a:r>
              <a:rPr lang="en-US" dirty="0" smtClean="0"/>
              <a:t>Highway network</a:t>
            </a:r>
          </a:p>
          <a:p>
            <a:endParaRPr lang="en-US" dirty="0"/>
          </a:p>
          <a:p>
            <a:r>
              <a:rPr lang="en-US" dirty="0" smtClean="0"/>
              <a:t>Training dataset</a:t>
            </a:r>
          </a:p>
          <a:p>
            <a:pPr lvl="1"/>
            <a:r>
              <a:rPr lang="en-US" dirty="0" smtClean="0"/>
              <a:t>Sep 19 – Oct 17 (4 weeks)</a:t>
            </a:r>
          </a:p>
          <a:p>
            <a:pPr lvl="1"/>
            <a:r>
              <a:rPr lang="en-US" dirty="0" smtClean="0"/>
              <a:t>Each passing vehicle</a:t>
            </a:r>
          </a:p>
          <a:p>
            <a:pPr lvl="1"/>
            <a:r>
              <a:rPr lang="en-US" dirty="0" smtClean="0"/>
              <a:t>Travel time in road sections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" name="Pentagon 6"/>
          <p:cNvSpPr/>
          <p:nvPr/>
        </p:nvSpPr>
        <p:spPr>
          <a:xfrm>
            <a:off x="0" y="0"/>
            <a:ext cx="2097024" cy="365760"/>
          </a:xfrm>
          <a:prstGeom prst="homePlate">
            <a:avLst/>
          </a:prstGeom>
          <a:solidFill>
            <a:schemeClr val="tx2">
              <a:lumMod val="2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tx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  <a:endParaRPr lang="en-US" sz="2000" i="1" dirty="0">
              <a:solidFill>
                <a:schemeClr val="tx1">
                  <a:lumMod val="8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876799" y="1823890"/>
            <a:ext cx="3970147" cy="2142298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4613274" y="4478380"/>
            <a:ext cx="4233672" cy="172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8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7" y="1732450"/>
            <a:ext cx="3862270" cy="4466127"/>
          </a:xfrm>
        </p:spPr>
        <p:txBody>
          <a:bodyPr>
            <a:normAutofit/>
          </a:bodyPr>
          <a:lstStyle/>
          <a:p>
            <a:r>
              <a:rPr lang="en-US" dirty="0" smtClean="0"/>
              <a:t>Volume Prediction</a:t>
            </a:r>
          </a:p>
          <a:p>
            <a:pPr lvl="1"/>
            <a:r>
              <a:rPr lang="en-US" b="1" dirty="0"/>
              <a:t>Oct 18 – Oct </a:t>
            </a:r>
            <a:r>
              <a:rPr lang="en-US" b="1" dirty="0" smtClean="0"/>
              <a:t>24</a:t>
            </a:r>
            <a:endParaRPr lang="en-US" dirty="0" smtClean="0"/>
          </a:p>
          <a:p>
            <a:pPr lvl="1"/>
            <a:r>
              <a:rPr lang="en-US" dirty="0" smtClean="0"/>
              <a:t>Rush hour (8-10AM, 5-7PM)</a:t>
            </a:r>
          </a:p>
          <a:p>
            <a:pPr lvl="1"/>
            <a:r>
              <a:rPr lang="en-US" dirty="0" smtClean="0"/>
              <a:t>20-minute interval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Test dataset</a:t>
            </a:r>
          </a:p>
          <a:p>
            <a:pPr lvl="1"/>
            <a:r>
              <a:rPr lang="en-US" dirty="0" smtClean="0"/>
              <a:t>Given volume of previous two hours (6-8AM, 3-5PM)</a:t>
            </a:r>
          </a:p>
          <a:p>
            <a:pPr marL="450000" lvl="1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" name="Pentagon 6"/>
          <p:cNvSpPr/>
          <p:nvPr/>
        </p:nvSpPr>
        <p:spPr>
          <a:xfrm>
            <a:off x="0" y="0"/>
            <a:ext cx="2097024" cy="365760"/>
          </a:xfrm>
          <a:prstGeom prst="homePlate">
            <a:avLst/>
          </a:prstGeom>
          <a:solidFill>
            <a:schemeClr val="tx2">
              <a:lumMod val="2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tx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  <a:endParaRPr lang="en-US" sz="2000" i="1" dirty="0">
              <a:solidFill>
                <a:schemeClr val="tx1">
                  <a:lumMod val="8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116929" y="5045926"/>
            <a:ext cx="4870148" cy="1152651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4495215" y="1823890"/>
            <a:ext cx="4491862" cy="22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0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endParaRPr lang="en-US" sz="3600" dirty="0" smtClean="0"/>
          </a:p>
          <a:p>
            <a:pPr marL="36900" indent="0" algn="ctr">
              <a:buNone/>
            </a:pPr>
            <a:r>
              <a:rPr lang="en-US" sz="3600" dirty="0" smtClean="0"/>
              <a:t>Exploration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2907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Line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021" y="1577738"/>
            <a:ext cx="4255674" cy="113876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Aggregated volume into 20-minute intervals</a:t>
            </a:r>
          </a:p>
          <a:p>
            <a:r>
              <a:rPr lang="en-US" dirty="0" smtClean="0"/>
              <a:t>Plotted for each “Gate &amp; Direction” combination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Pentagon 10"/>
          <p:cNvSpPr/>
          <p:nvPr/>
        </p:nvSpPr>
        <p:spPr>
          <a:xfrm>
            <a:off x="0" y="0"/>
            <a:ext cx="2097024" cy="365760"/>
          </a:xfrm>
          <a:prstGeom prst="homePlate">
            <a:avLst/>
          </a:prstGeom>
          <a:solidFill>
            <a:schemeClr val="tx2">
              <a:lumMod val="2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tx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Exploration</a:t>
            </a:r>
            <a:endParaRPr lang="en-US" sz="2000" i="1" dirty="0">
              <a:solidFill>
                <a:schemeClr val="tx1">
                  <a:lumMod val="8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367695" y="4403685"/>
            <a:ext cx="2092444" cy="4183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Gate 1 ENTRY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39" y="2823654"/>
            <a:ext cx="4517556" cy="1580031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775987" y="6410688"/>
            <a:ext cx="3275859" cy="321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r>
              <a:rPr lang="en-US" sz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Gate 1</a:t>
            </a:r>
            <a:r>
              <a:rPr lang="en-US" sz="12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EXIT</a:t>
            </a:r>
            <a:endParaRPr lang="en-US" sz="1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39" y="4761502"/>
            <a:ext cx="4517556" cy="16126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6807" y="2811473"/>
            <a:ext cx="4207990" cy="1592212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5885251" y="4407946"/>
            <a:ext cx="2092444" cy="4183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Gate 3 ENTRY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6807" y="4784584"/>
            <a:ext cx="4207990" cy="1585166"/>
          </a:xfrm>
          <a:prstGeom prst="rect">
            <a:avLst/>
          </a:prstGeom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5864580" y="6364660"/>
            <a:ext cx="2092444" cy="4183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Gate 3 EXIT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6807" y="810765"/>
            <a:ext cx="4207990" cy="1533947"/>
          </a:xfrm>
          <a:prstGeom prst="rect">
            <a:avLst/>
          </a:prstGeom>
        </p:spPr>
      </p:pic>
      <p:sp>
        <p:nvSpPr>
          <p:cNvPr id="21" name="Content Placeholder 2"/>
          <p:cNvSpPr txBox="1">
            <a:spLocks/>
          </p:cNvSpPr>
          <p:nvPr/>
        </p:nvSpPr>
        <p:spPr>
          <a:xfrm>
            <a:off x="5885251" y="2342669"/>
            <a:ext cx="2092444" cy="4183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Gate 2 ENTRY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90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Plots (unfiltered)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666173" cy="12789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Gate 3 Entry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special holiday pattern</a:t>
            </a:r>
          </a:p>
          <a:p>
            <a:pPr lvl="1"/>
            <a:r>
              <a:rPr lang="en-US" dirty="0" smtClean="0"/>
              <a:t>Un-filtered volume data</a:t>
            </a:r>
          </a:p>
          <a:p>
            <a:pPr marL="450000" lvl="1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" name="Pentagon 6"/>
          <p:cNvSpPr/>
          <p:nvPr/>
        </p:nvSpPr>
        <p:spPr>
          <a:xfrm>
            <a:off x="0" y="0"/>
            <a:ext cx="2097024" cy="365760"/>
          </a:xfrm>
          <a:prstGeom prst="homePlate">
            <a:avLst/>
          </a:prstGeom>
          <a:solidFill>
            <a:schemeClr val="tx2">
              <a:lumMod val="2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tx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Exploration</a:t>
            </a:r>
            <a:endParaRPr lang="en-US" sz="2000" i="1" dirty="0">
              <a:solidFill>
                <a:schemeClr val="tx1">
                  <a:lumMod val="8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39" y="3222931"/>
            <a:ext cx="3118155" cy="23359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81" y="3382091"/>
            <a:ext cx="2643798" cy="20176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254" y="3382092"/>
            <a:ext cx="2615622" cy="2017635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93358" y="5460686"/>
            <a:ext cx="2725444" cy="7424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dirty="0" smtClean="0"/>
              <a:t>Lag Plots </a:t>
            </a:r>
          </a:p>
          <a:p>
            <a:pPr marL="0" indent="0" algn="ctr">
              <a:buFont typeface="Wingdings 2" charset="2"/>
              <a:buNone/>
            </a:pPr>
            <a:r>
              <a:rPr lang="en-US" sz="1400" dirty="0" smtClean="0"/>
              <a:t>(t = 1, or 20 minute)</a:t>
            </a:r>
            <a:endParaRPr lang="en-US" sz="1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47616" y="5745344"/>
            <a:ext cx="2725444" cy="7424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dirty="0" smtClean="0"/>
              <a:t>Auto Correlation Plots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486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2433</TotalTime>
  <Words>558</Words>
  <Application>Microsoft Office PowerPoint</Application>
  <PresentationFormat>On-screen Show (4:3)</PresentationFormat>
  <Paragraphs>200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Calisto MT</vt:lpstr>
      <vt:lpstr>方正舒体</vt:lpstr>
      <vt:lpstr>Times New Roman</vt:lpstr>
      <vt:lpstr>Trebuchet MS</vt:lpstr>
      <vt:lpstr>Wingdings</vt:lpstr>
      <vt:lpstr>Wingdings 2</vt:lpstr>
      <vt:lpstr>Slate</vt:lpstr>
      <vt:lpstr>Traffic Volume Prediction at  Highway Tollgates  Dhaval, Mi Tian,Deepan</vt:lpstr>
      <vt:lpstr>Outline</vt:lpstr>
      <vt:lpstr>PowerPoint Presentation</vt:lpstr>
      <vt:lpstr>Motivation</vt:lpstr>
      <vt:lpstr>Data</vt:lpstr>
      <vt:lpstr>Goal</vt:lpstr>
      <vt:lpstr>PowerPoint Presentation</vt:lpstr>
      <vt:lpstr>Line Plots</vt:lpstr>
      <vt:lpstr>Correlation Plots (unfiltered)</vt:lpstr>
      <vt:lpstr>Correlation Plots (no holiday)</vt:lpstr>
      <vt:lpstr>PowerPoint Presentation</vt:lpstr>
      <vt:lpstr>Regression Model</vt:lpstr>
      <vt:lpstr>Local Evaluation</vt:lpstr>
      <vt:lpstr>AR/ARMA (with all data)</vt:lpstr>
      <vt:lpstr>AR/ARMA (no holiday)</vt:lpstr>
      <vt:lpstr>AR/ARMA (rush hour, no holiday)</vt:lpstr>
      <vt:lpstr>PowerPoint Presentation</vt:lpstr>
      <vt:lpstr>Data Pre-Preparation</vt:lpstr>
      <vt:lpstr>Result</vt:lpstr>
      <vt:lpstr>Special Mention</vt:lpstr>
      <vt:lpstr>Cannot be applied to test set</vt:lpstr>
      <vt:lpstr>Conclusion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Deepan Sanghavi</cp:lastModifiedBy>
  <cp:revision>114</cp:revision>
  <dcterms:created xsi:type="dcterms:W3CDTF">2017-02-26T19:22:22Z</dcterms:created>
  <dcterms:modified xsi:type="dcterms:W3CDTF">2017-04-26T06:06:59Z</dcterms:modified>
</cp:coreProperties>
</file>