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34"/>
  </p:notesMasterIdLst>
  <p:sldIdLst>
    <p:sldId id="256" r:id="rId2"/>
    <p:sldId id="280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81" r:id="rId12"/>
    <p:sldId id="265" r:id="rId13"/>
    <p:sldId id="282" r:id="rId14"/>
    <p:sldId id="266" r:id="rId15"/>
    <p:sldId id="267" r:id="rId16"/>
    <p:sldId id="268" r:id="rId17"/>
    <p:sldId id="269" r:id="rId18"/>
    <p:sldId id="283" r:id="rId19"/>
    <p:sldId id="284" r:id="rId20"/>
    <p:sldId id="285" r:id="rId21"/>
    <p:sldId id="286" r:id="rId22"/>
    <p:sldId id="287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85D87D-A2F0-40EC-A34D-4E152C7A0917}">
  <a:tblStyle styleId="{2B85D87D-A2F0-40EC-A34D-4E152C7A0917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1V>
      <a:tcStyle>
        <a:tcBdr>
          <a:top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la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Data Collection before data </a:t>
            </a:r>
            <a:r>
              <a:rPr lang="en-US" dirty="0" err="1" smtClean="0"/>
              <a:t>descriotion</a:t>
            </a:r>
            <a:endParaRPr dirty="0"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we got the target column; result with crime count 1; then above results after</a:t>
            </a:r>
            <a:r>
              <a:rPr lang="en-US" baseline="0" dirty="0" smtClean="0"/>
              <a:t> removing low crime count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3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Different image for security</a:t>
            </a: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Combine crime data analysis into 1-2 slides</a:t>
            </a:r>
            <a:endParaRPr dirty="0"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209800" y="4464028"/>
            <a:ext cx="9144000" cy="16414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rgbClr val="E2E2E2"/>
              </a:buClr>
              <a:buFont typeface="Calibri"/>
              <a:buNone/>
              <a:defRPr sz="9600" b="0" i="0" u="none" strike="noStrike" cap="none">
                <a:solidFill>
                  <a:srgbClr val="E2E2E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9787" y="4367160"/>
            <a:ext cx="10515599" cy="8193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3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839787" y="987425"/>
            <a:ext cx="10515599" cy="3379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3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39787" y="5186516"/>
            <a:ext cx="10514011" cy="682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3534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3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839787" y="4489398"/>
            <a:ext cx="10514011" cy="15018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446212" y="365125"/>
            <a:ext cx="9302752" cy="29929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4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720643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838200" y="4501728"/>
            <a:ext cx="10512423" cy="1489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1111044" y="78682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8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0437811" y="27432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8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839787" y="2326966"/>
            <a:ext cx="10515599" cy="2511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839787" y="4850580"/>
            <a:ext cx="10514011" cy="1140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37282" y="188595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0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8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1356798" y="257175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9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9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3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4"/>
          </p:nvPr>
        </p:nvSpPr>
        <p:spPr>
          <a:xfrm>
            <a:off x="4577441" y="257175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9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9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5"/>
          </p:nvPr>
        </p:nvSpPr>
        <p:spPr>
          <a:xfrm>
            <a:off x="7829035" y="188595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6"/>
          </p:nvPr>
        </p:nvSpPr>
        <p:spPr>
          <a:xfrm>
            <a:off x="7829035" y="257175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9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9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332084" y="4297503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0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8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pic" idx="2"/>
          </p:nvPr>
        </p:nvSpPr>
        <p:spPr>
          <a:xfrm>
            <a:off x="1332084" y="2256353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3"/>
          </p:nvPr>
        </p:nvSpPr>
        <p:spPr>
          <a:xfrm>
            <a:off x="1332084" y="4873764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9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9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4"/>
          </p:nvPr>
        </p:nvSpPr>
        <p:spPr>
          <a:xfrm>
            <a:off x="4568996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0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8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5"/>
          </p:nvPr>
        </p:nvSpPr>
        <p:spPr>
          <a:xfrm>
            <a:off x="4568996" y="2256353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6"/>
          </p:nvPr>
        </p:nvSpPr>
        <p:spPr>
          <a:xfrm>
            <a:off x="4567644" y="4873764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9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9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7"/>
          </p:nvPr>
        </p:nvSpPr>
        <p:spPr>
          <a:xfrm>
            <a:off x="7804321" y="4297503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0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8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8"/>
          </p:nvPr>
        </p:nvSpPr>
        <p:spPr>
          <a:xfrm>
            <a:off x="7804321" y="2256353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9"/>
          </p:nvPr>
        </p:nvSpPr>
        <p:spPr>
          <a:xfrm>
            <a:off x="7804196" y="4873762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9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9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 rot="5400000">
            <a:off x="4061231" y="-1115605"/>
            <a:ext cx="4351338" cy="1023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7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854532" y="4464028"/>
            <a:ext cx="9144000" cy="16414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2E2E2"/>
              </a:buClr>
              <a:buFont typeface="Calibri"/>
              <a:buNone/>
              <a:defRPr sz="9600" b="0" i="0" u="none" strike="noStrike" cap="none">
                <a:solidFill>
                  <a:srgbClr val="E2E2E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854532" y="3693673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5025215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319839" y="1825625"/>
            <a:ext cx="503395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20000" y="1681163"/>
            <a:ext cx="5025215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0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8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1120000" y="2505075"/>
            <a:ext cx="5025215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319839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319839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3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1120000" y="2057400"/>
            <a:ext cx="3652024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3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3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120000" y="2057400"/>
            <a:ext cx="3652024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7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fficiency" TargetMode="External"/><Relationship Id="rId3" Type="http://schemas.openxmlformats.org/officeDocument/2006/relationships/hyperlink" Target="https://en.wikipedia.org/wiki/Information_and_communication_technology" TargetMode="External"/><Relationship Id="rId7" Type="http://schemas.openxmlformats.org/officeDocument/2006/relationships/hyperlink" Target="https://en.wikipedia.org/wiki/Urban_informatics" TargetMode="External"/><Relationship Id="rId2" Type="http://schemas.openxmlformats.org/officeDocument/2006/relationships/hyperlink" Target="https://en.wikipedia.org/wiki/Urban_develop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Quality_of_life" TargetMode="External"/><Relationship Id="rId5" Type="http://schemas.openxmlformats.org/officeDocument/2006/relationships/hyperlink" Target="https://en.wikipedia.org/wiki/Information_security" TargetMode="External"/><Relationship Id="rId4" Type="http://schemas.openxmlformats.org/officeDocument/2006/relationships/hyperlink" Target="https://en.wikipedia.org/wiki/Internet_of_Thing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ime.chicagotribune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cityofchicago.org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rban_informatics" TargetMode="External"/><Relationship Id="rId3" Type="http://schemas.openxmlformats.org/officeDocument/2006/relationships/hyperlink" Target="https://en.wikipedia.org/wiki/Urban_development" TargetMode="External"/><Relationship Id="rId7" Type="http://schemas.openxmlformats.org/officeDocument/2006/relationships/hyperlink" Target="https://en.wikipedia.org/wiki/Quality_of_lif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formation_security" TargetMode="External"/><Relationship Id="rId5" Type="http://schemas.openxmlformats.org/officeDocument/2006/relationships/hyperlink" Target="https://en.wikipedia.org/wiki/Internet_of_Things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en.wikipedia.org/wiki/Information_and_communication_technology" TargetMode="External"/><Relationship Id="rId9" Type="http://schemas.openxmlformats.org/officeDocument/2006/relationships/hyperlink" Target="https://en.wikipedia.org/wiki/Efficienc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subTitle" idx="1"/>
          </p:nvPr>
        </p:nvSpPr>
        <p:spPr>
          <a:xfrm>
            <a:off x="3712891" y="3914078"/>
            <a:ext cx="5219236" cy="28435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96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Deepan Sanghavi</a:t>
            </a: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96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Dhaval Dholakia</a:t>
            </a: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96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Karan Somaiah Napanda</a:t>
            </a: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96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Rohitpal Singh</a:t>
            </a: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96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Satishraju Rajendiran</a:t>
            </a: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296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Sushma Tayanna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6126" y="296522"/>
            <a:ext cx="609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Why Chicago ?	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7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Why Chicago?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Chicago is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7775" y="1564362"/>
            <a:ext cx="9162317" cy="3960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Crime data</a:t>
            </a:r>
          </a:p>
          <a:p>
            <a:r>
              <a:rPr lang="en-US" dirty="0" smtClean="0"/>
              <a:t>Police data</a:t>
            </a:r>
          </a:p>
          <a:p>
            <a:r>
              <a:rPr lang="en-US" dirty="0" smtClean="0"/>
              <a:t>Real Estate*</a:t>
            </a:r>
          </a:p>
          <a:p>
            <a:endParaRPr lang="en-US" dirty="0"/>
          </a:p>
          <a:p>
            <a:r>
              <a:rPr lang="en-US" dirty="0" smtClean="0"/>
              <a:t>Restaurant data</a:t>
            </a:r>
          </a:p>
          <a:p>
            <a:r>
              <a:rPr lang="en-US" dirty="0" smtClean="0"/>
              <a:t>Yelp Ratings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5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174166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1120000" y="1325562"/>
            <a:ext cx="10233799" cy="485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Source : </a:t>
            </a:r>
            <a:r>
              <a:rPr lang="en-US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https://data.cityofchicago.org/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Dataset Size: 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Total Records </a:t>
            </a:r>
            <a:r>
              <a:rPr lang="en-US" sz="24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6,193,548</a:t>
            </a:r>
            <a:r>
              <a:rPr lang="en-US"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 (2001 - 2016)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Variables : 21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2491408" y="3432312"/>
            <a:ext cx="6705599" cy="781877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2F7E8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Chicago Crime Dataset</a:t>
            </a:r>
          </a:p>
        </p:txBody>
      </p:sp>
      <p:sp>
        <p:nvSpPr>
          <p:cNvPr id="201" name="Shape 201"/>
          <p:cNvSpPr/>
          <p:nvPr/>
        </p:nvSpPr>
        <p:spPr>
          <a:xfrm>
            <a:off x="2587083" y="5029200"/>
            <a:ext cx="1590260" cy="927652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2F7E8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	</a:t>
            </a:r>
          </a:p>
        </p:txBody>
      </p:sp>
      <p:sp>
        <p:nvSpPr>
          <p:cNvPr id="202" name="Shape 202"/>
          <p:cNvSpPr/>
          <p:nvPr/>
        </p:nvSpPr>
        <p:spPr>
          <a:xfrm>
            <a:off x="7414592" y="5029200"/>
            <a:ext cx="1590260" cy="927652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2F7E8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</a:p>
        </p:txBody>
      </p:sp>
      <p:sp>
        <p:nvSpPr>
          <p:cNvPr id="203" name="Shape 203"/>
          <p:cNvSpPr/>
          <p:nvPr/>
        </p:nvSpPr>
        <p:spPr>
          <a:xfrm>
            <a:off x="5048971" y="5029200"/>
            <a:ext cx="1590260" cy="927652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2F7E8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Crime Type</a:t>
            </a:r>
          </a:p>
        </p:txBody>
      </p:sp>
      <p:cxnSp>
        <p:nvCxnSpPr>
          <p:cNvPr id="204" name="Shape 204"/>
          <p:cNvCxnSpPr/>
          <p:nvPr/>
        </p:nvCxnSpPr>
        <p:spPr>
          <a:xfrm flipH="1">
            <a:off x="3693841" y="4214191"/>
            <a:ext cx="1991340" cy="81500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05" name="Shape 205"/>
          <p:cNvCxnSpPr/>
          <p:nvPr/>
        </p:nvCxnSpPr>
        <p:spPr>
          <a:xfrm>
            <a:off x="5685182" y="4234069"/>
            <a:ext cx="0" cy="7951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06" name="Shape 206"/>
          <p:cNvCxnSpPr>
            <a:endCxn id="202" idx="0"/>
          </p:cNvCxnSpPr>
          <p:nvPr/>
        </p:nvCxnSpPr>
        <p:spPr>
          <a:xfrm>
            <a:off x="5685222" y="4194300"/>
            <a:ext cx="2524500" cy="834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4917" y="1242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377" y="581434"/>
            <a:ext cx="16891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419618" y="1216434"/>
            <a:ext cx="57912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69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4432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486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</a:p>
        </p:txBody>
      </p:sp>
      <p:graphicFrame>
        <p:nvGraphicFramePr>
          <p:cNvPr id="212" name="Shape 212"/>
          <p:cNvGraphicFramePr/>
          <p:nvPr/>
        </p:nvGraphicFramePr>
        <p:xfrm>
          <a:off x="1105883" y="954157"/>
          <a:ext cx="2670975" cy="532555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CCE5A8"/>
                    </a:gs>
                    <a:gs pos="50000">
                      <a:srgbClr val="C4DF9A"/>
                    </a:gs>
                    <a:gs pos="100000">
                      <a:srgbClr val="BCDE88"/>
                    </a:gs>
                  </a:gsLst>
                  <a:lin ang="5400000" scaled="0"/>
                </a:gradFill>
                <a:tableStyleId>{2B85D87D-A2F0-40EC-A34D-4E152C7A0917}</a:tableStyleId>
              </a:tblPr>
              <a:tblGrid>
                <a:gridCol w="267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strike="noStrike" cap="none"/>
                        <a:t> ID</a:t>
                      </a:r>
                    </a:p>
                  </a:txBody>
                  <a:tcPr marL="7250" marR="7250" marT="72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strike="noStrike" cap="none"/>
                        <a:t> Case Number</a:t>
                      </a:r>
                    </a:p>
                  </a:txBody>
                  <a:tcPr marL="7250" marR="7250" marT="72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strike="noStrike" cap="none"/>
                        <a:t> Date</a:t>
                      </a:r>
                    </a:p>
                  </a:txBody>
                  <a:tcPr marL="7250" marR="7250" marT="72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strike="noStrike" cap="none"/>
                        <a:t> Block</a:t>
                      </a:r>
                    </a:p>
                  </a:txBody>
                  <a:tcPr marL="7250" marR="7250" marT="72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strike="noStrike" cap="none"/>
                        <a:t> IUCR</a:t>
                      </a:r>
                    </a:p>
                  </a:txBody>
                  <a:tcPr marL="7250" marR="7250" marT="72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strike="noStrike" cap="none"/>
                        <a:t> Primary Type</a:t>
                      </a:r>
                    </a:p>
                  </a:txBody>
                  <a:tcPr marL="7250" marR="7250" marT="72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strike="noStrike" cap="none"/>
                        <a:t> Description</a:t>
                      </a:r>
                    </a:p>
                  </a:txBody>
                  <a:tcPr marL="7250" marR="7250" marT="72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strike="noStrike" cap="none"/>
                        <a:t> Location Description</a:t>
                      </a:r>
                    </a:p>
                  </a:txBody>
                  <a:tcPr marL="7250" marR="7250" marT="72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strike="noStrike" cap="none"/>
                        <a:t> Arrest</a:t>
                      </a:r>
                    </a:p>
                  </a:txBody>
                  <a:tcPr marL="7250" marR="7250" marT="72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strike="noStrike" cap="none"/>
                        <a:t> Domestic</a:t>
                      </a:r>
                    </a:p>
                  </a:txBody>
                  <a:tcPr marL="7250" marR="7250" marT="72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1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strike="noStrike" cap="none"/>
                        <a:t> Beat</a:t>
                      </a:r>
                    </a:p>
                  </a:txBody>
                  <a:tcPr marL="7250" marR="7250" marT="72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1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strike="noStrike" cap="none"/>
                        <a:t> District</a:t>
                      </a:r>
                    </a:p>
                  </a:txBody>
                  <a:tcPr marL="7250" marR="7250" marT="725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strike="noStrike" cap="none"/>
                        <a:t> Ward</a:t>
                      </a:r>
                    </a:p>
                  </a:txBody>
                  <a:tcPr marL="7250" marR="7250" marT="725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strike="noStrike" cap="none"/>
                        <a:t> Community Area</a:t>
                      </a:r>
                    </a:p>
                  </a:txBody>
                  <a:tcPr marL="7250" marR="7250" marT="725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1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strike="noStrike" cap="none"/>
                        <a:t> FBI Code</a:t>
                      </a:r>
                    </a:p>
                  </a:txBody>
                  <a:tcPr marL="7250" marR="7250" marT="725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strike="noStrike" cap="none"/>
                        <a:t> Hour</a:t>
                      </a:r>
                    </a:p>
                  </a:txBody>
                  <a:tcPr marL="7250" marR="7250" marT="725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strike="noStrike" cap="none"/>
                        <a:t> DayofWeek</a:t>
                      </a:r>
                    </a:p>
                  </a:txBody>
                  <a:tcPr marL="7250" marR="7250" marT="725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strike="noStrike" cap="none"/>
                        <a:t> Year</a:t>
                      </a:r>
                    </a:p>
                  </a:txBody>
                  <a:tcPr marL="7250" marR="7250" marT="725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strike="noStrike" cap="none"/>
                        <a:t> Day</a:t>
                      </a:r>
                    </a:p>
                  </a:txBody>
                  <a:tcPr marL="7250" marR="7250" marT="725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strike="noStrike" cap="none"/>
                        <a:t> Month</a:t>
                      </a:r>
                    </a:p>
                  </a:txBody>
                  <a:tcPr marL="7250" marR="7250" marT="725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1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strike="noStrike" cap="none"/>
                        <a:t> Updated On</a:t>
                      </a:r>
                    </a:p>
                  </a:txBody>
                  <a:tcPr marL="7250" marR="7250" marT="725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strike="noStrike" cap="none"/>
                        <a:t> Latitude</a:t>
                      </a:r>
                    </a:p>
                  </a:txBody>
                  <a:tcPr marL="7250" marR="7250" marT="725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strike="noStrike" cap="none"/>
                        <a:t> Longitude</a:t>
                      </a:r>
                    </a:p>
                  </a:txBody>
                  <a:tcPr marL="7250" marR="7250" marT="725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strike="noStrike" cap="none"/>
                        <a:t> Location</a:t>
                      </a:r>
                    </a:p>
                  </a:txBody>
                  <a:tcPr marL="7250" marR="7250" marT="725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strike="noStrike" cap="none"/>
                        <a:t> Timestamp</a:t>
                      </a:r>
                    </a:p>
                  </a:txBody>
                  <a:tcPr marL="7250" marR="7250" marT="7250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strike="noStrike" cap="none"/>
                        <a:t> ImpBlock</a:t>
                      </a:r>
                    </a:p>
                  </a:txBody>
                  <a:tcPr marL="7250" marR="7250" marT="7250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3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250" marR="7250" marT="7250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213" name="Shape 213"/>
          <p:cNvSpPr/>
          <p:nvPr/>
        </p:nvSpPr>
        <p:spPr>
          <a:xfrm>
            <a:off x="6904382" y="1973705"/>
            <a:ext cx="2928731" cy="3014975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accent1"/>
          </a:solidFill>
          <a:ln w="12700" cap="flat" cmpd="sng">
            <a:solidFill>
              <a:srgbClr val="2F7E8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 Down  Timestamp by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Day of the 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week(weekend or weekday) </a:t>
            </a:r>
            <a:endParaRPr lang="en-US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of the 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Day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Discretization of hour</a:t>
            </a:r>
            <a:endParaRPr lang="en-US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Year Month Day 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8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ImpBlock</a:t>
            </a:r>
            <a:endParaRPr lang="en-US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Obtain Zip codes by  location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426226" y="954157"/>
            <a:ext cx="2796208" cy="715616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2F7E8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6,193,548</a:t>
            </a:r>
          </a:p>
        </p:txBody>
      </p:sp>
      <p:sp>
        <p:nvSpPr>
          <p:cNvPr id="215" name="Shape 215"/>
          <p:cNvSpPr/>
          <p:nvPr/>
        </p:nvSpPr>
        <p:spPr>
          <a:xfrm>
            <a:off x="8150085" y="5365392"/>
            <a:ext cx="3849757" cy="1219198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rgbClr val="2F7E8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1048575 Observations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 Variables</a:t>
            </a:r>
          </a:p>
        </p:txBody>
      </p:sp>
      <p:cxnSp>
        <p:nvCxnSpPr>
          <p:cNvPr id="216" name="Shape 216"/>
          <p:cNvCxnSpPr>
            <a:stCxn id="214" idx="4"/>
            <a:endCxn id="213" idx="2"/>
          </p:cNvCxnSpPr>
          <p:nvPr/>
        </p:nvCxnSpPr>
        <p:spPr>
          <a:xfrm rot="16200000" flipH="1">
            <a:off x="5458646" y="2035457"/>
            <a:ext cx="1811420" cy="1080052"/>
          </a:xfrm>
          <a:prstGeom prst="bentConnector2">
            <a:avLst/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17" name="Shape 217"/>
          <p:cNvCxnSpPr>
            <a:endCxn id="215" idx="2"/>
          </p:cNvCxnSpPr>
          <p:nvPr/>
        </p:nvCxnSpPr>
        <p:spPr>
          <a:xfrm rot="-5400000" flipH="1">
            <a:off x="7065585" y="4890491"/>
            <a:ext cx="1847700" cy="321300"/>
          </a:xfrm>
          <a:prstGeom prst="bentConnector2">
            <a:avLst/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Data Limtations	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7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Data was skewed.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2001 – 2009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2010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2011 – 2016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Null values </a:t>
            </a:r>
            <a:endParaRPr lang="en-US" sz="2800" b="0" i="0" u="none" strike="noStrike" cap="none" dirty="0" smtClean="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lang="en-US" dirty="0" smtClean="0"/>
              <a:t>Drop NA</a:t>
            </a:r>
            <a:endParaRPr lang="en-US" sz="2800" b="0" i="0" u="none" strike="noStrike" cap="none" dirty="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No Personal info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8782" y="1690688"/>
            <a:ext cx="7680959" cy="4724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258336" y="264763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5400" b="1" i="0" u="sng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258336" y="1781018"/>
            <a:ext cx="10344594" cy="48971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25000"/>
              <a:buFont typeface="Arial"/>
              <a:buNone/>
            </a:pPr>
            <a:r>
              <a:rPr lang="en-US" sz="259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A model that would predict/answer the following questions: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25000"/>
              <a:buFont typeface="Arial"/>
              <a:buNone/>
            </a:pPr>
            <a:r>
              <a:rPr lang="en-US" sz="259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lang="en-US" sz="2590" b="0" i="0" u="none" strike="noStrike" cap="none" dirty="0" smtClean="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25000"/>
              <a:buFontTx/>
              <a:buChar char="-"/>
            </a:pPr>
            <a:r>
              <a:rPr lang="en-US" sz="2590" dirty="0" smtClean="0"/>
              <a:t>Catch me if you can</a:t>
            </a:r>
          </a:p>
          <a:p>
            <a:pPr marL="457200" marR="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25000"/>
              <a:buFontTx/>
              <a:buChar char="-"/>
            </a:pPr>
            <a:r>
              <a:rPr lang="en-US" sz="2590" dirty="0" smtClean="0"/>
              <a:t>Domain(Time, location) where you should increase the security to reduce the crime rate</a:t>
            </a:r>
            <a:endParaRPr lang="en-US" sz="2590" b="0" i="0" u="none" strike="noStrike" cap="none" dirty="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Calibri"/>
              <a:buAutoNum type="alphaLcParenR"/>
            </a:pPr>
            <a:r>
              <a:rPr lang="en-US" sz="2590" b="1" i="0" u="none" strike="noStrike" cap="none" dirty="0" smtClean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Identify the type of crime for which the accused was never tracked down.</a:t>
            </a:r>
            <a:endParaRPr lang="en-US" sz="2590" b="1" i="0" u="none" strike="noStrike" cap="none" dirty="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Calibri"/>
              <a:buNone/>
            </a:pPr>
            <a:endParaRPr sz="2590" b="1" i="0" u="none" strike="noStrike" cap="none" dirty="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Calibri"/>
              <a:buAutoNum type="alphaLcParenR"/>
            </a:pPr>
            <a:r>
              <a:rPr lang="en-US" sz="2590" b="1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Predict the type of crime for given time and location</a:t>
            </a: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Calibri"/>
              <a:buNone/>
            </a:pPr>
            <a:endParaRPr sz="2590" b="1" i="0" u="none" strike="noStrike" cap="none" dirty="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Calibri"/>
              <a:buAutoNum type="alphaLcParenR"/>
            </a:pPr>
            <a:r>
              <a:rPr lang="en-US" sz="2590" b="1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Classify the region as safe/unsafe .</a:t>
            </a: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Calibri"/>
              <a:buNone/>
            </a:pPr>
            <a:endParaRPr sz="2590" b="1" i="0" u="none" strike="noStrike" cap="none" dirty="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Calibri"/>
              <a:buAutoNum type="alphaLcParenR"/>
            </a:pPr>
            <a:r>
              <a:rPr lang="en-US" sz="2590" b="1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Why a specific region is tied to specific crime type?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buClr>
                <a:srgbClr val="EDEDED"/>
              </a:buClr>
              <a:buSzPct val="25000"/>
              <a:buFont typeface="Arial"/>
              <a:buNone/>
            </a:pPr>
            <a:endParaRPr sz="2590" b="0" i="0" u="none" strike="noStrike" cap="none" dirty="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838200" y="385673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Approaches Tried: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7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Model:</a:t>
            </a:r>
          </a:p>
          <a:p>
            <a:pPr indent="-228600">
              <a:spcBef>
                <a:spcPts val="0"/>
              </a:spcBef>
              <a:buNone/>
            </a:pPr>
            <a:r>
              <a:rPr lang="en-US" dirty="0" err="1"/>
              <a:t>glm.fit</a:t>
            </a:r>
            <a:r>
              <a:rPr lang="en-US" dirty="0"/>
              <a:t>=</a:t>
            </a:r>
            <a:r>
              <a:rPr lang="en-US" dirty="0" err="1"/>
              <a:t>glm</a:t>
            </a:r>
            <a:r>
              <a:rPr lang="en-US" dirty="0"/>
              <a:t>(</a:t>
            </a:r>
            <a:r>
              <a:rPr lang="en-US" dirty="0" err="1"/>
              <a:t>Arrest∼crimedata$Primary.Type+crimedata$IUCR</a:t>
            </a:r>
            <a:r>
              <a:rPr lang="en-US" dirty="0"/>
              <a:t>, data=</a:t>
            </a:r>
            <a:r>
              <a:rPr lang="en-US" dirty="0" err="1"/>
              <a:t>crimedata</a:t>
            </a:r>
            <a:r>
              <a:rPr lang="en-US" dirty="0"/>
              <a:t> ,family=</a:t>
            </a:r>
            <a:r>
              <a:rPr lang="en-US" dirty="0" err="1"/>
              <a:t>binomial,subset</a:t>
            </a:r>
            <a:r>
              <a:rPr lang="en-US" dirty="0"/>
              <a:t>=train)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145105" y="3667126"/>
            <a:ext cx="3381375" cy="971550"/>
          </a:xfrm>
          <a:prstGeom prst="rect">
            <a:avLst/>
          </a:prstGeom>
        </p:spPr>
      </p:pic>
      <p:pic>
        <p:nvPicPr>
          <p:cNvPr id="205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440" y="-317856"/>
            <a:ext cx="59436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899" y="5111750"/>
            <a:ext cx="5943600" cy="174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4152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-379288" y="2774511"/>
            <a:ext cx="5943600" cy="312801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00964" y="2731966"/>
            <a:ext cx="5943600" cy="317055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975885" y="-850767"/>
            <a:ext cx="4175429" cy="375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5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LDA: </a:t>
            </a:r>
            <a:r>
              <a:rPr lang="en-US" dirty="0" err="1"/>
              <a:t>lda.fit</a:t>
            </a:r>
            <a:r>
              <a:rPr lang="en-US" dirty="0"/>
              <a:t>=</a:t>
            </a:r>
            <a:r>
              <a:rPr lang="en-US" dirty="0" err="1"/>
              <a:t>lda</a:t>
            </a:r>
            <a:r>
              <a:rPr lang="en-US" dirty="0"/>
              <a:t>(</a:t>
            </a:r>
            <a:r>
              <a:rPr lang="en-US" dirty="0" err="1"/>
              <a:t>crimedata$Hourd~Primary.Type</a:t>
            </a:r>
            <a:r>
              <a:rPr lang="en-US" dirty="0"/>
              <a:t>, data=</a:t>
            </a:r>
            <a:r>
              <a:rPr lang="en-US" dirty="0" err="1"/>
              <a:t>crimedata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24237" y="2709862"/>
            <a:ext cx="5343525" cy="14382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45594" y="4343400"/>
            <a:ext cx="3562350" cy="8191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236899" y="4752975"/>
            <a:ext cx="31051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7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smart city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228600"/>
            <a:r>
              <a:rPr lang="en-US" u="sng" dirty="0">
                <a:solidFill>
                  <a:schemeClr val="hlink"/>
                </a:solidFill>
                <a:hlinkClick r:id="rId2"/>
              </a:rPr>
              <a:t>Urban development</a:t>
            </a:r>
            <a:r>
              <a:rPr lang="en-US" dirty="0"/>
              <a:t> vision </a:t>
            </a:r>
          </a:p>
          <a:p>
            <a:pPr marL="0" lvl="0" indent="0">
              <a:buSzPct val="25000"/>
              <a:buNone/>
            </a:pPr>
            <a:endParaRPr lang="en-US" dirty="0"/>
          </a:p>
          <a:p>
            <a:pPr lvl="0" indent="-228600"/>
            <a:r>
              <a:rPr lang="en-US" dirty="0"/>
              <a:t>To integrate multiple 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information and communication technology</a:t>
            </a:r>
            <a:r>
              <a:rPr lang="en-US" dirty="0"/>
              <a:t> (ICT) and 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Internet of Things</a:t>
            </a:r>
            <a:r>
              <a:rPr lang="en-US" dirty="0"/>
              <a:t> (</a:t>
            </a:r>
            <a:r>
              <a:rPr lang="en-US" dirty="0" err="1"/>
              <a:t>IoT</a:t>
            </a:r>
            <a:r>
              <a:rPr lang="en-US" dirty="0"/>
              <a:t>) solutions in a 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secure</a:t>
            </a:r>
            <a:r>
              <a:rPr lang="en-US" dirty="0"/>
              <a:t> fashion to manage a city's assets .</a:t>
            </a:r>
          </a:p>
          <a:p>
            <a:pPr marL="0" lvl="0" indent="0">
              <a:buSzPct val="25000"/>
              <a:buNone/>
            </a:pPr>
            <a:endParaRPr lang="en-US" dirty="0"/>
          </a:p>
          <a:p>
            <a:pPr lvl="0" indent="-228600"/>
            <a:r>
              <a:rPr lang="en-US" b="1" u="sng" dirty="0"/>
              <a:t>Goal of a Smart city: </a:t>
            </a:r>
            <a:r>
              <a:rPr lang="en-US" dirty="0"/>
              <a:t>Improve </a:t>
            </a:r>
            <a:r>
              <a:rPr lang="en-US" u="sng" dirty="0">
                <a:solidFill>
                  <a:schemeClr val="hlink"/>
                </a:solidFill>
                <a:hlinkClick r:id="rId6"/>
              </a:rPr>
              <a:t>quality of life</a:t>
            </a:r>
            <a:r>
              <a:rPr lang="en-US" dirty="0"/>
              <a:t> by using </a:t>
            </a:r>
            <a:r>
              <a:rPr lang="en-US" u="sng" dirty="0">
                <a:solidFill>
                  <a:schemeClr val="hlink"/>
                </a:solidFill>
                <a:hlinkClick r:id="rId7"/>
              </a:rPr>
              <a:t>urban informatics</a:t>
            </a:r>
            <a:r>
              <a:rPr lang="en-US" dirty="0"/>
              <a:t> and technology to improve the </a:t>
            </a:r>
            <a:r>
              <a:rPr lang="en-US" u="sng" dirty="0">
                <a:solidFill>
                  <a:schemeClr val="hlink"/>
                </a:solidFill>
                <a:hlinkClick r:id="rId8"/>
              </a:rPr>
              <a:t>efficiency</a:t>
            </a:r>
            <a:r>
              <a:rPr lang="en-US" dirty="0"/>
              <a:t> of services and meet residents' needs. </a:t>
            </a:r>
          </a:p>
          <a:p>
            <a:pPr marL="177800" indent="0">
              <a:buNone/>
            </a:pPr>
            <a:endParaRPr lang="en-US" dirty="0" smtClean="0"/>
          </a:p>
          <a:p>
            <a:r>
              <a:rPr lang="en-US" dirty="0" smtClean="0"/>
              <a:t>Why crime?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54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399" y="211013"/>
            <a:ext cx="5943600" cy="313499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95999" y="3500120"/>
            <a:ext cx="5943600" cy="32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69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lm.fit</a:t>
            </a:r>
            <a:r>
              <a:rPr lang="en-US" dirty="0"/>
              <a:t>=lm(crimedata1$CrimeCount∼crimedata1$District+crimedata1$Ward+crimedata1$Year+crimedata1$DayofWeekd+crimedata1$Hourd+crimedata1$Month+crimedata1$Location.Description+crimedata1$IUCR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lm.fit</a:t>
            </a:r>
            <a:r>
              <a:rPr lang="en-US" dirty="0"/>
              <a:t>=lm(crimedata1$CrimeCount∼crimedata1$IUCR+crimedata1$Location.Description+crimedata1$DayofWeekd+crimedata1$Community.Area) [</a:t>
            </a:r>
            <a:r>
              <a:rPr lang="en-US" dirty="0" err="1"/>
              <a:t>Preprocesssing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884488" y="3179669"/>
            <a:ext cx="5943600" cy="105346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5548902" y="5393691"/>
            <a:ext cx="5943600" cy="91821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565935" y="5954713"/>
            <a:ext cx="59436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visualization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prove night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0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Final Approach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7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Why We Chose this approach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7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7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Interpretation of results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7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Analysis By Type</a:t>
            </a:r>
          </a:p>
        </p:txBody>
      </p:sp>
      <p:pic>
        <p:nvPicPr>
          <p:cNvPr id="266" name="Shape 26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03006" y="1825625"/>
            <a:ext cx="826856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Analysis By Time</a:t>
            </a:r>
          </a:p>
        </p:txBody>
      </p:sp>
      <p:pic>
        <p:nvPicPr>
          <p:cNvPr id="272" name="Shape 27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2949" y="1530203"/>
            <a:ext cx="1076085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Analysis by Time</a:t>
            </a:r>
          </a:p>
        </p:txBody>
      </p:sp>
      <p:pic>
        <p:nvPicPr>
          <p:cNvPr id="278" name="Shape 27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58856" y="1825625"/>
            <a:ext cx="8156862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23811" y="0"/>
            <a:ext cx="1221581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Analysis by location</a:t>
            </a:r>
          </a:p>
        </p:txBody>
      </p:sp>
      <p:pic>
        <p:nvPicPr>
          <p:cNvPr id="284" name="Shape 28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97158" y="1825625"/>
            <a:ext cx="7880257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References:	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7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lang="en-US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http://crime.chicagotribune.com/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lang="en-US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https://data.cityofchicago.org/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7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68765" y="169791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5400" b="0" i="0" u="sng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09665" y="1495354"/>
            <a:ext cx="10233799" cy="49856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25000"/>
              <a:buFont typeface="Arial"/>
              <a:buNone/>
            </a:pPr>
            <a:r>
              <a:rPr lang="en-US" sz="2590" b="1" i="0" u="sng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Crime Data Analysis: 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25000"/>
              <a:buFont typeface="Arial"/>
              <a:buNone/>
            </a:pPr>
            <a:endParaRPr sz="2590" b="1" i="0" u="sng" strike="noStrike" cap="none" dirty="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The goal here is to develop a model based on the 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25000"/>
              <a:buFont typeface="Arial"/>
              <a:buNone/>
            </a:pPr>
            <a:r>
              <a:rPr lang="en-US" sz="259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    crime data.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25000"/>
              <a:buFont typeface="Arial"/>
              <a:buNone/>
            </a:pPr>
            <a:endParaRPr sz="2590" b="0" i="0" u="none" strike="noStrike" cap="none" dirty="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 Help the authorities to make effective </a:t>
            </a:r>
            <a:r>
              <a:rPr lang="en-US" sz="2590" b="0" i="0" u="none" strike="noStrike" cap="none" dirty="0" smtClean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decision 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99615"/>
              <a:buNone/>
            </a:pPr>
            <a:r>
              <a:rPr lang="en-US" sz="2590" b="0" i="0" u="none" strike="noStrike" cap="none" dirty="0" smtClean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(by providing insights about data) </a:t>
            </a:r>
            <a:r>
              <a:rPr lang="en-US" sz="259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25000"/>
              <a:buFont typeface="Arial"/>
              <a:buNone/>
            </a:pPr>
            <a:endParaRPr sz="2590" b="0" i="0" u="none" strike="noStrike" cap="none" dirty="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Implement effective strategy to keep the city safe 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25000"/>
              <a:buFont typeface="Arial"/>
              <a:buNone/>
            </a:pPr>
            <a:r>
              <a:rPr lang="en-US" sz="259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   and evolve as a smart city.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Arial"/>
              <a:buNone/>
            </a:pPr>
            <a:endParaRPr sz="2590" b="0" i="0" u="none" strike="noStrike" cap="none" dirty="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City of Interest</a:t>
            </a:r>
            <a:r>
              <a:rPr lang="en-US" sz="2590" b="1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sz="2590" b="1" i="0" u="sng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Chicago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rgbClr val="EDEDED"/>
              </a:buClr>
              <a:buSzPct val="99615"/>
              <a:buFont typeface="Arial"/>
              <a:buNone/>
            </a:pPr>
            <a:endParaRPr sz="2590" b="0" i="0" u="none" strike="noStrike" cap="none" dirty="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0878" y="0"/>
            <a:ext cx="4531121" cy="4901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1262" y="4988342"/>
            <a:ext cx="1726581" cy="18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67990" y="2093253"/>
            <a:ext cx="11307336" cy="5032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None/>
            </a:pPr>
            <a:endParaRPr sz="2800" b="0" i="0" u="sng" strike="noStrike" cap="non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lang="en-US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Urban development</a:t>
            </a:r>
            <a:r>
              <a:rPr lang="en-US" sz="280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 vision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To integrate multiple 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information and communication technology</a:t>
            </a:r>
            <a:r>
              <a:rPr lang="en-US" sz="280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 (ICT) and 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Internet of Things</a:t>
            </a:r>
            <a:r>
              <a:rPr lang="en-US" sz="280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 (</a:t>
            </a:r>
            <a:r>
              <a:rPr lang="en-US" sz="2800" b="0" i="0" u="none" strike="noStrike" cap="none" dirty="0" err="1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IoT</a:t>
            </a:r>
            <a:r>
              <a:rPr lang="en-US" sz="280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) solutions in a 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secure</a:t>
            </a:r>
            <a:r>
              <a:rPr lang="en-US" sz="280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 fashion to manage a city's assets 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lang="en-US" sz="2800" b="1" i="0" u="sng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Goal of a Smart city: </a:t>
            </a:r>
            <a:r>
              <a:rPr lang="en-US" sz="280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Improve 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quality of life</a:t>
            </a:r>
            <a:r>
              <a:rPr lang="en-US" sz="280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 by using 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urban informatics</a:t>
            </a:r>
            <a:r>
              <a:rPr lang="en-US" sz="280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 and technology to improve the 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efficiency</a:t>
            </a:r>
            <a:r>
              <a:rPr lang="en-US" sz="280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 of services and meet residents' needs.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57516" y="109727"/>
            <a:ext cx="9332531" cy="2470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35672" y="186705"/>
            <a:ext cx="6343186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5400" b="0" i="0" u="sng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Crime Data Analysis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35672" y="1512267"/>
            <a:ext cx="11617710" cy="51004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Providing safety is crucial to improve the quality of life 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in the cities.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 Public security is a growing problem for cities worldwide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The world’s cities are bursting at the seams, civic resources are under pressure and </a:t>
            </a:r>
            <a:r>
              <a:rPr lang="en-US" sz="259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crime</a:t>
            </a:r>
            <a:r>
              <a:rPr lang="en-US" sz="259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 is harder than ever to police. 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With increasingly smarter statistical analysis and access to data: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25000"/>
              <a:buFont typeface="Arial"/>
              <a:buNone/>
            </a:pPr>
            <a:endParaRPr sz="259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rgbClr val="EDEDED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We will be able to foresee and percept various types of criminal acts at a particular time and location, </a:t>
            </a:r>
            <a:r>
              <a:rPr lang="en-US" sz="2590" b="1" i="0" u="sng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before they even occur</a:t>
            </a:r>
            <a:r>
              <a:rPr lang="en-US" sz="259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7563" y="6852"/>
            <a:ext cx="4014436" cy="3010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202581" y="142101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5400" b="0" i="0" u="sng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Crime Data Analysis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0" y="1814474"/>
            <a:ext cx="11425121" cy="49543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Enables city authorities to detect areas of increased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25000"/>
              <a:buFont typeface="Arial"/>
              <a:buNone/>
            </a:pPr>
            <a:r>
              <a:rPr lang="en-US" sz="259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59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crime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25000"/>
              <a:buFont typeface="Arial"/>
              <a:buNone/>
            </a:pPr>
            <a:endParaRPr sz="2590" b="1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Opportunity to act more deliberately and deploy 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25000"/>
              <a:buFont typeface="Arial"/>
              <a:buNone/>
            </a:pPr>
            <a:r>
              <a:rPr lang="en-US" sz="259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   officers more intelligently.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For Ex: Sending them to areas that are more exposed to crime.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With such systems, police officers will :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25000"/>
              <a:buFont typeface="Arial"/>
              <a:buNone/>
            </a:pPr>
            <a:r>
              <a:rPr lang="en-US" sz="259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               a) Not only respond to criminal acts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25000"/>
              <a:buFont typeface="Arial"/>
              <a:buNone/>
            </a:pPr>
            <a:r>
              <a:rPr lang="en-US" sz="259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               b) But will be able to act proactively and stop them before they occur.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rgbClr val="EDEDED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5200" y="0"/>
            <a:ext cx="4876799" cy="4098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-21546" y="11151"/>
            <a:ext cx="603094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5400" b="0" i="0" u="sng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Crime Data Analysis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0" y="2338580"/>
            <a:ext cx="10751981" cy="48874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Positive effects on life in city , For Example: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lang="en-US" sz="2800" b="1" i="0" u="sng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For law enforcement authorities</a:t>
            </a:r>
            <a:r>
              <a:rPr lang="en-US"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- Higher rate of detecting </a:t>
            </a:r>
            <a:r>
              <a:rPr lang="en-US" sz="28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crime</a:t>
            </a:r>
            <a:r>
              <a:rPr lang="en-US"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, automatic detection of crime, better responsiveness to it, more efficient operations, optimizing budget, etc.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lang="en-US" sz="2800" b="1" i="0" u="sng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For cities:</a:t>
            </a:r>
            <a:r>
              <a:rPr lang="en-US"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  Less crime, more attractive for investors, companies and human resources, etc.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lang="en-US" sz="2800" b="1" i="0" u="sng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For residents</a:t>
            </a:r>
            <a:r>
              <a:rPr lang="en-US" sz="28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Safer neighborhoods, faster access to safety information etc.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6186" y="11151"/>
            <a:ext cx="2523569" cy="2745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390" y="2589675"/>
            <a:ext cx="2192608" cy="219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5657" y="5367076"/>
            <a:ext cx="3076343" cy="149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Crime Data Analysis – Chicago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7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659</Words>
  <Application>Microsoft Office PowerPoint</Application>
  <PresentationFormat>Widescreen</PresentationFormat>
  <Paragraphs>171</Paragraphs>
  <Slides>32</Slides>
  <Notes>25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Corbel</vt:lpstr>
      <vt:lpstr>Depth</vt:lpstr>
      <vt:lpstr>PowerPoint Presentation</vt:lpstr>
      <vt:lpstr>What is smart city</vt:lpstr>
      <vt:lpstr>PowerPoint Presentation</vt:lpstr>
      <vt:lpstr>Objective:</vt:lpstr>
      <vt:lpstr>PowerPoint Presentation</vt:lpstr>
      <vt:lpstr>Crime Data Analysis</vt:lpstr>
      <vt:lpstr>Crime Data Analysis</vt:lpstr>
      <vt:lpstr>Crime Data Analysis</vt:lpstr>
      <vt:lpstr>Crime Data Analysis – Chicago</vt:lpstr>
      <vt:lpstr>Why Chicago ? </vt:lpstr>
      <vt:lpstr>Data Collection</vt:lpstr>
      <vt:lpstr>Data Description</vt:lpstr>
      <vt:lpstr>PowerPoint Presentation</vt:lpstr>
      <vt:lpstr>Data Description</vt:lpstr>
      <vt:lpstr>Data Limtations </vt:lpstr>
      <vt:lpstr>Problem</vt:lpstr>
      <vt:lpstr>Approaches Tried:</vt:lpstr>
      <vt:lpstr>PowerPoint Presentation</vt:lpstr>
      <vt:lpstr>PowerPoint Presentation</vt:lpstr>
      <vt:lpstr>PowerPoint Presentation</vt:lpstr>
      <vt:lpstr>2 question</vt:lpstr>
      <vt:lpstr>All visualization</vt:lpstr>
      <vt:lpstr>Final Approach</vt:lpstr>
      <vt:lpstr>Why We Chose this approach</vt:lpstr>
      <vt:lpstr>Results</vt:lpstr>
      <vt:lpstr>Interpretation of results</vt:lpstr>
      <vt:lpstr>Analysis By Type</vt:lpstr>
      <vt:lpstr>Analysis By Time</vt:lpstr>
      <vt:lpstr>Analysis by Time</vt:lpstr>
      <vt:lpstr>Analysis by location</vt:lpstr>
      <vt:lpstr>References: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Deepan Sanghavi</cp:lastModifiedBy>
  <cp:revision>8</cp:revision>
  <dcterms:modified xsi:type="dcterms:W3CDTF">2016-11-15T02:20:40Z</dcterms:modified>
</cp:coreProperties>
</file>