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2" r:id="rId9"/>
    <p:sldId id="276" r:id="rId10"/>
    <p:sldId id="277" r:id="rId11"/>
    <p:sldId id="264" r:id="rId12"/>
    <p:sldId id="269" r:id="rId13"/>
    <p:sldId id="265" r:id="rId14"/>
    <p:sldId id="266" r:id="rId15"/>
    <p:sldId id="267" r:id="rId16"/>
    <p:sldId id="273" r:id="rId17"/>
    <p:sldId id="272" r:id="rId18"/>
    <p:sldId id="271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38C94A-F0B7-4641-AA93-0CD60F7255FC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C8C05F-12AD-4C5A-B9EF-77D48366063F}">
      <dgm:prSet phldrT="[Text]"/>
      <dgm:spPr/>
      <dgm:t>
        <a:bodyPr/>
        <a:lstStyle/>
        <a:p>
          <a:r>
            <a:rPr lang="en-US" dirty="0" smtClean="0"/>
            <a:t>Crime by Time</a:t>
          </a:r>
          <a:endParaRPr lang="en-US" dirty="0"/>
        </a:p>
      </dgm:t>
    </dgm:pt>
    <dgm:pt modelId="{FE25B086-23ED-4F31-8E34-42C54A1F19EA}" type="parTrans" cxnId="{E48B4B2F-A006-4427-9693-843A965D3366}">
      <dgm:prSet/>
      <dgm:spPr/>
      <dgm:t>
        <a:bodyPr/>
        <a:lstStyle/>
        <a:p>
          <a:endParaRPr lang="en-US"/>
        </a:p>
      </dgm:t>
    </dgm:pt>
    <dgm:pt modelId="{FA9732BD-1D56-4F0A-A380-4255947BD1F8}" type="sibTrans" cxnId="{E48B4B2F-A006-4427-9693-843A965D3366}">
      <dgm:prSet/>
      <dgm:spPr/>
      <dgm:t>
        <a:bodyPr/>
        <a:lstStyle/>
        <a:p>
          <a:endParaRPr lang="en-US"/>
        </a:p>
      </dgm:t>
    </dgm:pt>
    <dgm:pt modelId="{87A8770D-BD61-4974-A9F3-E7A10FB7B719}">
      <dgm:prSet phldrT="[Text]"/>
      <dgm:spPr/>
      <dgm:t>
        <a:bodyPr/>
        <a:lstStyle/>
        <a:p>
          <a:r>
            <a:rPr lang="en-US" dirty="0" smtClean="0"/>
            <a:t>Crime by Type</a:t>
          </a:r>
          <a:endParaRPr lang="en-US" dirty="0"/>
        </a:p>
      </dgm:t>
    </dgm:pt>
    <dgm:pt modelId="{CB13F5FD-4539-44A1-A74E-FAB12563C1DD}" type="parTrans" cxnId="{5DDE0988-8C8E-4AF9-8301-DCFF34244A66}">
      <dgm:prSet/>
      <dgm:spPr/>
      <dgm:t>
        <a:bodyPr/>
        <a:lstStyle/>
        <a:p>
          <a:endParaRPr lang="en-US"/>
        </a:p>
      </dgm:t>
    </dgm:pt>
    <dgm:pt modelId="{DBBC5E88-53D0-4BF7-8760-CC15011A924D}" type="sibTrans" cxnId="{5DDE0988-8C8E-4AF9-8301-DCFF34244A66}">
      <dgm:prSet/>
      <dgm:spPr/>
      <dgm:t>
        <a:bodyPr/>
        <a:lstStyle/>
        <a:p>
          <a:endParaRPr lang="en-US"/>
        </a:p>
      </dgm:t>
    </dgm:pt>
    <dgm:pt modelId="{B1942FF8-6FD9-4ABF-89E5-8DE141192BC1}">
      <dgm:prSet phldrT="[Text]"/>
      <dgm:spPr/>
      <dgm:t>
        <a:bodyPr/>
        <a:lstStyle/>
        <a:p>
          <a:r>
            <a:rPr lang="en-US" dirty="0" smtClean="0"/>
            <a:t>Crime by Location</a:t>
          </a:r>
          <a:endParaRPr lang="en-US" dirty="0"/>
        </a:p>
      </dgm:t>
    </dgm:pt>
    <dgm:pt modelId="{07B7A1A3-DE7D-4BF2-B8BD-F72EA66B1633}" type="parTrans" cxnId="{2461819F-1B1C-47B9-A225-0C8793A8D710}">
      <dgm:prSet/>
      <dgm:spPr/>
      <dgm:t>
        <a:bodyPr/>
        <a:lstStyle/>
        <a:p>
          <a:endParaRPr lang="en-US"/>
        </a:p>
      </dgm:t>
    </dgm:pt>
    <dgm:pt modelId="{63AAD72E-3F3B-419B-8D82-7C461A4E78E6}" type="sibTrans" cxnId="{2461819F-1B1C-47B9-A225-0C8793A8D710}">
      <dgm:prSet/>
      <dgm:spPr/>
      <dgm:t>
        <a:bodyPr/>
        <a:lstStyle/>
        <a:p>
          <a:endParaRPr lang="en-US"/>
        </a:p>
      </dgm:t>
    </dgm:pt>
    <dgm:pt modelId="{097ECB4D-9B5A-4CF2-8200-074907DCF162}" type="pres">
      <dgm:prSet presAssocID="{9E38C94A-F0B7-4641-AA93-0CD60F7255FC}" presName="Name0" presStyleCnt="0">
        <dgm:presLayoutVars>
          <dgm:dir/>
          <dgm:resizeHandles val="exact"/>
        </dgm:presLayoutVars>
      </dgm:prSet>
      <dgm:spPr/>
    </dgm:pt>
    <dgm:pt modelId="{9B285DB3-5C81-4A05-8137-FEE7CD57A6BD}" type="pres">
      <dgm:prSet presAssocID="{CEC8C05F-12AD-4C5A-B9EF-77D48366063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7DBA1A-F97E-44C7-B8FE-1D98876737ED}" type="pres">
      <dgm:prSet presAssocID="{FA9732BD-1D56-4F0A-A380-4255947BD1F8}" presName="sibTrans" presStyleCnt="0"/>
      <dgm:spPr/>
    </dgm:pt>
    <dgm:pt modelId="{12B0CCDD-738A-4C47-B4E8-21B00272E7FB}" type="pres">
      <dgm:prSet presAssocID="{87A8770D-BD61-4974-A9F3-E7A10FB7B719}" presName="node" presStyleLbl="node1" presStyleIdx="1" presStyleCnt="3" custLinFactNeighborX="-15114" custLinFactNeighborY="-6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F86342-F017-467D-B5CF-CC8BC93E1D50}" type="pres">
      <dgm:prSet presAssocID="{DBBC5E88-53D0-4BF7-8760-CC15011A924D}" presName="sibTrans" presStyleCnt="0"/>
      <dgm:spPr/>
    </dgm:pt>
    <dgm:pt modelId="{8A73F0DD-A041-44B2-A7D5-3A6E9E281E8B}" type="pres">
      <dgm:prSet presAssocID="{B1942FF8-6FD9-4ABF-89E5-8DE141192BC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C32F06-05FA-48A6-B1AD-A2BAEA3FC9C7}" type="presOf" srcId="{87A8770D-BD61-4974-A9F3-E7A10FB7B719}" destId="{12B0CCDD-738A-4C47-B4E8-21B00272E7FB}" srcOrd="0" destOrd="0" presId="urn:microsoft.com/office/officeart/2005/8/layout/hList6"/>
    <dgm:cxn modelId="{5DDE0988-8C8E-4AF9-8301-DCFF34244A66}" srcId="{9E38C94A-F0B7-4641-AA93-0CD60F7255FC}" destId="{87A8770D-BD61-4974-A9F3-E7A10FB7B719}" srcOrd="1" destOrd="0" parTransId="{CB13F5FD-4539-44A1-A74E-FAB12563C1DD}" sibTransId="{DBBC5E88-53D0-4BF7-8760-CC15011A924D}"/>
    <dgm:cxn modelId="{8E587562-025A-4E01-AC79-87176283A925}" type="presOf" srcId="{B1942FF8-6FD9-4ABF-89E5-8DE141192BC1}" destId="{8A73F0DD-A041-44B2-A7D5-3A6E9E281E8B}" srcOrd="0" destOrd="0" presId="urn:microsoft.com/office/officeart/2005/8/layout/hList6"/>
    <dgm:cxn modelId="{AC6B4F99-AC41-4F22-B8F6-1903E90CE1E1}" type="presOf" srcId="{CEC8C05F-12AD-4C5A-B9EF-77D48366063F}" destId="{9B285DB3-5C81-4A05-8137-FEE7CD57A6BD}" srcOrd="0" destOrd="0" presId="urn:microsoft.com/office/officeart/2005/8/layout/hList6"/>
    <dgm:cxn modelId="{15B12BA8-F740-429A-9981-E6C8DDE68703}" type="presOf" srcId="{9E38C94A-F0B7-4641-AA93-0CD60F7255FC}" destId="{097ECB4D-9B5A-4CF2-8200-074907DCF162}" srcOrd="0" destOrd="0" presId="urn:microsoft.com/office/officeart/2005/8/layout/hList6"/>
    <dgm:cxn modelId="{E48B4B2F-A006-4427-9693-843A965D3366}" srcId="{9E38C94A-F0B7-4641-AA93-0CD60F7255FC}" destId="{CEC8C05F-12AD-4C5A-B9EF-77D48366063F}" srcOrd="0" destOrd="0" parTransId="{FE25B086-23ED-4F31-8E34-42C54A1F19EA}" sibTransId="{FA9732BD-1D56-4F0A-A380-4255947BD1F8}"/>
    <dgm:cxn modelId="{2461819F-1B1C-47B9-A225-0C8793A8D710}" srcId="{9E38C94A-F0B7-4641-AA93-0CD60F7255FC}" destId="{B1942FF8-6FD9-4ABF-89E5-8DE141192BC1}" srcOrd="2" destOrd="0" parTransId="{07B7A1A3-DE7D-4BF2-B8BD-F72EA66B1633}" sibTransId="{63AAD72E-3F3B-419B-8D82-7C461A4E78E6}"/>
    <dgm:cxn modelId="{231D522F-4D7E-418F-8B70-0902F0AEBE76}" type="presParOf" srcId="{097ECB4D-9B5A-4CF2-8200-074907DCF162}" destId="{9B285DB3-5C81-4A05-8137-FEE7CD57A6BD}" srcOrd="0" destOrd="0" presId="urn:microsoft.com/office/officeart/2005/8/layout/hList6"/>
    <dgm:cxn modelId="{716ECACD-8A4C-41C7-AAF7-2FC0ECA7247A}" type="presParOf" srcId="{097ECB4D-9B5A-4CF2-8200-074907DCF162}" destId="{057DBA1A-F97E-44C7-B8FE-1D98876737ED}" srcOrd="1" destOrd="0" presId="urn:microsoft.com/office/officeart/2005/8/layout/hList6"/>
    <dgm:cxn modelId="{98EB2A7B-E4F0-4A9A-BF11-80F2B7AA37F1}" type="presParOf" srcId="{097ECB4D-9B5A-4CF2-8200-074907DCF162}" destId="{12B0CCDD-738A-4C47-B4E8-21B00272E7FB}" srcOrd="2" destOrd="0" presId="urn:microsoft.com/office/officeart/2005/8/layout/hList6"/>
    <dgm:cxn modelId="{C5340DF5-6AD7-40AB-AC77-814479422F1C}" type="presParOf" srcId="{097ECB4D-9B5A-4CF2-8200-074907DCF162}" destId="{0DF86342-F017-467D-B5CF-CC8BC93E1D50}" srcOrd="3" destOrd="0" presId="urn:microsoft.com/office/officeart/2005/8/layout/hList6"/>
    <dgm:cxn modelId="{CD47840A-4D3E-4963-BA11-72742234D1E5}" type="presParOf" srcId="{097ECB4D-9B5A-4CF2-8200-074907DCF162}" destId="{8A73F0DD-A041-44B2-A7D5-3A6E9E281E8B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846331-0125-4CDA-A70A-3231C594DA6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B2EF5-8DD6-492E-9819-6C32B0AA61E5}">
      <dgm:prSet phldrT="[Text]"/>
      <dgm:spPr/>
      <dgm:t>
        <a:bodyPr/>
        <a:lstStyle/>
        <a:p>
          <a:r>
            <a:rPr lang="en-US" dirty="0" smtClean="0"/>
            <a:t>Training Set</a:t>
          </a:r>
          <a:endParaRPr lang="en-US" dirty="0"/>
        </a:p>
      </dgm:t>
    </dgm:pt>
    <dgm:pt modelId="{EF293202-F609-4BB6-9CD5-DE982D756F9C}" type="parTrans" cxnId="{29F1EC9A-2210-43FD-85E5-A1815EB7BFEB}">
      <dgm:prSet/>
      <dgm:spPr/>
      <dgm:t>
        <a:bodyPr/>
        <a:lstStyle/>
        <a:p>
          <a:endParaRPr lang="en-US"/>
        </a:p>
      </dgm:t>
    </dgm:pt>
    <dgm:pt modelId="{823CF757-ABE3-4A88-8B19-9B243FF18FC1}" type="sibTrans" cxnId="{29F1EC9A-2210-43FD-85E5-A1815EB7BFEB}">
      <dgm:prSet/>
      <dgm:spPr/>
      <dgm:t>
        <a:bodyPr/>
        <a:lstStyle/>
        <a:p>
          <a:endParaRPr lang="en-US"/>
        </a:p>
      </dgm:t>
    </dgm:pt>
    <dgm:pt modelId="{66FE748B-642F-49CA-B16F-6E48354E5A15}">
      <dgm:prSet phldrT="[Text]"/>
      <dgm:spPr/>
      <dgm:t>
        <a:bodyPr/>
        <a:lstStyle/>
        <a:p>
          <a:r>
            <a:rPr lang="en-US" dirty="0" smtClean="0"/>
            <a:t>2001-2005</a:t>
          </a:r>
          <a:endParaRPr lang="en-US" dirty="0"/>
        </a:p>
      </dgm:t>
    </dgm:pt>
    <dgm:pt modelId="{118C3618-29B0-47E2-8E49-3839CBD16624}" type="parTrans" cxnId="{EF239E0F-E86E-4A5F-8985-03A6EF52BC03}">
      <dgm:prSet/>
      <dgm:spPr/>
      <dgm:t>
        <a:bodyPr/>
        <a:lstStyle/>
        <a:p>
          <a:endParaRPr lang="en-US"/>
        </a:p>
      </dgm:t>
    </dgm:pt>
    <dgm:pt modelId="{6CA50742-EDE9-489F-9599-A758EE026145}" type="sibTrans" cxnId="{EF239E0F-E86E-4A5F-8985-03A6EF52BC03}">
      <dgm:prSet/>
      <dgm:spPr/>
      <dgm:t>
        <a:bodyPr/>
        <a:lstStyle/>
        <a:p>
          <a:endParaRPr lang="en-US"/>
        </a:p>
      </dgm:t>
    </dgm:pt>
    <dgm:pt modelId="{3940AB82-39FE-4E59-B58F-DFE163A36F5A}">
      <dgm:prSet phldrT="[Text]"/>
      <dgm:spPr/>
      <dgm:t>
        <a:bodyPr/>
        <a:lstStyle/>
        <a:p>
          <a:r>
            <a:rPr lang="en-US" dirty="0" smtClean="0"/>
            <a:t>Test Set</a:t>
          </a:r>
          <a:endParaRPr lang="en-US" dirty="0"/>
        </a:p>
      </dgm:t>
    </dgm:pt>
    <dgm:pt modelId="{7391ADFD-CDC1-4BD2-B1DF-9E1041FE76F3}" type="parTrans" cxnId="{88D28933-36FA-4B17-BE9A-99073B115635}">
      <dgm:prSet/>
      <dgm:spPr/>
      <dgm:t>
        <a:bodyPr/>
        <a:lstStyle/>
        <a:p>
          <a:endParaRPr lang="en-US"/>
        </a:p>
      </dgm:t>
    </dgm:pt>
    <dgm:pt modelId="{2D1763B1-3C69-41A4-82AE-C0F1F36E1AD2}" type="sibTrans" cxnId="{88D28933-36FA-4B17-BE9A-99073B115635}">
      <dgm:prSet/>
      <dgm:spPr/>
      <dgm:t>
        <a:bodyPr/>
        <a:lstStyle/>
        <a:p>
          <a:endParaRPr lang="en-US"/>
        </a:p>
      </dgm:t>
    </dgm:pt>
    <dgm:pt modelId="{FA1DC3FE-3C33-4EE5-82D4-B5FFAB9B6086}">
      <dgm:prSet phldrT="[Text]"/>
      <dgm:spPr/>
      <dgm:t>
        <a:bodyPr/>
        <a:lstStyle/>
        <a:p>
          <a:r>
            <a:rPr lang="en-US" dirty="0" smtClean="0"/>
            <a:t>2016</a:t>
          </a:r>
          <a:endParaRPr lang="en-US" dirty="0"/>
        </a:p>
      </dgm:t>
    </dgm:pt>
    <dgm:pt modelId="{9AA6CF73-900B-4596-B1FD-8C340D628797}" type="parTrans" cxnId="{4CE399E4-A100-4D2A-A52C-24B13CF07C80}">
      <dgm:prSet/>
      <dgm:spPr/>
      <dgm:t>
        <a:bodyPr/>
        <a:lstStyle/>
        <a:p>
          <a:endParaRPr lang="en-US"/>
        </a:p>
      </dgm:t>
    </dgm:pt>
    <dgm:pt modelId="{85082FF6-57C9-4FA6-B227-8D27C4509EE4}" type="sibTrans" cxnId="{4CE399E4-A100-4D2A-A52C-24B13CF07C80}">
      <dgm:prSet/>
      <dgm:spPr/>
      <dgm:t>
        <a:bodyPr/>
        <a:lstStyle/>
        <a:p>
          <a:endParaRPr lang="en-US"/>
        </a:p>
      </dgm:t>
    </dgm:pt>
    <dgm:pt modelId="{AB989DE3-B9FE-4E7D-8642-0C295CC35FEF}" type="pres">
      <dgm:prSet presAssocID="{A9846331-0125-4CDA-A70A-3231C594DA61}" presName="Name0" presStyleCnt="0">
        <dgm:presLayoutVars>
          <dgm:dir/>
          <dgm:animLvl val="lvl"/>
          <dgm:resizeHandles val="exact"/>
        </dgm:presLayoutVars>
      </dgm:prSet>
      <dgm:spPr/>
    </dgm:pt>
    <dgm:pt modelId="{7CF5E08B-3520-4D21-A629-400EEFEB99D6}" type="pres">
      <dgm:prSet presAssocID="{796B2EF5-8DD6-492E-9819-6C32B0AA61E5}" presName="composite" presStyleCnt="0"/>
      <dgm:spPr/>
    </dgm:pt>
    <dgm:pt modelId="{8CE1C413-83F4-4066-AE62-1BC330CC11D5}" type="pres">
      <dgm:prSet presAssocID="{796B2EF5-8DD6-492E-9819-6C32B0AA61E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28ED757-0561-4C04-8DBA-99B711898051}" type="pres">
      <dgm:prSet presAssocID="{796B2EF5-8DD6-492E-9819-6C32B0AA61E5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3E41DA-20A9-4C05-BFC5-0DAE8D7654D8}" type="pres">
      <dgm:prSet presAssocID="{823CF757-ABE3-4A88-8B19-9B243FF18FC1}" presName="space" presStyleCnt="0"/>
      <dgm:spPr/>
    </dgm:pt>
    <dgm:pt modelId="{ECABE4FC-2DAC-4423-9ACE-2D1F2159D6F0}" type="pres">
      <dgm:prSet presAssocID="{3940AB82-39FE-4E59-B58F-DFE163A36F5A}" presName="composite" presStyleCnt="0"/>
      <dgm:spPr/>
    </dgm:pt>
    <dgm:pt modelId="{F950B007-9505-435D-8ACB-60C6C8DAE317}" type="pres">
      <dgm:prSet presAssocID="{3940AB82-39FE-4E59-B58F-DFE163A36F5A}" presName="parTx" presStyleLbl="alignNode1" presStyleIdx="1" presStyleCnt="2" custLinFactNeighborX="1953">
        <dgm:presLayoutVars>
          <dgm:chMax val="0"/>
          <dgm:chPref val="0"/>
          <dgm:bulletEnabled val="1"/>
        </dgm:presLayoutVars>
      </dgm:prSet>
      <dgm:spPr/>
    </dgm:pt>
    <dgm:pt modelId="{E68BFB27-5403-4732-8717-D2F58ADB99C0}" type="pres">
      <dgm:prSet presAssocID="{3940AB82-39FE-4E59-B58F-DFE163A36F5A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8A48A3-657B-4897-AEF6-B570D9395E24}" type="presOf" srcId="{A9846331-0125-4CDA-A70A-3231C594DA61}" destId="{AB989DE3-B9FE-4E7D-8642-0C295CC35FEF}" srcOrd="0" destOrd="0" presId="urn:microsoft.com/office/officeart/2005/8/layout/hList1"/>
    <dgm:cxn modelId="{0738EAF7-83C7-46F4-9C28-248E5D1CF79B}" type="presOf" srcId="{796B2EF5-8DD6-492E-9819-6C32B0AA61E5}" destId="{8CE1C413-83F4-4066-AE62-1BC330CC11D5}" srcOrd="0" destOrd="0" presId="urn:microsoft.com/office/officeart/2005/8/layout/hList1"/>
    <dgm:cxn modelId="{E02912FF-068D-448A-A0B2-1E0C9C59821C}" type="presOf" srcId="{3940AB82-39FE-4E59-B58F-DFE163A36F5A}" destId="{F950B007-9505-435D-8ACB-60C6C8DAE317}" srcOrd="0" destOrd="0" presId="urn:microsoft.com/office/officeart/2005/8/layout/hList1"/>
    <dgm:cxn modelId="{EF239E0F-E86E-4A5F-8985-03A6EF52BC03}" srcId="{796B2EF5-8DD6-492E-9819-6C32B0AA61E5}" destId="{66FE748B-642F-49CA-B16F-6E48354E5A15}" srcOrd="0" destOrd="0" parTransId="{118C3618-29B0-47E2-8E49-3839CBD16624}" sibTransId="{6CA50742-EDE9-489F-9599-A758EE026145}"/>
    <dgm:cxn modelId="{FEADA957-7BD9-4953-B1DD-7B2ADE9E8CE0}" type="presOf" srcId="{66FE748B-642F-49CA-B16F-6E48354E5A15}" destId="{628ED757-0561-4C04-8DBA-99B711898051}" srcOrd="0" destOrd="0" presId="urn:microsoft.com/office/officeart/2005/8/layout/hList1"/>
    <dgm:cxn modelId="{C1AE143C-E827-4B98-8EED-2CD475250656}" type="presOf" srcId="{FA1DC3FE-3C33-4EE5-82D4-B5FFAB9B6086}" destId="{E68BFB27-5403-4732-8717-D2F58ADB99C0}" srcOrd="0" destOrd="0" presId="urn:microsoft.com/office/officeart/2005/8/layout/hList1"/>
    <dgm:cxn modelId="{88D28933-36FA-4B17-BE9A-99073B115635}" srcId="{A9846331-0125-4CDA-A70A-3231C594DA61}" destId="{3940AB82-39FE-4E59-B58F-DFE163A36F5A}" srcOrd="1" destOrd="0" parTransId="{7391ADFD-CDC1-4BD2-B1DF-9E1041FE76F3}" sibTransId="{2D1763B1-3C69-41A4-82AE-C0F1F36E1AD2}"/>
    <dgm:cxn modelId="{29F1EC9A-2210-43FD-85E5-A1815EB7BFEB}" srcId="{A9846331-0125-4CDA-A70A-3231C594DA61}" destId="{796B2EF5-8DD6-492E-9819-6C32B0AA61E5}" srcOrd="0" destOrd="0" parTransId="{EF293202-F609-4BB6-9CD5-DE982D756F9C}" sibTransId="{823CF757-ABE3-4A88-8B19-9B243FF18FC1}"/>
    <dgm:cxn modelId="{4CE399E4-A100-4D2A-A52C-24B13CF07C80}" srcId="{3940AB82-39FE-4E59-B58F-DFE163A36F5A}" destId="{FA1DC3FE-3C33-4EE5-82D4-B5FFAB9B6086}" srcOrd="0" destOrd="0" parTransId="{9AA6CF73-900B-4596-B1FD-8C340D628797}" sibTransId="{85082FF6-57C9-4FA6-B227-8D27C4509EE4}"/>
    <dgm:cxn modelId="{D657F565-FC36-4B26-8175-D74EC66BA9A4}" type="presParOf" srcId="{AB989DE3-B9FE-4E7D-8642-0C295CC35FEF}" destId="{7CF5E08B-3520-4D21-A629-400EEFEB99D6}" srcOrd="0" destOrd="0" presId="urn:microsoft.com/office/officeart/2005/8/layout/hList1"/>
    <dgm:cxn modelId="{90C88DB2-8F4A-441D-88CF-5E418624699A}" type="presParOf" srcId="{7CF5E08B-3520-4D21-A629-400EEFEB99D6}" destId="{8CE1C413-83F4-4066-AE62-1BC330CC11D5}" srcOrd="0" destOrd="0" presId="urn:microsoft.com/office/officeart/2005/8/layout/hList1"/>
    <dgm:cxn modelId="{268B3575-AEFE-4B1F-B8C3-8DDB4D2CFED6}" type="presParOf" srcId="{7CF5E08B-3520-4D21-A629-400EEFEB99D6}" destId="{628ED757-0561-4C04-8DBA-99B711898051}" srcOrd="1" destOrd="0" presId="urn:microsoft.com/office/officeart/2005/8/layout/hList1"/>
    <dgm:cxn modelId="{60B7B4ED-90B3-485C-8304-649CF8299106}" type="presParOf" srcId="{AB989DE3-B9FE-4E7D-8642-0C295CC35FEF}" destId="{733E41DA-20A9-4C05-BFC5-0DAE8D7654D8}" srcOrd="1" destOrd="0" presId="urn:microsoft.com/office/officeart/2005/8/layout/hList1"/>
    <dgm:cxn modelId="{E9B5B786-7561-4011-89EA-BA8FD8A21A51}" type="presParOf" srcId="{AB989DE3-B9FE-4E7D-8642-0C295CC35FEF}" destId="{ECABE4FC-2DAC-4423-9ACE-2D1F2159D6F0}" srcOrd="2" destOrd="0" presId="urn:microsoft.com/office/officeart/2005/8/layout/hList1"/>
    <dgm:cxn modelId="{16390B75-292A-4BF2-B477-4ABE16D0E3DD}" type="presParOf" srcId="{ECABE4FC-2DAC-4423-9ACE-2D1F2159D6F0}" destId="{F950B007-9505-435D-8ACB-60C6C8DAE317}" srcOrd="0" destOrd="0" presId="urn:microsoft.com/office/officeart/2005/8/layout/hList1"/>
    <dgm:cxn modelId="{F2A26A0C-6DB1-4146-860D-74168E3D4686}" type="presParOf" srcId="{ECABE4FC-2DAC-4423-9ACE-2D1F2159D6F0}" destId="{E68BFB27-5403-4732-8717-D2F58ADB99C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85DB3-5C81-4A05-8137-FEE7CD57A6BD}">
      <dsp:nvSpPr>
        <dsp:cNvPr id="0" name=""/>
        <dsp:cNvSpPr/>
      </dsp:nvSpPr>
      <dsp:spPr>
        <a:xfrm rot="16200000">
          <a:off x="-306634" y="307712"/>
          <a:ext cx="3416300" cy="2800875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0350" tIns="0" rIns="262806" bIns="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Crime by Time</a:t>
          </a:r>
          <a:endParaRPr lang="en-US" sz="4100" kern="1200" dirty="0"/>
        </a:p>
      </dsp:txBody>
      <dsp:txXfrm rot="5400000">
        <a:off x="1079" y="683259"/>
        <a:ext cx="2800875" cy="2049780"/>
      </dsp:txXfrm>
    </dsp:sp>
    <dsp:sp modelId="{12B0CCDD-738A-4C47-B4E8-21B00272E7FB}">
      <dsp:nvSpPr>
        <dsp:cNvPr id="0" name=""/>
        <dsp:cNvSpPr/>
      </dsp:nvSpPr>
      <dsp:spPr>
        <a:xfrm rot="16200000">
          <a:off x="2672557" y="307712"/>
          <a:ext cx="3416300" cy="2800875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0350" tIns="0" rIns="262806" bIns="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Crime by Type</a:t>
          </a:r>
          <a:endParaRPr lang="en-US" sz="4100" kern="1200" dirty="0"/>
        </a:p>
      </dsp:txBody>
      <dsp:txXfrm rot="5400000">
        <a:off x="2980270" y="683259"/>
        <a:ext cx="2800875" cy="2049780"/>
      </dsp:txXfrm>
    </dsp:sp>
    <dsp:sp modelId="{8A73F0DD-A041-44B2-A7D5-3A6E9E281E8B}">
      <dsp:nvSpPr>
        <dsp:cNvPr id="0" name=""/>
        <dsp:cNvSpPr/>
      </dsp:nvSpPr>
      <dsp:spPr>
        <a:xfrm rot="16200000">
          <a:off x="5715247" y="307712"/>
          <a:ext cx="3416300" cy="2800875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0350" tIns="0" rIns="262806" bIns="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Crime by Location</a:t>
          </a:r>
          <a:endParaRPr lang="en-US" sz="4100" kern="1200" dirty="0"/>
        </a:p>
      </dsp:txBody>
      <dsp:txXfrm rot="5400000">
        <a:off x="6022960" y="683259"/>
        <a:ext cx="2800875" cy="2049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1C413-83F4-4066-AE62-1BC330CC11D5}">
      <dsp:nvSpPr>
        <dsp:cNvPr id="0" name=""/>
        <dsp:cNvSpPr/>
      </dsp:nvSpPr>
      <dsp:spPr>
        <a:xfrm>
          <a:off x="34" y="5457"/>
          <a:ext cx="3277474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Training Set</a:t>
          </a:r>
          <a:endParaRPr lang="en-US" sz="3200" kern="1200" dirty="0"/>
        </a:p>
      </dsp:txBody>
      <dsp:txXfrm>
        <a:off x="34" y="5457"/>
        <a:ext cx="3277474" cy="921600"/>
      </dsp:txXfrm>
    </dsp:sp>
    <dsp:sp modelId="{628ED757-0561-4C04-8DBA-99B711898051}">
      <dsp:nvSpPr>
        <dsp:cNvPr id="0" name=""/>
        <dsp:cNvSpPr/>
      </dsp:nvSpPr>
      <dsp:spPr>
        <a:xfrm>
          <a:off x="34" y="927057"/>
          <a:ext cx="3277474" cy="14054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2001-2005</a:t>
          </a:r>
          <a:endParaRPr lang="en-US" sz="3200" kern="1200" dirty="0"/>
        </a:p>
      </dsp:txBody>
      <dsp:txXfrm>
        <a:off x="34" y="927057"/>
        <a:ext cx="3277474" cy="1405440"/>
      </dsp:txXfrm>
    </dsp:sp>
    <dsp:sp modelId="{F950B007-9505-435D-8ACB-60C6C8DAE317}">
      <dsp:nvSpPr>
        <dsp:cNvPr id="0" name=""/>
        <dsp:cNvSpPr/>
      </dsp:nvSpPr>
      <dsp:spPr>
        <a:xfrm>
          <a:off x="3736389" y="5457"/>
          <a:ext cx="3277474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Test Set</a:t>
          </a:r>
          <a:endParaRPr lang="en-US" sz="3200" kern="1200" dirty="0"/>
        </a:p>
      </dsp:txBody>
      <dsp:txXfrm>
        <a:off x="3736389" y="5457"/>
        <a:ext cx="3277474" cy="921600"/>
      </dsp:txXfrm>
    </dsp:sp>
    <dsp:sp modelId="{E68BFB27-5403-4732-8717-D2F58ADB99C0}">
      <dsp:nvSpPr>
        <dsp:cNvPr id="0" name=""/>
        <dsp:cNvSpPr/>
      </dsp:nvSpPr>
      <dsp:spPr>
        <a:xfrm>
          <a:off x="3736355" y="927057"/>
          <a:ext cx="3277474" cy="14054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2016</a:t>
          </a:r>
          <a:endParaRPr lang="en-US" sz="3200" kern="1200" dirty="0"/>
        </a:p>
      </dsp:txBody>
      <dsp:txXfrm>
        <a:off x="3736355" y="927057"/>
        <a:ext cx="3277474" cy="1405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36286-B451-4C67-B48F-CFFE0C1C932E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8FD7-9929-4AD1-847B-E1A7FE233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41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5427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3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7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2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32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028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47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080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5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7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7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4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7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8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9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5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6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9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data.cityofchicago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Study 4	- Crime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35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The logistic regression is applied on the attributes ‘Primary Type’ and ‘IUCR’.</a:t>
            </a:r>
          </a:p>
          <a:p>
            <a:r>
              <a:rPr lang="en-US" dirty="0"/>
              <a:t>Our model was fit and the percentage of correctly classified instances is 86.91</a:t>
            </a:r>
            <a:r>
              <a:rPr lang="en-US" dirty="0" smtClean="0"/>
              <a:t>%.</a:t>
            </a:r>
            <a:endParaRPr lang="en-US" dirty="0"/>
          </a:p>
        </p:txBody>
      </p:sp>
      <p:pic>
        <p:nvPicPr>
          <p:cNvPr id="4" name="Picture 3" descr="C:\Users\krnapanda\Desktop\unname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216" y="2801043"/>
            <a:ext cx="2248766" cy="5240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311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Restaurant Rating Data Set from Yelp!</a:t>
            </a:r>
          </a:p>
          <a:p>
            <a:r>
              <a:rPr lang="en-US" dirty="0" smtClean="0"/>
              <a:t>Based on latitude and longitude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535" y="2603499"/>
            <a:ext cx="4870034" cy="351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0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45" y="2572878"/>
            <a:ext cx="9810750" cy="378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1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the Time Stamp Column</a:t>
            </a:r>
          </a:p>
          <a:p>
            <a:r>
              <a:rPr lang="en-US" dirty="0" smtClean="0"/>
              <a:t>Used to create new Month, Date, Time columns</a:t>
            </a:r>
          </a:p>
          <a:p>
            <a:r>
              <a:rPr lang="en-US" dirty="0" smtClean="0"/>
              <a:t>Split to create Morning, Evening and Night </a:t>
            </a:r>
          </a:p>
          <a:p>
            <a:r>
              <a:rPr lang="en-US" dirty="0" smtClean="0"/>
              <a:t>Extracted </a:t>
            </a:r>
            <a:r>
              <a:rPr lang="en-US" dirty="0" err="1" smtClean="0"/>
              <a:t>zipcode</a:t>
            </a:r>
            <a:r>
              <a:rPr lang="en-US" dirty="0" smtClean="0"/>
              <a:t> using </a:t>
            </a:r>
            <a:r>
              <a:rPr lang="en-US" dirty="0" err="1" smtClean="0"/>
              <a:t>ipython</a:t>
            </a:r>
            <a:r>
              <a:rPr lang="en-US" dirty="0" smtClean="0"/>
              <a:t> </a:t>
            </a:r>
            <a:r>
              <a:rPr lang="en-US" dirty="0" err="1" smtClean="0"/>
              <a:t>geolocator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6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by Crime</a:t>
            </a:r>
            <a:r>
              <a:rPr lang="en-US" dirty="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 Type</a:t>
            </a:r>
            <a:endParaRPr lang="en-US" dirty="0"/>
          </a:p>
        </p:txBody>
      </p:sp>
      <p:pic>
        <p:nvPicPr>
          <p:cNvPr id="4" name="Content Placeholder 3" title="Distribution By Crime typ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184" y="2603500"/>
            <a:ext cx="6605945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</a:t>
            </a:r>
            <a:r>
              <a:rPr lang="en-US" dirty="0"/>
              <a:t>type by time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6682" y="2587335"/>
            <a:ext cx="8312727" cy="396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6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ct val="25000"/>
              <a:buFont typeface="Calibri"/>
              <a:buNone/>
            </a:pPr>
            <a:r>
              <a:rPr lang="en-US" sz="5400" b="0" i="0" u="none" strike="noStrike" cap="none" dirty="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1120000" y="1825625"/>
            <a:ext cx="102337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90" y="1547446"/>
            <a:ext cx="11571220" cy="507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5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438" y="2170630"/>
            <a:ext cx="4073236" cy="4687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924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This Model helps in</a:t>
            </a:r>
          </a:p>
          <a:p>
            <a:pPr marL="457200" indent="-457200">
              <a:spcBef>
                <a:spcPts val="0"/>
              </a:spcBef>
            </a:pPr>
            <a:r>
              <a:rPr lang="en-US" dirty="0" smtClean="0"/>
              <a:t>Identifying locations </a:t>
            </a:r>
            <a:r>
              <a:rPr lang="en-US" dirty="0"/>
              <a:t>that require </a:t>
            </a:r>
            <a:r>
              <a:rPr lang="en-US" dirty="0" smtClean="0"/>
              <a:t>attention</a:t>
            </a:r>
            <a:endParaRPr lang="en-US" dirty="0"/>
          </a:p>
          <a:p>
            <a:pPr marL="457200" indent="-457200">
              <a:spcBef>
                <a:spcPts val="0"/>
              </a:spcBef>
            </a:pPr>
            <a:r>
              <a:rPr lang="en-US" dirty="0" smtClean="0"/>
              <a:t>Suggesting </a:t>
            </a:r>
            <a:r>
              <a:rPr lang="en-US" dirty="0"/>
              <a:t>additional police force deployment in more susceptible areas during vulnerable hours.</a:t>
            </a:r>
          </a:p>
          <a:p>
            <a:pPr marL="457200" indent="-457200">
              <a:spcBef>
                <a:spcPts val="0"/>
              </a:spcBef>
            </a:pPr>
            <a:r>
              <a:rPr lang="en-US" dirty="0">
                <a:sym typeface="Calibri"/>
              </a:rPr>
              <a:t>Help </a:t>
            </a:r>
            <a:r>
              <a:rPr lang="en-US" dirty="0" smtClean="0">
                <a:sym typeface="Calibri"/>
              </a:rPr>
              <a:t>decrease the crime rate</a:t>
            </a:r>
            <a:endParaRPr lang="en-US" dirty="0">
              <a:sym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6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develop a model based on the crime </a:t>
            </a:r>
            <a:r>
              <a:rPr lang="en-US" dirty="0" smtClean="0"/>
              <a:t>data</a:t>
            </a:r>
          </a:p>
          <a:p>
            <a:r>
              <a:rPr lang="en-US" dirty="0">
                <a:sym typeface="Calibri"/>
              </a:rPr>
              <a:t>P</a:t>
            </a:r>
            <a:r>
              <a:rPr lang="en-US" dirty="0" smtClean="0">
                <a:sym typeface="Calibri"/>
              </a:rPr>
              <a:t>rovide </a:t>
            </a:r>
            <a:r>
              <a:rPr lang="en-US" dirty="0">
                <a:sym typeface="Calibri"/>
              </a:rPr>
              <a:t>insights about data</a:t>
            </a:r>
            <a:endParaRPr lang="en-US" dirty="0" smtClean="0"/>
          </a:p>
          <a:p>
            <a:r>
              <a:rPr lang="en-US" dirty="0" smtClean="0">
                <a:sym typeface="Calibri"/>
              </a:rPr>
              <a:t>Help </a:t>
            </a:r>
            <a:r>
              <a:rPr lang="en-US" dirty="0">
                <a:sym typeface="Calibri"/>
              </a:rPr>
              <a:t>the authorities to make effective decision </a:t>
            </a:r>
            <a:endParaRPr lang="en-US" dirty="0" smtClean="0">
              <a:sym typeface="Calibri"/>
            </a:endParaRPr>
          </a:p>
          <a:p>
            <a:r>
              <a:rPr lang="en-US" dirty="0" smtClean="0">
                <a:sym typeface="Calibri"/>
              </a:rPr>
              <a:t>Implement </a:t>
            </a:r>
            <a:r>
              <a:rPr lang="en-US" dirty="0">
                <a:sym typeface="Calibri"/>
              </a:rPr>
              <a:t>effective strategy to keep the city safe and evolve as a smart </a:t>
            </a:r>
            <a:r>
              <a:rPr lang="en-US" dirty="0" smtClean="0">
                <a:sym typeface="Calibri"/>
              </a:rPr>
              <a:t>city</a:t>
            </a:r>
            <a:endParaRPr lang="en-US" dirty="0" smtClean="0"/>
          </a:p>
        </p:txBody>
      </p:sp>
      <p:pic>
        <p:nvPicPr>
          <p:cNvPr id="3080" name="Picture 8" descr="Image result for crime data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472" y="4755561"/>
            <a:ext cx="3480335" cy="195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mart c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209" y="5112170"/>
            <a:ext cx="6047120" cy="160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47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City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164" y="2343032"/>
            <a:ext cx="4561818" cy="4379885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44235" y="2621046"/>
            <a:ext cx="5943601" cy="382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-228600"/>
            <a:r>
              <a:rPr lang="en-US" dirty="0"/>
              <a:t>To integrate multiple information and communication technology (ICT) and Internet of Things (</a:t>
            </a:r>
            <a:r>
              <a:rPr lang="en-US" dirty="0" err="1"/>
              <a:t>IoT</a:t>
            </a:r>
            <a:r>
              <a:rPr lang="en-US" dirty="0"/>
              <a:t>) solutions in a secure fashion to manage a city's </a:t>
            </a:r>
            <a:r>
              <a:rPr lang="en-US" dirty="0" smtClean="0"/>
              <a:t>assets. </a:t>
            </a:r>
            <a:endParaRPr lang="en-US" dirty="0"/>
          </a:p>
          <a:p>
            <a:pPr lvl="0" indent="-228600"/>
            <a:r>
              <a:rPr lang="en-US" dirty="0"/>
              <a:t>Goal of a Smart city: Improve quality of life by using urban informatics and technology to improve the efficiency of services and meet residents' needs. </a:t>
            </a:r>
          </a:p>
          <a:p>
            <a:pPr marL="0" indent="0">
              <a:buFont typeface="Wingdings 3" charset="2"/>
              <a:buNone/>
            </a:pPr>
            <a:endParaRPr lang="en-US" dirty="0" smtClean="0">
              <a:sym typeface="Calibri"/>
            </a:endParaRPr>
          </a:p>
          <a:p>
            <a:pPr marL="0" indent="0">
              <a:buFont typeface="Wingdings 3" charset="2"/>
              <a:buNone/>
            </a:pPr>
            <a:endParaRPr lang="en-US" dirty="0" smtClean="0">
              <a:sym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08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527" y="2447636"/>
            <a:ext cx="8825659" cy="3416300"/>
          </a:xfrm>
        </p:spPr>
        <p:txBody>
          <a:bodyPr/>
          <a:lstStyle/>
          <a:p>
            <a:r>
              <a:rPr lang="en-US" dirty="0"/>
              <a:t>Crime data analysis is fundamental to effective crime prevention. </a:t>
            </a:r>
            <a:endParaRPr lang="en-US" dirty="0" smtClean="0"/>
          </a:p>
          <a:p>
            <a:r>
              <a:rPr lang="en-US" dirty="0" smtClean="0"/>
              <a:t>Knowing </a:t>
            </a:r>
            <a:r>
              <a:rPr lang="en-US" dirty="0"/>
              <a:t>as much as you can about crime will help significantly in its </a:t>
            </a:r>
            <a:r>
              <a:rPr lang="en-US" dirty="0" smtClean="0"/>
              <a:t>prevention</a:t>
            </a:r>
          </a:p>
          <a:p>
            <a:r>
              <a:rPr lang="en-US" dirty="0"/>
              <a:t>Determining if particular crimes are </a:t>
            </a:r>
            <a:r>
              <a:rPr lang="en-US" dirty="0" smtClean="0"/>
              <a:t>increasing</a:t>
            </a:r>
          </a:p>
          <a:p>
            <a:r>
              <a:rPr lang="en-US" dirty="0" smtClean="0"/>
              <a:t>Identifying </a:t>
            </a:r>
            <a:r>
              <a:rPr lang="en-US" dirty="0"/>
              <a:t>the hot spot locations where crime is </a:t>
            </a:r>
            <a:r>
              <a:rPr lang="en-US" dirty="0" smtClean="0"/>
              <a:t>concentrated</a:t>
            </a:r>
          </a:p>
        </p:txBody>
      </p:sp>
      <p:pic>
        <p:nvPicPr>
          <p:cNvPr id="2054" name="Picture 6" descr="Image result for crime data analy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318" y="4326415"/>
            <a:ext cx="3727909" cy="23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57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Data Analysis -How it helps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536" y="2358737"/>
            <a:ext cx="8562109" cy="4395354"/>
          </a:xfrm>
        </p:spPr>
        <p:txBody>
          <a:bodyPr/>
          <a:lstStyle/>
          <a:p>
            <a:r>
              <a:rPr lang="en-US" dirty="0" smtClean="0"/>
              <a:t>Enables city authorities to detect areas of increased crime.</a:t>
            </a:r>
          </a:p>
          <a:p>
            <a:r>
              <a:rPr lang="en-US" dirty="0" smtClean="0"/>
              <a:t>Opportunity to act proactively and deploy officers more intelligently.</a:t>
            </a:r>
          </a:p>
          <a:p>
            <a:r>
              <a:rPr lang="en-US" dirty="0">
                <a:sym typeface="Calibri"/>
              </a:rPr>
              <a:t>For </a:t>
            </a:r>
            <a:r>
              <a:rPr lang="en-US" dirty="0">
                <a:sym typeface="Calibri"/>
              </a:rPr>
              <a:t>law enforcement authorities- Higher rate of detecting crime, automatic detection of crime, better responsiveness to it, more efficient operations, optimizing budget, </a:t>
            </a:r>
            <a:r>
              <a:rPr lang="en-US" dirty="0">
                <a:sym typeface="Calibri"/>
              </a:rPr>
              <a:t>etc.</a:t>
            </a:r>
          </a:p>
          <a:p>
            <a:r>
              <a:rPr lang="en-US" dirty="0">
                <a:sym typeface="Calibri"/>
              </a:rPr>
              <a:t>For </a:t>
            </a:r>
            <a:r>
              <a:rPr lang="en-US" dirty="0">
                <a:sym typeface="Calibri"/>
              </a:rPr>
              <a:t>cities:  Less crime, more attractive for investors, companies and human resources, </a:t>
            </a:r>
            <a:r>
              <a:rPr lang="en-US" dirty="0">
                <a:sym typeface="Calibri"/>
              </a:rPr>
              <a:t>etc.</a:t>
            </a:r>
          </a:p>
          <a:p>
            <a:r>
              <a:rPr lang="en-US" dirty="0">
                <a:sym typeface="Calibri"/>
              </a:rPr>
              <a:t>For </a:t>
            </a:r>
            <a:r>
              <a:rPr lang="en-US" dirty="0">
                <a:sym typeface="Calibri"/>
              </a:rPr>
              <a:t>residents: Safer neighborhoods, faster access to safety information etc.</a:t>
            </a:r>
          </a:p>
          <a:p>
            <a:endParaRPr lang="en-US" dirty="0"/>
          </a:p>
        </p:txBody>
      </p:sp>
      <p:pic>
        <p:nvPicPr>
          <p:cNvPr id="1026" name="Picture 2" descr="Image result for win win situ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645" y="3501631"/>
            <a:ext cx="2653145" cy="283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57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Chicago	?</a:t>
            </a:r>
            <a:endParaRPr lang="en-US" dirty="0"/>
          </a:p>
        </p:txBody>
      </p:sp>
      <p:pic>
        <p:nvPicPr>
          <p:cNvPr id="7" name="Shape 193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2012292" y="2686626"/>
            <a:ext cx="8098063" cy="34855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907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major source of crime data for city of Chicago was from  </a:t>
            </a:r>
            <a:r>
              <a:rPr lang="en-US" u="sng" dirty="0">
                <a:hlinkClick r:id="rId2"/>
              </a:rPr>
              <a:t>https://data.cityofchicago.org/</a:t>
            </a:r>
            <a:r>
              <a:rPr lang="en-US" u="sng" dirty="0"/>
              <a:t>.</a:t>
            </a:r>
            <a:endParaRPr lang="en-US" dirty="0"/>
          </a:p>
          <a:p>
            <a:r>
              <a:rPr lang="en-US" dirty="0"/>
              <a:t>Few other datasets were:</a:t>
            </a:r>
            <a:endParaRPr lang="en-US" sz="1600" dirty="0"/>
          </a:p>
          <a:p>
            <a:pPr lvl="1"/>
            <a:r>
              <a:rPr lang="en-US" dirty="0"/>
              <a:t>Police data of city of Chicago</a:t>
            </a:r>
            <a:endParaRPr lang="en-US" sz="1400" dirty="0"/>
          </a:p>
          <a:p>
            <a:pPr lvl="1"/>
            <a:r>
              <a:rPr lang="en-US" dirty="0"/>
              <a:t>Real Estate data for city of Chicago</a:t>
            </a:r>
            <a:endParaRPr lang="en-US" sz="1400" dirty="0"/>
          </a:p>
          <a:p>
            <a:pPr lvl="1"/>
            <a:r>
              <a:rPr lang="en-US" dirty="0"/>
              <a:t>School dataset</a:t>
            </a:r>
            <a:endParaRPr lang="en-US" sz="1400" dirty="0"/>
          </a:p>
          <a:p>
            <a:endParaRPr lang="en-US" dirty="0"/>
          </a:p>
        </p:txBody>
      </p:sp>
      <p:pic>
        <p:nvPicPr>
          <p:cNvPr id="4" name="Picture 2" descr="Image result for crime 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812" y="5205847"/>
            <a:ext cx="4079792" cy="139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chicago is unsaf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683" y="4020561"/>
            <a:ext cx="4096030" cy="225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92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006356"/>
              </p:ext>
            </p:extLst>
          </p:nvPr>
        </p:nvGraphicFramePr>
        <p:xfrm>
          <a:off x="1612154" y="34417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83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51278547"/>
              </p:ext>
            </p:extLst>
          </p:nvPr>
        </p:nvGraphicFramePr>
        <p:xfrm>
          <a:off x="1154954" y="3709555"/>
          <a:ext cx="7013864" cy="2337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1154954" y="2323097"/>
            <a:ext cx="62018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228600"/>
            <a:r>
              <a:rPr lang="en-US" dirty="0"/>
              <a:t>Dataset Size:  </a:t>
            </a:r>
          </a:p>
          <a:p>
            <a:pPr lvl="1" indent="-228600"/>
            <a:r>
              <a:rPr lang="en-US" dirty="0"/>
              <a:t>Total Records </a:t>
            </a:r>
            <a:r>
              <a:rPr lang="en-US" b="1" dirty="0"/>
              <a:t>6,193,548</a:t>
            </a:r>
            <a:r>
              <a:rPr lang="en-US" dirty="0"/>
              <a:t> (2001 - 2016)</a:t>
            </a:r>
          </a:p>
          <a:p>
            <a:pPr lvl="1" indent="-228600"/>
            <a:r>
              <a:rPr lang="en-US" dirty="0"/>
              <a:t>Variables :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9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140</TotalTime>
  <Words>368</Words>
  <Application>Microsoft Office PowerPoint</Application>
  <PresentationFormat>Widescreen</PresentationFormat>
  <Paragraphs>66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 Boardroom</vt:lpstr>
      <vt:lpstr>Case Study 4 - Crime Data Analysis</vt:lpstr>
      <vt:lpstr>Objective</vt:lpstr>
      <vt:lpstr>Smart City </vt:lpstr>
      <vt:lpstr>Crime Data Analysis</vt:lpstr>
      <vt:lpstr>Crime Data Analysis -How it helps ?</vt:lpstr>
      <vt:lpstr>Why Chicago ?</vt:lpstr>
      <vt:lpstr>Data Set</vt:lpstr>
      <vt:lpstr>Data Description</vt:lpstr>
      <vt:lpstr>Data Set</vt:lpstr>
      <vt:lpstr>Logistic Regression</vt:lpstr>
      <vt:lpstr>Data Description</vt:lpstr>
      <vt:lpstr>Data Description</vt:lpstr>
      <vt:lpstr>Data Description</vt:lpstr>
      <vt:lpstr>PowerPoint Presentation</vt:lpstr>
      <vt:lpstr>Distribution by Crime Type</vt:lpstr>
      <vt:lpstr>Crime type by time</vt:lpstr>
      <vt:lpstr>MAP</vt:lpstr>
      <vt:lpstr>UI</vt:lpstr>
      <vt:lpstr>Conclusion</vt:lpstr>
    </vt:vector>
  </TitlesOfParts>
  <Company>Worcester Polytechnic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4</dc:title>
  <dc:creator>Bhakti Chheda</dc:creator>
  <cp:lastModifiedBy>Bhakti Chheda</cp:lastModifiedBy>
  <cp:revision>25</cp:revision>
  <dcterms:created xsi:type="dcterms:W3CDTF">2016-12-08T19:29:11Z</dcterms:created>
  <dcterms:modified xsi:type="dcterms:W3CDTF">2016-12-08T21:50:05Z</dcterms:modified>
</cp:coreProperties>
</file>