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0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2-13T16:33:49.961"/>
    </inkml:context>
    <inkml:brush xml:id="br0">
      <inkml:brushProperty name="width" value="0.03333" units="cm"/>
      <inkml:brushProperty name="height" value="0.0333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E7382411-3F43-4F3F-BBC6-7D8E38C304CE}" emma:medium="tactile" emma:mode="ink">
          <msink:context xmlns:msink="http://schemas.microsoft.com/ink/2010/main" type="inkDrawing" rotatedBoundingBox="22231,6572 22246,6572 22246,6587 22231,6587" shapeName="None"/>
        </emma:interpretation>
      </emma:emma>
    </inkml:annotationXML>
    <inkml:trace contextRef="#ctx0" brushRef="#br0">13132 3457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C46549-FEE7-426F-AC9E-2627F787378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27E21B8-A26E-4DF3-8F73-296CBA0C4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5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included in the product description that reduces user queries?</a:t>
            </a:r>
          </a:p>
          <a:p>
            <a:pPr lvl="1"/>
            <a:r>
              <a:rPr lang="en-US" dirty="0"/>
              <a:t>Decision Trees (Python)</a:t>
            </a:r>
          </a:p>
          <a:p>
            <a:pPr lvl="2"/>
            <a:r>
              <a:rPr lang="en-US" dirty="0"/>
              <a:t>Independent Variable: Questions</a:t>
            </a:r>
          </a:p>
          <a:p>
            <a:pPr lvl="2"/>
            <a:r>
              <a:rPr lang="en-US" dirty="0"/>
              <a:t>Target: Question Type</a:t>
            </a:r>
            <a:endParaRPr lang="en-US" dirty="0"/>
          </a:p>
          <a:p>
            <a:pPr lvl="2"/>
            <a:r>
              <a:rPr lang="en-US" dirty="0"/>
              <a:t>N-Gram= 2</a:t>
            </a:r>
          </a:p>
          <a:p>
            <a:pPr lvl="2"/>
            <a:r>
              <a:rPr lang="en-US" dirty="0"/>
              <a:t>K-splits= 10</a:t>
            </a:r>
          </a:p>
          <a:p>
            <a:pPr lvl="2"/>
            <a:r>
              <a:rPr lang="en-US" dirty="0"/>
              <a:t>Max depth=4</a:t>
            </a:r>
          </a:p>
        </p:txBody>
      </p:sp>
    </p:spTree>
    <p:extLst>
      <p:ext uri="{BB962C8B-B14F-4D97-AF65-F5344CB8AC3E}">
        <p14:creationId xmlns:p14="http://schemas.microsoft.com/office/powerpoint/2010/main" val="50905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are the product that people prefer to gift for baby shower?</a:t>
            </a:r>
          </a:p>
          <a:p>
            <a:pPr lvl="1"/>
            <a:r>
              <a:rPr lang="en-US" dirty="0"/>
              <a:t>Decision tree</a:t>
            </a:r>
          </a:p>
          <a:p>
            <a:pPr lvl="2"/>
            <a:r>
              <a:rPr lang="en-US" dirty="0"/>
              <a:t>Filtered reviews with “Shower” keyword</a:t>
            </a:r>
          </a:p>
          <a:p>
            <a:pPr lvl="2"/>
            <a:r>
              <a:rPr lang="en-US" dirty="0"/>
              <a:t>Independent Variable: Review Text</a:t>
            </a:r>
          </a:p>
          <a:p>
            <a:pPr lvl="2"/>
            <a:r>
              <a:rPr lang="en-US" dirty="0"/>
              <a:t>Target: Cheap or Expensive</a:t>
            </a:r>
          </a:p>
          <a:p>
            <a:pPr lvl="2"/>
            <a:r>
              <a:rPr lang="en-US" dirty="0"/>
              <a:t>N-Gram= 2</a:t>
            </a:r>
          </a:p>
          <a:p>
            <a:pPr lvl="2"/>
            <a:r>
              <a:rPr lang="en-US" dirty="0"/>
              <a:t>K-splits= 10</a:t>
            </a:r>
            <a:endParaRPr lang="en-US" dirty="0"/>
          </a:p>
          <a:p>
            <a:pPr lvl="1"/>
            <a:r>
              <a:rPr lang="en-US" dirty="0"/>
              <a:t>Association Rules</a:t>
            </a:r>
          </a:p>
          <a:p>
            <a:pPr lvl="2"/>
            <a:r>
              <a:rPr lang="en-US" dirty="0"/>
              <a:t>Car= True</a:t>
            </a:r>
          </a:p>
        </p:txBody>
      </p:sp>
    </p:spTree>
    <p:extLst>
      <p:ext uri="{BB962C8B-B14F-4D97-AF65-F5344CB8AC3E}">
        <p14:creationId xmlns:p14="http://schemas.microsoft.com/office/powerpoint/2010/main" val="42706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7752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/>
          <a:srcRect b="90800"/>
          <a:stretch/>
        </p:blipFill>
        <p:spPr>
          <a:xfrm>
            <a:off x="133547" y="4936008"/>
            <a:ext cx="10160524" cy="522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524" y="5769204"/>
            <a:ext cx="1166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Champ, genie – Diaper brand</a:t>
            </a:r>
          </a:p>
          <a:p>
            <a:r>
              <a:rPr lang="en-US" dirty="0"/>
              <a:t>Carrier - </a:t>
            </a:r>
            <a:r>
              <a:rPr lang="en-US" dirty="0"/>
              <a:t>BABYBJORN Original Carrier - City Black</a:t>
            </a:r>
          </a:p>
          <a:p>
            <a:r>
              <a:rPr lang="en-US" dirty="0"/>
              <a:t>Playtex - Playtex Drop-Ins Original BPA Free </a:t>
            </a:r>
            <a:r>
              <a:rPr lang="en-US" dirty="0" err="1"/>
              <a:t>Nurser</a:t>
            </a:r>
            <a:r>
              <a:rPr lang="en-US" dirty="0"/>
              <a:t> Newborn Starter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uestion and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2" y="627376"/>
            <a:ext cx="5526722" cy="56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9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7585655" cy="5120640"/>
          </a:xfrm>
        </p:spPr>
        <p:txBody>
          <a:bodyPr/>
          <a:lstStyle/>
          <a:p>
            <a:r>
              <a:rPr lang="en-US" dirty="0"/>
              <a:t>Goodness of products</a:t>
            </a:r>
          </a:p>
          <a:p>
            <a:r>
              <a:rPr lang="en-US" dirty="0"/>
              <a:t>Likings and disliking about specific products</a:t>
            </a:r>
          </a:p>
          <a:p>
            <a:r>
              <a:rPr lang="en-US" dirty="0"/>
              <a:t>Reduce user queries</a:t>
            </a:r>
          </a:p>
          <a:p>
            <a:r>
              <a:rPr lang="en-US" dirty="0"/>
              <a:t>Improving the recommendation for specific event</a:t>
            </a:r>
          </a:p>
        </p:txBody>
      </p:sp>
    </p:spTree>
    <p:extLst>
      <p:ext uri="{BB962C8B-B14F-4D97-AF65-F5344CB8AC3E}">
        <p14:creationId xmlns:p14="http://schemas.microsoft.com/office/powerpoint/2010/main" val="33708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Company: Amazon</a:t>
            </a:r>
          </a:p>
          <a:p>
            <a:r>
              <a:rPr lang="en-US" dirty="0"/>
              <a:t>Category: Baby products</a:t>
            </a:r>
          </a:p>
          <a:p>
            <a:r>
              <a:rPr lang="en-US" dirty="0"/>
              <a:t>Data Files: Reviews, Product Metadata and User Queries</a:t>
            </a:r>
          </a:p>
          <a:p>
            <a:r>
              <a:rPr lang="en-US" dirty="0"/>
              <a:t>Data Size: 1 million reviews, 70,000 products and 100,000 queries</a:t>
            </a:r>
          </a:p>
          <a:p>
            <a:r>
              <a:rPr lang="en-US" dirty="0"/>
              <a:t>Source: </a:t>
            </a:r>
            <a:r>
              <a:rPr lang="en-US" dirty="0"/>
              <a:t>http://jmcauley.ucsd.edu/data/amazon/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281" y="798120"/>
            <a:ext cx="7315200" cy="512064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Product ID</a:t>
            </a:r>
            <a:endParaRPr lang="en-US" altLang="en-US" dirty="0"/>
          </a:p>
          <a:p>
            <a:pPr lvl="1"/>
            <a:r>
              <a:rPr lang="en-US" altLang="en-US" dirty="0"/>
              <a:t>Review text</a:t>
            </a:r>
          </a:p>
          <a:p>
            <a:pPr lvl="1"/>
            <a:r>
              <a:rPr lang="en-US" altLang="en-US" dirty="0"/>
              <a:t>Summary: summary of the review</a:t>
            </a:r>
          </a:p>
          <a:p>
            <a:pPr lvl="1"/>
            <a:r>
              <a:rPr lang="en-US" altLang="en-US" dirty="0"/>
              <a:t>Rating of product</a:t>
            </a:r>
          </a:p>
          <a:p>
            <a:r>
              <a:rPr lang="en-US" altLang="en-US" dirty="0"/>
              <a:t>Product Metadata:</a:t>
            </a:r>
          </a:p>
          <a:p>
            <a:pPr lvl="1"/>
            <a:r>
              <a:rPr lang="en-US" altLang="en-US" dirty="0"/>
              <a:t>Product ID</a:t>
            </a:r>
          </a:p>
          <a:p>
            <a:pPr lvl="1"/>
            <a:r>
              <a:rPr lang="en-US" altLang="en-US" dirty="0"/>
              <a:t>Product description</a:t>
            </a:r>
          </a:p>
          <a:p>
            <a:pPr lvl="1"/>
            <a:r>
              <a:rPr lang="en-US" altLang="en-US" dirty="0"/>
              <a:t>Product price</a:t>
            </a:r>
          </a:p>
          <a:p>
            <a:r>
              <a:rPr lang="en-US" altLang="en-US" dirty="0"/>
              <a:t>User Queries:</a:t>
            </a:r>
          </a:p>
          <a:p>
            <a:pPr lvl="1"/>
            <a:r>
              <a:rPr lang="en-US" altLang="en-US" dirty="0"/>
              <a:t>User Id</a:t>
            </a:r>
          </a:p>
          <a:p>
            <a:pPr lvl="1"/>
            <a:r>
              <a:rPr lang="en-US" altLang="en-US" dirty="0"/>
              <a:t>Product Id</a:t>
            </a:r>
          </a:p>
          <a:p>
            <a:pPr lvl="1"/>
            <a:r>
              <a:rPr lang="en-US" altLang="en-US" dirty="0"/>
              <a:t>Question type: “Yes/No” or “Open-Ended”</a:t>
            </a:r>
          </a:p>
          <a:p>
            <a:pPr lvl="1"/>
            <a:r>
              <a:rPr lang="en-US" altLang="en-US" dirty="0"/>
              <a:t>Question</a:t>
            </a:r>
          </a:p>
          <a:p>
            <a:pPr lvl="1"/>
            <a:r>
              <a:rPr lang="en-US" altLang="en-US" dirty="0"/>
              <a:t>Answer</a:t>
            </a:r>
          </a:p>
          <a:p>
            <a:pPr lvl="1"/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4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redundant columns</a:t>
            </a:r>
          </a:p>
          <a:p>
            <a:r>
              <a:rPr lang="en-US" dirty="0"/>
              <a:t>Stop Words (NLTK)</a:t>
            </a:r>
          </a:p>
          <a:p>
            <a:r>
              <a:rPr lang="en-US" dirty="0"/>
              <a:t>Stemming (NLTK) </a:t>
            </a:r>
          </a:p>
          <a:p>
            <a:r>
              <a:rPr lang="en-US" dirty="0"/>
              <a:t>String to Word Vectorizer - WEKA</a:t>
            </a:r>
          </a:p>
          <a:p>
            <a:r>
              <a:rPr lang="en-US" dirty="0"/>
              <a:t>CFS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qualities that makes user dissatisfied with the baby product?</a:t>
            </a:r>
          </a:p>
          <a:p>
            <a:pPr lvl="1"/>
            <a:r>
              <a:rPr lang="en-US" dirty="0"/>
              <a:t>Decision tree (J48) – Weka</a:t>
            </a:r>
          </a:p>
          <a:p>
            <a:pPr lvl="2"/>
            <a:r>
              <a:rPr lang="en-US" dirty="0"/>
              <a:t>N-Gram – 1</a:t>
            </a:r>
          </a:p>
          <a:p>
            <a:pPr lvl="2"/>
            <a:r>
              <a:rPr lang="en-US" dirty="0"/>
              <a:t>K-Folds = 10</a:t>
            </a:r>
          </a:p>
          <a:p>
            <a:pPr lvl="2"/>
            <a:r>
              <a:rPr lang="en-US" dirty="0"/>
              <a:t>Independent Variable: summary of review column</a:t>
            </a:r>
          </a:p>
          <a:p>
            <a:pPr lvl="2"/>
            <a:r>
              <a:rPr lang="en-US" dirty="0"/>
              <a:t>Target: Positive or Negative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232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8003312" y="2366012"/>
              <a:ext cx="240" cy="2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/>
            <p:spPr/>
          </p:pic>
        </mc:Fallback>
      </mc:AlternateContent>
      <p:cxnSp>
        <p:nvCxnSpPr>
          <p:cNvPr id="32" name="Straight Connector 31"/>
          <p:cNvCxnSpPr/>
          <p:nvPr/>
        </p:nvCxnSpPr>
        <p:spPr>
          <a:xfrm>
            <a:off x="7475414" y="2100083"/>
            <a:ext cx="782466" cy="265928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76086" y="2799237"/>
            <a:ext cx="782466" cy="265928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96737" y="1413498"/>
            <a:ext cx="782466" cy="265928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191924" y="603317"/>
            <a:ext cx="782466" cy="265928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specific category of products about which user usually appreciate or complains?</a:t>
            </a:r>
          </a:p>
          <a:p>
            <a:pPr lvl="1"/>
            <a:r>
              <a:rPr lang="en-US" dirty="0"/>
              <a:t>Decision tree (J48) – Weka</a:t>
            </a:r>
          </a:p>
          <a:p>
            <a:pPr lvl="2"/>
            <a:r>
              <a:rPr lang="en-US" dirty="0"/>
              <a:t>N-Gram – 1</a:t>
            </a:r>
          </a:p>
          <a:p>
            <a:pPr lvl="2"/>
            <a:r>
              <a:rPr lang="en-US" dirty="0"/>
              <a:t>K-Folds = 10</a:t>
            </a:r>
          </a:p>
          <a:p>
            <a:pPr lvl="2"/>
            <a:r>
              <a:rPr lang="en-US" dirty="0"/>
              <a:t>Independent Variable: Review Text</a:t>
            </a:r>
          </a:p>
          <a:p>
            <a:pPr lvl="2"/>
            <a:r>
              <a:rPr lang="en-US" dirty="0"/>
              <a:t>Target: Positive or Negative</a:t>
            </a:r>
          </a:p>
          <a:p>
            <a:pPr lvl="1"/>
            <a:r>
              <a:rPr lang="en-US" dirty="0"/>
              <a:t>Association Rules</a:t>
            </a:r>
          </a:p>
          <a:p>
            <a:pPr lvl="2"/>
            <a:r>
              <a:rPr lang="en-US" dirty="0"/>
              <a:t>Car= True</a:t>
            </a:r>
          </a:p>
        </p:txBody>
      </p:sp>
    </p:spTree>
    <p:extLst>
      <p:ext uri="{BB962C8B-B14F-4D97-AF65-F5344CB8AC3E}">
        <p14:creationId xmlns:p14="http://schemas.microsoft.com/office/powerpoint/2010/main" val="9156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21920"/>
            <a:ext cx="12192000" cy="489934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1857440">
            <a:off x="4573091" y="527580"/>
            <a:ext cx="548640" cy="0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857440">
            <a:off x="9438893" y="2468861"/>
            <a:ext cx="548640" cy="0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602753" y="2234152"/>
            <a:ext cx="249775" cy="319550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14789" y="1489435"/>
            <a:ext cx="182217" cy="437734"/>
          </a:xfrm>
          <a:prstGeom prst="line">
            <a:avLst/>
          </a:prstGeom>
          <a:solidFill>
            <a:srgbClr val="ED1C24">
              <a:alpha val="25000"/>
            </a:srgbClr>
          </a:solidFill>
          <a:ln w="12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333" y="4925168"/>
            <a:ext cx="9707880" cy="7212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794201"/>
            <a:ext cx="1169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Years - Crib CD Player – Static</a:t>
            </a:r>
          </a:p>
          <a:p>
            <a:r>
              <a:rPr lang="en-US" dirty="0"/>
              <a:t>Graco ultra baby monitor – Monitor</a:t>
            </a:r>
          </a:p>
          <a:p>
            <a:r>
              <a:rPr lang="en-US" dirty="0"/>
              <a:t>The First Years Night and Day Bottle Warmer System – Warmer and Leak</a:t>
            </a:r>
          </a:p>
        </p:txBody>
      </p:sp>
    </p:spTree>
    <p:extLst>
      <p:ext uri="{BB962C8B-B14F-4D97-AF65-F5344CB8AC3E}">
        <p14:creationId xmlns:p14="http://schemas.microsoft.com/office/powerpoint/2010/main" val="19091460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70C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92</TotalTime>
  <Words>356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Frame</vt:lpstr>
      <vt:lpstr>PowerPoint Presentation</vt:lpstr>
      <vt:lpstr>Objective</vt:lpstr>
      <vt:lpstr>Data Description</vt:lpstr>
      <vt:lpstr>Attributes</vt:lpstr>
      <vt:lpstr>Pre-Processing</vt:lpstr>
      <vt:lpstr>Guiding Question 1:</vt:lpstr>
      <vt:lpstr>PowerPoint Presentation</vt:lpstr>
      <vt:lpstr>Guiding Question 2</vt:lpstr>
      <vt:lpstr>PowerPoint Presentation</vt:lpstr>
      <vt:lpstr>Guiding Question 3</vt:lpstr>
      <vt:lpstr>PowerPoint Presentation</vt:lpstr>
      <vt:lpstr>Guiding Question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on Amazon reviews and user queries</dc:title>
  <dc:creator>Deepan Sanghavi</dc:creator>
  <cp:lastModifiedBy>Deepan Sanghavi</cp:lastModifiedBy>
  <cp:revision>13</cp:revision>
  <dcterms:created xsi:type="dcterms:W3CDTF">2016-12-13T15:34:01Z</dcterms:created>
  <dcterms:modified xsi:type="dcterms:W3CDTF">2016-12-13T17:06:51Z</dcterms:modified>
</cp:coreProperties>
</file>