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9" r:id="rId4"/>
    <p:sldId id="370" r:id="rId5"/>
    <p:sldId id="372" r:id="rId6"/>
    <p:sldId id="373" r:id="rId7"/>
    <p:sldId id="374" r:id="rId8"/>
    <p:sldId id="379" r:id="rId9"/>
    <p:sldId id="386" r:id="rId10"/>
    <p:sldId id="388" r:id="rId11"/>
    <p:sldId id="387" r:id="rId12"/>
    <p:sldId id="376" r:id="rId13"/>
    <p:sldId id="389"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cbi.nlm.nih.go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26754"/>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3273510"/>
            <a:ext cx="10515600" cy="92333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accent5">
                    <a:lumMod val="10000"/>
                  </a:schemeClr>
                </a:solidFill>
                <a:latin typeface="Times New Roman" panose="02020603050405020304" pitchFamily="18" charset="0"/>
                <a:cs typeface="Times New Roman" panose="02020603050405020304" pitchFamily="18" charset="0"/>
              </a:rPr>
              <a:t>CROP PREDICTION USING MACHINE LEARNING</a:t>
            </a:r>
            <a:endParaRPr lang="en-IN" sz="3200" b="1" dirty="0">
              <a:solidFill>
                <a:schemeClr val="accent5">
                  <a:lumMod val="10000"/>
                </a:schemeClr>
              </a:solidFill>
              <a:latin typeface="Times New Roman" panose="02020603050405020304" pitchFamily="18" charset="0"/>
              <a:ea typeface="+mn-ea"/>
              <a:cs typeface="Times New Roman" panose="02020603050405020304" pitchFamily="18" charset="0"/>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48687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sz="1800" dirty="0" err="1">
                <a:latin typeface="Times New Roman" panose="02020603050405020304" pitchFamily="18" charset="0"/>
                <a:cs typeface="Times New Roman" panose="02020603050405020304" pitchFamily="18" charset="0"/>
              </a:rPr>
              <a:t>Dr.T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Kumaragurubaran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 Ph. D AP(SG)., </a:t>
            </a:r>
          </a:p>
          <a:p>
            <a:pPr>
              <a:spcBef>
                <a:spcPct val="0"/>
              </a:spcBef>
              <a:buClrTx/>
              <a:buFontTx/>
              <a:buNone/>
            </a:pPr>
            <a:r>
              <a:rPr lang="en-US" sz="1800" dirty="0">
                <a:latin typeface="Times New Roman" panose="02020603050405020304" pitchFamily="18" charset="0"/>
                <a:cs typeface="Times New Roman" panose="02020603050405020304" pitchFamily="18" charset="0"/>
              </a:rPr>
              <a:t>PROJECT COORDINATOR</a:t>
            </a:r>
          </a:p>
          <a:p>
            <a:pPr>
              <a:spcBef>
                <a:spcPct val="0"/>
              </a:spcBef>
              <a:buClrTx/>
              <a:buFontTx/>
              <a:buNone/>
            </a:pPr>
            <a:r>
              <a:rPr lang="en-US" sz="1800" dirty="0">
                <a:latin typeface="Times New Roman" panose="02020603050405020304" pitchFamily="18" charset="0"/>
                <a:cs typeface="Times New Roman" panose="02020603050405020304" pitchFamily="18" charset="0"/>
              </a:rPr>
              <a:t>Professor</a:t>
            </a:r>
            <a:endParaRPr lang="en-IN" altLang="en-US" sz="1800" b="1" dirty="0">
              <a:solidFill>
                <a:srgbClr val="FF0000"/>
              </a:solidFill>
              <a:latin typeface="Times New Roman" panose="02020603050405020304" pitchFamily="18" charset="0"/>
              <a:cs typeface="Times New Roman" panose="02020603050405020304" pitchFamily="18" charset="0"/>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802016" y="5183902"/>
            <a:ext cx="51784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                            ADEN JOE A      </a:t>
            </a:r>
          </a:p>
          <a:p>
            <a:pPr>
              <a:spcBef>
                <a:spcPct val="0"/>
              </a:spcBef>
              <a:buClrTx/>
              <a:buFontTx/>
              <a:buNone/>
            </a:pPr>
            <a:r>
              <a:rPr lang="en-US" altLang="en-IN" sz="2400" b="1" dirty="0">
                <a:solidFill>
                  <a:srgbClr val="FF0000"/>
                </a:solidFill>
              </a:rPr>
              <a:t>                            </a:t>
            </a:r>
            <a:r>
              <a:rPr lang="en-US" altLang="en-IN" sz="2400" b="1" dirty="0">
                <a:solidFill>
                  <a:schemeClr val="tx1">
                    <a:lumMod val="75000"/>
                    <a:lumOff val="25000"/>
                  </a:schemeClr>
                </a:solidFill>
              </a:rPr>
              <a:t>210701013</a:t>
            </a:r>
          </a:p>
          <a:p>
            <a:pPr>
              <a:spcBef>
                <a:spcPct val="0"/>
              </a:spcBef>
              <a:buClrTx/>
              <a:buFontTx/>
              <a:buNone/>
            </a:pPr>
            <a:r>
              <a:rPr lang="en-IN" altLang="en-US" sz="2400" b="1" dirty="0">
                <a:solidFill>
                  <a:srgbClr val="FF0000"/>
                </a:solidFill>
              </a:rPr>
              <a:t>DEEPANCHAKKARAVARTHI P</a:t>
            </a:r>
          </a:p>
          <a:p>
            <a:pPr>
              <a:spcBef>
                <a:spcPct val="0"/>
              </a:spcBef>
              <a:buClrTx/>
              <a:buFontTx/>
              <a:buNone/>
            </a:pPr>
            <a:r>
              <a:rPr lang="en-IN" altLang="en-US" sz="2400" b="1" dirty="0">
                <a:solidFill>
                  <a:srgbClr val="FF0000"/>
                </a:solidFill>
              </a:rPr>
              <a:t>                            </a:t>
            </a:r>
            <a:r>
              <a:rPr lang="en-IN" altLang="en-US" sz="2400" b="1" dirty="0">
                <a:solidFill>
                  <a:schemeClr val="bg2">
                    <a:lumMod val="25000"/>
                  </a:schemeClr>
                </a:solidFill>
              </a:rPr>
              <a:t>210701047</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573833" y="113794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002060"/>
                </a:solidFill>
                <a:latin typeface="Verdana" panose="020B0604030504040204" pitchFamily="34" charset="0"/>
                <a:ea typeface="+mn-ea"/>
                <a:cs typeface="+mn-cs"/>
              </a:rPr>
              <a:t>DEPARTMENT</a:t>
            </a:r>
            <a:r>
              <a:rPr lang="en-US" sz="2800" b="1" dirty="0">
                <a:solidFill>
                  <a:srgbClr val="00B050"/>
                </a:solidFill>
                <a:latin typeface="Verdana" panose="020B0604030504040204" pitchFamily="34" charset="0"/>
                <a:ea typeface="+mn-ea"/>
                <a:cs typeface="+mn-cs"/>
              </a:rPr>
              <a:t> </a:t>
            </a:r>
            <a:r>
              <a:rPr lang="en-US" sz="2800" b="1" dirty="0">
                <a:solidFill>
                  <a:srgbClr val="002060"/>
                </a:solidFill>
                <a:latin typeface="Verdana" panose="020B0604030504040204" pitchFamily="34" charset="0"/>
                <a:ea typeface="+mn-ea"/>
                <a:cs typeface="+mn-cs"/>
              </a:rPr>
              <a:t>OF COMPUTER SCIENCE</a:t>
            </a:r>
            <a:endParaRPr lang="en-IN" sz="2800" b="1" dirty="0">
              <a:solidFill>
                <a:srgbClr val="002060"/>
              </a:solidFill>
              <a:latin typeface="Verdana" panose="020B0604030504040204" pitchFamily="34" charset="0"/>
              <a:ea typeface="+mn-ea"/>
              <a:cs typeface="+mn-cs"/>
            </a:endParaRP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691148" y="1680978"/>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800" b="1" dirty="0">
              <a:solidFill>
                <a:srgbClr val="002060"/>
              </a:solidFill>
              <a:latin typeface="Verdana" panose="020B0604030504040204" pitchFamily="34" charset="0"/>
              <a:ea typeface="+mn-ea"/>
              <a:cs typeface="+mn-cs"/>
            </a:endParaRP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929B4D8C-F7F5-43C7-824B-392441887D4B}"/>
              </a:ext>
            </a:extLst>
          </p:cNvPr>
          <p:cNvSpPr>
            <a:spLocks noGrp="1"/>
          </p:cNvSpPr>
          <p:nvPr>
            <p:ph idx="1"/>
          </p:nvPr>
        </p:nvSpPr>
        <p:spPr/>
        <p:txBody>
          <a:bodyPr/>
          <a:lstStyle/>
          <a:p>
            <a:pPr marL="0" indent="0" algn="just">
              <a:buNone/>
            </a:pPr>
            <a:r>
              <a:rPr lang="en-US" sz="2400" b="1" dirty="0">
                <a:latin typeface="Times New Roman" panose="02020603050405020304" pitchFamily="18" charset="0"/>
                <a:ea typeface="Times New Roman" panose="02020603050405020304" pitchFamily="18" charset="0"/>
              </a:rPr>
              <a:t>Prediction</a:t>
            </a:r>
            <a:r>
              <a:rPr lang="en-US" sz="2400" b="1" dirty="0">
                <a:effectLst/>
                <a:latin typeface="Times New Roman" panose="02020603050405020304" pitchFamily="18" charset="0"/>
                <a:ea typeface="Times New Roman" panose="02020603050405020304" pitchFamily="18" charset="0"/>
              </a:rPr>
              <a:t> Module: </a:t>
            </a:r>
          </a:p>
          <a:p>
            <a:pPr marL="0" indent="0" algn="just">
              <a:buNone/>
            </a:pPr>
            <a:r>
              <a:rPr lang="en-US" sz="2400" dirty="0">
                <a:effectLst/>
                <a:latin typeface="Times New Roman" panose="02020603050405020304" pitchFamily="18" charset="0"/>
                <a:ea typeface="Times New Roman" panose="02020603050405020304" pitchFamily="18" charset="0"/>
              </a:rPr>
              <a:t>The Prediction Module utilizes the trained machine learning model to make crop recommendations based on new soil data inputs from farmers. It first preprocesses the input data to ensure it matches the format and scale used during model training. The preprocessed data is then fed into the trained model to predict the most suitable crop for the given soil conditions. This module provides the prediction results back to the user, which can be displayed on the interface. This module’s efficiency and accuracy are crucial, as they directly impact the utility and reliability of the crop recommendation system for farmers.</a:t>
            </a: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lgn="just">
              <a:buNone/>
            </a:pPr>
            <a:endParaRPr lang="en-US" sz="2400" b="1"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Footer Placeholder 4">
            <a:extLst>
              <a:ext uri="{FF2B5EF4-FFF2-40B4-BE49-F238E27FC236}">
                <a16:creationId xmlns:a16="http://schemas.microsoft.com/office/drawing/2014/main"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331038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FINAL OUTPUT</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LANDING PAGE:</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pic>
        <p:nvPicPr>
          <p:cNvPr id="9" name="Picture 8">
            <a:extLst>
              <a:ext uri="{FF2B5EF4-FFF2-40B4-BE49-F238E27FC236}">
                <a16:creationId xmlns:a16="http://schemas.microsoft.com/office/drawing/2014/main" id="{B662423E-748A-4518-A54A-736B7F494F47}"/>
              </a:ext>
            </a:extLst>
          </p:cNvPr>
          <p:cNvPicPr>
            <a:picLocks noChangeAspect="1"/>
          </p:cNvPicPr>
          <p:nvPr/>
        </p:nvPicPr>
        <p:blipFill>
          <a:blip r:embed="rId2"/>
          <a:stretch>
            <a:fillRect/>
          </a:stretch>
        </p:blipFill>
        <p:spPr>
          <a:xfrm>
            <a:off x="2630879" y="2112625"/>
            <a:ext cx="6930244" cy="3907175"/>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2800" dirty="0">
                <a:solidFill>
                  <a:srgbClr val="002060"/>
                </a:solidFill>
                <a:latin typeface="Times New Roman" panose="02020603050405020304" pitchFamily="18" charset="0"/>
                <a:cs typeface="Times New Roman" panose="02020603050405020304" pitchFamily="18" charset="0"/>
              </a:rPr>
              <a:t>FINAL OUTPUT</a:t>
            </a:r>
            <a:endParaRPr lang="en-IN"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11" name="Picture 10">
            <a:extLst>
              <a:ext uri="{FF2B5EF4-FFF2-40B4-BE49-F238E27FC236}">
                <a16:creationId xmlns:a16="http://schemas.microsoft.com/office/drawing/2014/main" id="{E35FDE05-C6B9-4E2B-BDAD-41B3CCF79528}"/>
              </a:ext>
            </a:extLst>
          </p:cNvPr>
          <p:cNvPicPr>
            <a:picLocks noChangeAspect="1"/>
          </p:cNvPicPr>
          <p:nvPr/>
        </p:nvPicPr>
        <p:blipFill>
          <a:blip r:embed="rId2"/>
          <a:stretch>
            <a:fillRect/>
          </a:stretch>
        </p:blipFill>
        <p:spPr>
          <a:xfrm>
            <a:off x="1790700" y="2279359"/>
            <a:ext cx="8724900" cy="3716995"/>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FINAL OUTPUT</a:t>
            </a:r>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pic>
        <p:nvPicPr>
          <p:cNvPr id="9" name="Content Placeholder 8">
            <a:extLst>
              <a:ext uri="{FF2B5EF4-FFF2-40B4-BE49-F238E27FC236}">
                <a16:creationId xmlns:a16="http://schemas.microsoft.com/office/drawing/2014/main" id="{B8AF11FC-64AB-4F83-B939-0346E8F9DCA5}"/>
              </a:ext>
            </a:extLst>
          </p:cNvPr>
          <p:cNvPicPr>
            <a:picLocks noGrp="1" noChangeAspect="1"/>
          </p:cNvPicPr>
          <p:nvPr>
            <p:ph idx="1"/>
          </p:nvPr>
        </p:nvPicPr>
        <p:blipFill>
          <a:blip r:embed="rId2"/>
          <a:stretch>
            <a:fillRect/>
          </a:stretch>
        </p:blipFill>
        <p:spPr>
          <a:xfrm>
            <a:off x="2313115" y="1752600"/>
            <a:ext cx="7553070" cy="4267200"/>
          </a:xfrm>
        </p:spPr>
      </p:pic>
    </p:spTree>
    <p:extLst>
      <p:ext uri="{BB962C8B-B14F-4D97-AF65-F5344CB8AC3E}">
        <p14:creationId xmlns:p14="http://schemas.microsoft.com/office/powerpoint/2010/main" val="123234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6233" y="1749425"/>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In conclusion, the project "Crop Prediction Using Machine Learning" marks a significant step forward in revolutionizing agricultural practices in India. By harnessing the power of machine learning algorithms and extensive agricultural data, the project has demonstrated the potential to provide farmers with valuable insights and predictions for optimizing crop yields. Through the development of accurate predictive models, farmers can now make informed decisions about crop selection, planting schedules, and resource allocation, leading to improved agricultural productivity and economic stability. The user- friendly interface ensures accessibility for farmers of all backgrounds, empowering them to leverage technology for better outcomes in their farming endeavors.</a:t>
            </a:r>
            <a:b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Moving forward, continued research and innovation in crop prediction using machine learning hold immense promise for further advancing agricultural practices and supporting the needs of farmers nationwide. By embracing technology and data- driven approaches, India's agricultural sector can thrive, ensuring a brighter and more sustainable future for generations to come.</a:t>
            </a: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002060"/>
                </a:solidFill>
              </a:rPr>
              <a:t>References</a:t>
            </a:r>
            <a:endParaRPr lang="en-IN" sz="2800" dirty="0">
              <a:solidFill>
                <a:srgbClr val="002060"/>
              </a:solidFill>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934204"/>
            <a:ext cx="10668000" cy="3124895"/>
          </a:xfrm>
        </p:spPr>
        <p:txBody>
          <a:bodyPr/>
          <a:lstStyle/>
          <a:p>
            <a:pPr marL="342900" lvl="0" indent="-342900" algn="just">
              <a:buAutoNum type="arabicPeriod"/>
            </a:pPr>
            <a:r>
              <a:rPr lang="en-US" sz="1800" dirty="0">
                <a:latin typeface="Times New Roman" panose="02020603050405020304" pitchFamily="18" charset="0"/>
                <a:cs typeface="Times New Roman" panose="02020603050405020304" pitchFamily="18" charset="0"/>
              </a:rPr>
              <a:t>Flask Framework for Python Developer (Book)</a:t>
            </a: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 Data Analytics Using Python (Book)</a:t>
            </a: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Data Visualization Using Python (Book) </a:t>
            </a:r>
          </a:p>
          <a:p>
            <a:pPr marL="342900" lvl="0" indent="-342900" algn="just">
              <a:buAutoNum type="arabicPeriod"/>
            </a:pPr>
            <a:r>
              <a:rPr lang="en-US" sz="1800" dirty="0">
                <a:latin typeface="Times New Roman" panose="02020603050405020304" pitchFamily="18" charset="0"/>
                <a:cs typeface="Times New Roman" panose="02020603050405020304" pitchFamily="18" charset="0"/>
                <a:hlinkClick r:id="rId2"/>
              </a:rPr>
              <a:t>https://www.ncbi.nlm.nih.gov/</a:t>
            </a:r>
            <a:endParaRPr lang="en-US" sz="1800" dirty="0">
              <a:latin typeface="Times New Roman" panose="02020603050405020304" pitchFamily="18" charset="0"/>
              <a:cs typeface="Times New Roman" panose="02020603050405020304" pitchFamily="18" charset="0"/>
            </a:endParaRP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https://www.safetyandquality.gov.au/  </a:t>
            </a: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 https://www.covetus.com/blog/ </a:t>
            </a: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https://www.nhsinform.scot/campaigns/health-and-social-care-standards/ </a:t>
            </a:r>
          </a:p>
          <a:p>
            <a:pPr marL="342900" lvl="0" indent="-342900" algn="just">
              <a:buAutoNum type="arabicPeriod"/>
            </a:pPr>
            <a:r>
              <a:rPr lang="en-US" sz="1800" dirty="0">
                <a:latin typeface="Times New Roman" panose="02020603050405020304" pitchFamily="18" charset="0"/>
                <a:cs typeface="Times New Roman" panose="02020603050405020304" pitchFamily="18" charset="0"/>
              </a:rPr>
              <a:t>https://analytics.google.com/analytics/academy/</a:t>
            </a:r>
            <a:endParaRPr lang="en-IN" sz="3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258148"/>
            <a:ext cx="10668000" cy="1216025"/>
          </a:xfrm>
        </p:spPr>
        <p:txBody>
          <a:bodyPr/>
          <a:lstStyle/>
          <a:p>
            <a:r>
              <a:rPr lang="en-US" sz="3200" b="1" dirty="0">
                <a:solidFill>
                  <a:srgbClr val="002060"/>
                </a:solidFill>
              </a:rPr>
              <a:t>A</a:t>
            </a:r>
            <a:r>
              <a:rPr lang="en-IN" sz="3200" b="1" dirty="0" err="1">
                <a:solidFill>
                  <a:srgbClr val="002060"/>
                </a:solidFill>
              </a:rPr>
              <a:t>bstract</a:t>
            </a:r>
            <a:endParaRPr lang="en-IN" sz="2800" dirty="0">
              <a:solidFill>
                <a:srgbClr val="002060"/>
              </a:solidFill>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000" dirty="0"/>
              <a:t>Crop prediction is vital for agriculture, helping farmers choose the best crops for optimal yields. Machine learning (ML) is now a powerful tool for accurate crop predictions. This study focuses on using ML to predict crop yields in India, aiming to assist farmers in making informed decisions and boosting productivity. Agriculture in India is crucial, employing many and contributing significantly to the economy, yet yield prediction is challenging due to diverse climates, soils, and practices. Traditional methods often lack accuracy, leading to poor decisions.</a:t>
            </a:r>
            <a:r>
              <a:rPr lang="en-US" sz="2000" dirty="0">
                <a:effectLst/>
                <a:latin typeface="Times New Roman" panose="02020603050405020304" pitchFamily="18" charset="0"/>
                <a:ea typeface="Times New Roman" panose="02020603050405020304" pitchFamily="18" charset="0"/>
              </a:rPr>
              <a:t>. </a:t>
            </a: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r>
              <a:rPr lang="en-US" sz="2000" dirty="0"/>
              <a:t>ML addresses this by analyzing large data sets to find patterns and make predictions. We used ML algorithms like Linear Regression, Decision Trees, Random Forest, and Support Vector Machines (SVM) on historical data including weather, soil, crop types, and farming methods. Data from government databases, weather stations, and local records were preprocessed for analysis.</a:t>
            </a:r>
            <a:r>
              <a:rPr lang="en-US" sz="1200" dirty="0"/>
              <a:t> </a:t>
            </a:r>
            <a:r>
              <a:rPr lang="en-US" sz="2000" dirty="0"/>
              <a:t>Further research is needed to refine these models and make them widely accessible to farmers. </a:t>
            </a: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002060"/>
                </a:solidFill>
              </a:rPr>
              <a:t>E</a:t>
            </a:r>
            <a:r>
              <a:rPr lang="en-IN" sz="3200" b="1" dirty="0" err="1">
                <a:solidFill>
                  <a:srgbClr val="002060"/>
                </a:solidFill>
              </a:rPr>
              <a:t>xisting</a:t>
            </a:r>
            <a:r>
              <a:rPr lang="en-IN" sz="3200" b="1" dirty="0">
                <a:solidFill>
                  <a:srgbClr val="002060"/>
                </a:solidFill>
              </a:rPr>
              <a:t> System</a:t>
            </a:r>
            <a:endParaRPr lang="en-IN" sz="2800" dirty="0">
              <a:solidFill>
                <a:srgbClr val="002060"/>
              </a:solidFill>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000" dirty="0"/>
              <a:t>In the existing system of crop prediction using machine learning, traditional methods often struggle to accurately forecast crop yields due to the complex and dynamic nature of agricultural ecosystems. These traditional approaches rely on statistical models or empirical techniques, which may not adequately capture the diverse factors influencing crop growth and productivity. To address these challenges, researchers and practitioners have increasingly turned to machine learning techniques for crop </a:t>
            </a:r>
            <a:r>
              <a:rPr lang="en-US" sz="2000" dirty="0" err="1"/>
              <a:t>prediction.As</a:t>
            </a:r>
            <a:r>
              <a:rPr lang="en-US" sz="2000" dirty="0"/>
              <a:t> a result, farmers often face challenges in making informed decisions about crop selection, resource allocation, and management practices, leading to suboptimal outcomes and reduced agricultural productivity.</a:t>
            </a:r>
            <a:r>
              <a:rPr lang="en-US" sz="1200" dirty="0"/>
              <a:t> </a:t>
            </a:r>
            <a:r>
              <a:rPr lang="en-US" sz="2000" dirty="0"/>
              <a:t>As such, while machine learning holds promise for revolutionizing crop prediction in Indian agriculture, further research and development are needed to address these challenges and realize its full potential in improving agricultural productivity and food security.</a:t>
            </a:r>
            <a:endParaRPr lang="en-IN" sz="2000" dirty="0"/>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002060"/>
                </a:solidFill>
              </a:rPr>
              <a:t>P</a:t>
            </a:r>
            <a:r>
              <a:rPr lang="en-IN" sz="3200" b="1" dirty="0" err="1">
                <a:solidFill>
                  <a:srgbClr val="002060"/>
                </a:solidFill>
              </a:rPr>
              <a:t>roposed</a:t>
            </a:r>
            <a:r>
              <a:rPr lang="en-IN" sz="3200" b="1" dirty="0">
                <a:solidFill>
                  <a:srgbClr val="002060"/>
                </a:solidFill>
              </a:rPr>
              <a:t> System</a:t>
            </a:r>
            <a:endParaRPr lang="en-IN" sz="2800" dirty="0">
              <a:solidFill>
                <a:srgbClr val="002060"/>
              </a:solidFill>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indent="0" algn="just">
              <a:buNone/>
            </a:pPr>
            <a:r>
              <a:rPr lang="en-US" sz="2000" dirty="0"/>
              <a:t>In the proposed system of the crop prediction project using machine learning, we aim to revolutionize the way farmers make decisions about their crops. By harnessing the power of advanced technology, specifically machine learning algorithms, we seek to develop a system that can accurately forecast crop yields. Our approach involves collecting and </a:t>
            </a:r>
            <a:r>
              <a:rPr lang="en-US" sz="2000" dirty="0" err="1"/>
              <a:t>analysing</a:t>
            </a:r>
            <a:r>
              <a:rPr lang="en-US" sz="2000" dirty="0"/>
              <a:t> diverse agricultural data, including information on weather patterns, soil conditions, crop varieties, and historical yield records. By leveraging this data, our machine learning models will identify patterns and relationships that influence crop growth and </a:t>
            </a:r>
            <a:r>
              <a:rPr lang="en-US" sz="2000" dirty="0" err="1"/>
              <a:t>productivity.By</a:t>
            </a:r>
            <a:r>
              <a:rPr lang="en-US" sz="2000" dirty="0"/>
              <a:t> leveraging cutting-edge technology, we aim to enhance agricultural productivity, improve food security, and uplift the livelihoods of farmers. Through continued research and development, we are committed to realizing the full potential of machine learning in revolutionizing crop prediction and fostering sustainable agricultural development in India</a:t>
            </a:r>
            <a:endParaRPr lang="en-IN" sz="2000" dirty="0"/>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002060"/>
                </a:solidFill>
              </a:rPr>
              <a:t>System</a:t>
            </a:r>
            <a:r>
              <a:rPr lang="en-IN" altLang="en-US" sz="3200" b="1" dirty="0">
                <a:solidFill>
                  <a:srgbClr val="FF0000"/>
                </a:solidFill>
              </a:rPr>
              <a:t> </a:t>
            </a:r>
            <a:r>
              <a:rPr lang="en-IN" altLang="en-US" sz="3200" b="1" dirty="0">
                <a:solidFill>
                  <a:srgbClr val="002060"/>
                </a:solidFill>
              </a:rPr>
              <a:t>Architecture</a:t>
            </a:r>
            <a:endParaRPr lang="en-IN" sz="2800" dirty="0">
              <a:solidFill>
                <a:srgbClr val="002060"/>
              </a:solidFill>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7" name="Picture 6">
            <a:extLst>
              <a:ext uri="{FF2B5EF4-FFF2-40B4-BE49-F238E27FC236}">
                <a16:creationId xmlns:a16="http://schemas.microsoft.com/office/drawing/2014/main" id="{BE83C5E6-FBB0-46D3-8C70-926834CF5C0F}"/>
              </a:ext>
            </a:extLst>
          </p:cNvPr>
          <p:cNvPicPr>
            <a:picLocks noChangeAspect="1"/>
          </p:cNvPicPr>
          <p:nvPr/>
        </p:nvPicPr>
        <p:blipFill>
          <a:blip r:embed="rId2"/>
          <a:stretch>
            <a:fillRect/>
          </a:stretch>
        </p:blipFill>
        <p:spPr>
          <a:xfrm>
            <a:off x="2037231" y="1885671"/>
            <a:ext cx="8021169" cy="4001058"/>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Module</a:t>
            </a: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Module</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Module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Prediction Module</a:t>
            </a:r>
          </a:p>
          <a:p>
            <a:pPr marL="0" indent="0" algn="just">
              <a:lnSpc>
                <a:spcPct val="150000"/>
              </a:lnSpc>
              <a:buNone/>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lang="en-US" altLang="en-US" sz="2400" b="1" dirty="0">
                <a:solidFill>
                  <a:srgbClr val="000000"/>
                </a:solidFill>
                <a:latin typeface="Times New Roman" panose="02020603050405020304" pitchFamily="18" charset="0"/>
                <a:cs typeface="Times New Roman" panose="02020603050405020304" pitchFamily="18" charset="0"/>
              </a:rPr>
              <a:t>Data Collection</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Module: </a:t>
            </a:r>
          </a:p>
          <a:p>
            <a:pPr marL="0" indent="0" algn="just">
              <a:buClr>
                <a:srgbClr val="CC0000"/>
              </a:buClr>
              <a:buNone/>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Tahoma" panose="020B0604030504040204" pitchFamily="34" charset="0"/>
                <a:cs typeface="Times New Roman" panose="02020603050405020304" pitchFamily="18" charset="0"/>
              </a:rPr>
              <a:t> Data Collection Module is crucial for gathering soil-related data inputs directly from farmers. This module provides an interface—either through a web or mobile application—where farmers can input various soil parameters. Key soil attributes typically include nitrogen (N), phosphorus (P), potassium (K) levels, temperature, humidity, pH level, and rainfall. These inputs are critical for making accurate crop recommendations. The module ensures data is collected in a structured format suitable for further processing. User-friendly input methods, validation checks, and error handling are incorporated to enhance data accuracy and user experience</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lang="en-US" altLang="en-US" sz="2400" b="1" dirty="0">
                <a:solidFill>
                  <a:srgbClr val="000000"/>
                </a:solidFill>
                <a:latin typeface="Times New Roman" panose="02020603050405020304" pitchFamily="18" charset="0"/>
                <a:cs typeface="Times New Roman" panose="02020603050405020304" pitchFamily="18" charset="0"/>
              </a:rPr>
              <a:t>Data Preprocessing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p>
          <a:p>
            <a:pPr marL="0" indent="0" algn="just">
              <a:buNone/>
            </a:pPr>
            <a:r>
              <a:rPr lang="en-US" sz="2400" dirty="0">
                <a:effectLst/>
                <a:latin typeface="Times New Roman" panose="02020603050405020304" pitchFamily="18" charset="0"/>
                <a:ea typeface="Times New Roman" panose="02020603050405020304" pitchFamily="18" charset="0"/>
              </a:rPr>
              <a:t>The Data Preprocessing Module prepares the raw soil data for analysis, ensuring it is clean and consistent. This step involves handling missing values, normalizing or standardizing data, and converting inputs into formats compatible with machine learning algorithms. Feature engineering might be performed to create new relevant features or transform existing ones. This module guarantees that the data fed into the machine learning models is of high quality, which is essential for reliable predictions. Proper preprocessing reduces the risk of errors during the model training phase and enhances the model’s performance.</a:t>
            </a:r>
            <a:endParaRPr lang="en-IN" sz="2400" dirty="0"/>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a:latin typeface="Times New Roman" panose="02020603050405020304" pitchFamily="18" charset="0"/>
                <a:ea typeface="Times New Roman" panose="02020603050405020304" pitchFamily="18" charset="0"/>
              </a:rPr>
              <a:t>Model Training</a:t>
            </a:r>
            <a:r>
              <a:rPr lang="en-US" sz="2400" b="1" dirty="0">
                <a:effectLst/>
                <a:latin typeface="Times New Roman" panose="02020603050405020304" pitchFamily="18" charset="0"/>
                <a:ea typeface="Times New Roman" panose="02020603050405020304" pitchFamily="18" charset="0"/>
              </a:rPr>
              <a:t> Module: </a:t>
            </a:r>
          </a:p>
          <a:p>
            <a:pPr marL="0" indent="0" algn="just">
              <a:buNone/>
            </a:pPr>
            <a:r>
              <a:rPr lang="en-US" sz="2400" dirty="0">
                <a:effectLst/>
                <a:latin typeface="Times New Roman" panose="02020603050405020304" pitchFamily="18" charset="0"/>
                <a:ea typeface="Times New Roman" panose="02020603050405020304" pitchFamily="18" charset="0"/>
              </a:rPr>
              <a:t>The Model Training Module is responsible for building and training machine learning models using historical soil and crop data. This module involves splitting the dataset into training and testing sets, selecting appropriate algorithms (e.g., Logistic Regression, Decision Tree, Naive Bayes, Random Forest), and training these models on the training set. It evaluates the models using performance metrics like accuracy, precision, and recall to select the best-performing model. This module also includes saving the trained model to disk using serialization techniques (e.g., </a:t>
            </a:r>
            <a:r>
              <a:rPr lang="en-US" sz="2400" dirty="0" err="1">
                <a:effectLst/>
                <a:latin typeface="Times New Roman" panose="02020603050405020304" pitchFamily="18" charset="0"/>
                <a:ea typeface="Times New Roman" panose="02020603050405020304" pitchFamily="18" charset="0"/>
              </a:rPr>
              <a:t>joblib</a:t>
            </a:r>
            <a:r>
              <a:rPr lang="en-US" sz="2400" dirty="0">
                <a:effectLst/>
                <a:latin typeface="Times New Roman" panose="02020603050405020304" pitchFamily="18" charset="0"/>
                <a:ea typeface="Times New Roman" panose="02020603050405020304" pitchFamily="18" charset="0"/>
              </a:rPr>
              <a:t>) for future use. Effective model training is pivotal for making accurate crop predictions.</a:t>
            </a:r>
            <a:endParaRPr lang="en-IN" sz="2400" dirty="0"/>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2126721048"/>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388</TotalTime>
  <Words>1379</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FINAL OUTPUT</vt:lpstr>
      <vt:lpstr>FINAL OUTPUT</vt:lpstr>
      <vt:lpstr>FINAL 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Aden Joe</cp:lastModifiedBy>
  <cp:revision>13</cp:revision>
  <dcterms:created xsi:type="dcterms:W3CDTF">2023-08-03T04:32:32Z</dcterms:created>
  <dcterms:modified xsi:type="dcterms:W3CDTF">2024-05-20T03:25:58Z</dcterms:modified>
</cp:coreProperties>
</file>