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4"/>
  </p:notesMasterIdLst>
  <p:sldIdLst>
    <p:sldId id="256" r:id="rId2"/>
    <p:sldId id="266" r:id="rId3"/>
    <p:sldId id="257" r:id="rId4"/>
    <p:sldId id="271" r:id="rId5"/>
    <p:sldId id="269" r:id="rId6"/>
    <p:sldId id="268" r:id="rId7"/>
    <p:sldId id="270" r:id="rId8"/>
    <p:sldId id="267" r:id="rId9"/>
    <p:sldId id="258" r:id="rId10"/>
    <p:sldId id="259" r:id="rId11"/>
    <p:sldId id="260" r:id="rId12"/>
    <p:sldId id="261" r:id="rId13"/>
    <p:sldId id="272" r:id="rId14"/>
    <p:sldId id="273" r:id="rId15"/>
    <p:sldId id="262" r:id="rId16"/>
    <p:sldId id="263" r:id="rId17"/>
    <p:sldId id="274" r:id="rId18"/>
    <p:sldId id="275" r:id="rId19"/>
    <p:sldId id="264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0CE9E5-05F8-4AB8-962B-058C37B16E1F}">
          <p14:sldIdLst>
            <p14:sldId id="256"/>
            <p14:sldId id="266"/>
            <p14:sldId id="257"/>
            <p14:sldId id="271"/>
            <p14:sldId id="269"/>
            <p14:sldId id="268"/>
            <p14:sldId id="270"/>
            <p14:sldId id="267"/>
            <p14:sldId id="258"/>
            <p14:sldId id="259"/>
            <p14:sldId id="260"/>
            <p14:sldId id="261"/>
            <p14:sldId id="272"/>
            <p14:sldId id="273"/>
            <p14:sldId id="262"/>
            <p14:sldId id="263"/>
            <p14:sldId id="274"/>
            <p14:sldId id="275"/>
            <p14:sldId id="264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66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74D92-B616-464B-B46A-1EA8CE53535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7D15-5BDC-4293-B440-0C5A0A4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explanatory : if any </a:t>
            </a:r>
            <a:r>
              <a:rPr lang="en-US" dirty="0" err="1"/>
              <a:t>subtlr</a:t>
            </a:r>
            <a:r>
              <a:rPr lang="en-US" dirty="0"/>
              <a:t> clusters are formed then they will automatically stand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7D15-5BDC-4293-B440-0C5A0A4376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400" dirty="0">
                <a:ea typeface="굴림" pitchFamily="34" charset="-127"/>
              </a:rPr>
              <a:t>Model graph-theoretic distance with Euclidean distance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ko-KR" sz="2400" dirty="0">
                <a:ea typeface="굴림" pitchFamily="34" charset="-127"/>
              </a:rPr>
              <a:t>The forces try to place vertices so that their geometric distance in the drawing is proportional to their graph theoretic distance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ko-KR" sz="2400" dirty="0">
                <a:ea typeface="굴림" pitchFamily="34" charset="-127"/>
              </a:rPr>
              <a:t>For each pair of vertices (u, v), </a:t>
            </a:r>
            <a:r>
              <a:rPr lang="el-GR" altLang="ko-KR" sz="2400" dirty="0">
                <a:ea typeface="굴림" pitchFamily="34" charset="-127"/>
              </a:rPr>
              <a:t>δ</a:t>
            </a:r>
            <a:r>
              <a:rPr lang="en-US" altLang="ko-KR" sz="2400" dirty="0">
                <a:ea typeface="굴림" pitchFamily="34" charset="-127"/>
              </a:rPr>
              <a:t>(</a:t>
            </a:r>
            <a:r>
              <a:rPr lang="en-US" altLang="ko-KR" sz="2400" dirty="0" err="1">
                <a:ea typeface="굴림" pitchFamily="34" charset="-127"/>
              </a:rPr>
              <a:t>u,v</a:t>
            </a:r>
            <a:r>
              <a:rPr lang="en-US" altLang="ko-KR" sz="2400" dirty="0">
                <a:ea typeface="굴림" pitchFamily="34" charset="-127"/>
              </a:rPr>
              <a:t>) is the graph-theoretic distance between them;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ko-KR" sz="2400" dirty="0">
                <a:ea typeface="굴림" pitchFamily="34" charset="-127"/>
              </a:rPr>
              <a:t>Number of edges on a shortest path between </a:t>
            </a:r>
            <a:r>
              <a:rPr lang="en-US" altLang="ko-KR" sz="2400" i="1" dirty="0">
                <a:ea typeface="굴림" pitchFamily="34" charset="-127"/>
              </a:rPr>
              <a:t>u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i="1" dirty="0">
                <a:ea typeface="굴림" pitchFamily="34" charset="-127"/>
              </a:rPr>
              <a:t>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7D15-5BDC-4293-B440-0C5A0A437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viz often used in modelling graphs relating to software development and networks.</a:t>
            </a:r>
          </a:p>
          <a:p>
            <a:r>
              <a:rPr lang="en-US" dirty="0"/>
              <a:t>Developer : AT and T labs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7D15-5BDC-4293-B440-0C5A0A4376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Attractive forces : used </a:t>
            </a:r>
            <a:r>
              <a:rPr lang="en-US" dirty="0" err="1"/>
              <a:t>hookes</a:t>
            </a:r>
            <a:r>
              <a:rPr lang="en-US" dirty="0"/>
              <a:t> law </a:t>
            </a:r>
          </a:p>
          <a:p>
            <a:r>
              <a:rPr lang="en-US" dirty="0"/>
              <a:t>For repulsive forces used coulomb’s law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7D15-5BDC-4293-B440-0C5A0A4376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7D15-5BDC-4293-B440-0C5A0A437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5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7D6FA6-DFCE-4A24-A0AF-8F1B64CFAF7E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475F24-B229-4E96-AFB1-D533BC16D3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3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DB59-91E8-4A77-9BC3-50EB1A935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Force Directed Graph Drawing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44066-C912-43F4-BAC0-D134992E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Vishrut </a:t>
            </a:r>
            <a:r>
              <a:rPr lang="en-US" dirty="0"/>
              <a:t>Sharma</a:t>
            </a:r>
          </a:p>
        </p:txBody>
      </p:sp>
    </p:spTree>
    <p:extLst>
      <p:ext uri="{BB962C8B-B14F-4D97-AF65-F5344CB8AC3E}">
        <p14:creationId xmlns:p14="http://schemas.microsoft.com/office/powerpoint/2010/main" val="297778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B23-D43C-41E8-A5A2-8F1C136E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23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E5F7-ABA5-4A8C-BC15-B194B587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716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Define the graph structure onto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Specify the no. of nodes , edges and connectivity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Build an adjacency matrix for the specified graph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Implement the attractive and repulsive forces on all vertices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Attractive forces – Hooke’s Law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Repulsive forces – Coulomb’s law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Calculate potential energy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Iterate till PE reaches 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9D219-9A12-4BFE-8194-DF376B3F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03" y="3516085"/>
            <a:ext cx="5029366" cy="26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12A6-1E5E-4712-AB4A-FEAC3F4E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AAA9-667C-4752-BC65-50A2B311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Initially defined uniform adjacency matrix representation for grid shaped graphs of varying number of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Defined our own input files for testing output graph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Used the AT &amp; T real time graphing dataset to simulate over graphs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Recorded results over different number of nodes and structures formed.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4369-0146-40BC-AD8A-F75339C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2020-B424-4DE5-A7AB-1CD03307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US" sz="6200" dirty="0"/>
          </a:p>
          <a:p>
            <a:pPr marL="3200400" lvl="7" indent="0">
              <a:buNone/>
            </a:pPr>
            <a:r>
              <a:rPr lang="en-US" sz="6200" dirty="0"/>
              <a:t>   </a:t>
            </a:r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464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BF9C-C129-45BA-B348-286C2531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Custom Dataset</a:t>
            </a:r>
          </a:p>
        </p:txBody>
      </p:sp>
      <p:pic>
        <p:nvPicPr>
          <p:cNvPr id="4" name="Content Placeholder 3" descr="E:\CS Study\Fall17\CS255_DAA\Project\1.JPG">
            <a:extLst>
              <a:ext uri="{FF2B5EF4-FFF2-40B4-BE49-F238E27FC236}">
                <a16:creationId xmlns:a16="http://schemas.microsoft.com/office/drawing/2014/main" id="{B00E9CB3-33E9-484C-9BD2-8B7478C4A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1690688"/>
            <a:ext cx="44196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CS Study\Fall17\CS255_DAA\Project\2.JPG">
            <a:extLst>
              <a:ext uri="{FF2B5EF4-FFF2-40B4-BE49-F238E27FC236}">
                <a16:creationId xmlns:a16="http://schemas.microsoft.com/office/drawing/2014/main" id="{7E4239FD-AF66-442C-8879-DA6FCBF3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01" y="1690688"/>
            <a:ext cx="4322431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06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EE4C-7866-4F02-BF0D-8EDBCDA7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Custom Dataset</a:t>
            </a:r>
          </a:p>
        </p:txBody>
      </p:sp>
      <p:pic>
        <p:nvPicPr>
          <p:cNvPr id="4" name="Content Placeholder 3" descr="E:\CS Study\Fall17\CS255_DAA\Project\4.JPG">
            <a:extLst>
              <a:ext uri="{FF2B5EF4-FFF2-40B4-BE49-F238E27FC236}">
                <a16:creationId xmlns:a16="http://schemas.microsoft.com/office/drawing/2014/main" id="{43DE91CD-BF72-47F7-8FB8-41BEBE17B3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6" y="1821021"/>
            <a:ext cx="34671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CS Study\Fall17\CS255_DAA\Project\3.JPG">
            <a:extLst>
              <a:ext uri="{FF2B5EF4-FFF2-40B4-BE49-F238E27FC236}">
                <a16:creationId xmlns:a16="http://schemas.microsoft.com/office/drawing/2014/main" id="{39A6DCAC-EC8E-41C3-8934-7B5F530E9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16" y="1821021"/>
            <a:ext cx="4323161" cy="44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7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9E7A-4ABB-4369-B2D1-1214DC0D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AT &amp; T Dataset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97D15-5EFE-4F4D-9E4F-C9D508BA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4" y="1690688"/>
            <a:ext cx="458881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40709-1EF8-4936-BBB2-048D29F5F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392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33DC-787E-472B-A721-349F44DC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AT &amp; T Dataset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48ADBB-5EDF-4A16-847F-5E242A095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2" y="1872343"/>
            <a:ext cx="4689572" cy="421322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866FD-2A56-4804-BAE4-0E0910CB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1872342"/>
            <a:ext cx="5193792" cy="4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0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EC4A-AE19-4E26-A7F1-34A53C03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1EEE-C76F-48F7-970D-4FF3029F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Scaling with large graphs – Algorithm does not scale well with very large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Visualization issue – Not enough drawing area to show fully constructed force directed graph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Algorithmic issue – Convergence to an acceptable layout takes longer time.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9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B54D-9A98-4EDE-BD38-5F3F4CBE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Complexity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05F6-0484-4AF7-9A7F-F47AC2EE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Complexity per single iteration is O(V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)</a:t>
            </a:r>
          </a:p>
          <a:p>
            <a:pPr marL="38862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Energy contains at least one term for each node pair (repulsive forces)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Estimated number of iterations to convergence is O(V)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Overall time complexity is ~ O(V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3 </a:t>
            </a:r>
            <a:r>
              <a:rPr lang="en-US" altLang="en-US" sz="240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Force directed methods do not scale up well to large graphs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9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6893-0618-4209-B8D1-9FFE7E0A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3DC2-961C-4371-ADB6-CEB60EFF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The algorithm works well for graphs where number of nodes is  &lt; 50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Crossings are minimized and symmetrical structure obtained for most runs over a graph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The Potential energy of nodes stabilizes for graphs with less than 40 nodes and </a:t>
            </a:r>
            <a:r>
              <a:rPr lang="en-US" sz="2400" dirty="0" err="1">
                <a:latin typeface="Trebuchet MS" panose="020B0603020202020204" pitchFamily="34" charset="0"/>
              </a:rPr>
              <a:t>upto</a:t>
            </a:r>
            <a:r>
              <a:rPr lang="en-US" sz="2400" dirty="0">
                <a:latin typeface="Trebuchet MS" panose="020B0603020202020204" pitchFamily="34" charset="0"/>
              </a:rPr>
              <a:t> 100 edges.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Algorithm produces poor results for very large graphs &gt; 100 nodes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03DA-CCCC-4DEB-AC5B-AED97507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Force Directed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7D1B-4208-4CF3-8852-78B979FE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3"/>
            <a:ext cx="727010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Used to draw graphs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View the graph as being a virtual physical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Vertices : Bodies of the physical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All bodies have forces that are acting between them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All forces are calculated based upon some properties of physics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 panose="020B0603020202020204" pitchFamily="34" charset="0"/>
              </a:rPr>
              <a:t>Eg</a:t>
            </a:r>
            <a:r>
              <a:rPr lang="en-US" sz="2400" dirty="0">
                <a:latin typeface="Trebuchet MS" panose="020B0603020202020204" pitchFamily="34" charset="0"/>
              </a:rPr>
              <a:t> : Magnetic repulsion or gravitational pull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AE258-8179-4FD5-8FBF-CBD3F430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6" y="1690688"/>
            <a:ext cx="4180114" cy="45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6C16-2388-4638-AC48-4D4B28A4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3473-9072-40C6-B846-FB5D9976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rebuchet MS" panose="020B0603020202020204" pitchFamily="34" charset="0"/>
              </a:rPr>
              <a:t>Classical force directed algorithms are unable to handle larger graphs due the inherent N squared cost at each time step</a:t>
            </a:r>
            <a:r>
              <a:rPr lang="en-US" altLang="en-US" sz="2400" i="1" dirty="0">
                <a:latin typeface="Trebuchet MS" panose="020B0603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rebuchet MS" panose="020B0603020202020204" pitchFamily="34" charset="0"/>
              </a:rPr>
              <a:t>The FADE layout paradigm, overcomes this computational limitation to allow large graphs to be drawn and abstractly represented.</a:t>
            </a:r>
            <a:endParaRPr lang="fr-FR" altLang="en-US" sz="2400" i="1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Implement FADE to improve performance and visualize larger graphs</a:t>
            </a:r>
          </a:p>
        </p:txBody>
      </p:sp>
    </p:spTree>
    <p:extLst>
      <p:ext uri="{BB962C8B-B14F-4D97-AF65-F5344CB8AC3E}">
        <p14:creationId xmlns:p14="http://schemas.microsoft.com/office/powerpoint/2010/main" val="201565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6530-8516-4651-B427-F852553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971C-0F25-4D25-9A7B-DB93BC8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S. G. </a:t>
            </a:r>
            <a:r>
              <a:rPr lang="en-US" sz="2400" dirty="0" err="1">
                <a:latin typeface="Trebuchet MS" panose="020B0603020202020204" pitchFamily="34" charset="0"/>
              </a:rPr>
              <a:t>Kobourov</a:t>
            </a:r>
            <a:r>
              <a:rPr lang="en-US" sz="2400" dirty="0">
                <a:latin typeface="Trebuchet MS" panose="020B0603020202020204" pitchFamily="34" charset="0"/>
              </a:rPr>
              <a:t>, \Spring embedders and force directed graph drawing algorithms," </a:t>
            </a:r>
            <a:r>
              <a:rPr lang="en-US" sz="2400" dirty="0" err="1">
                <a:latin typeface="Trebuchet MS" panose="020B0603020202020204" pitchFamily="34" charset="0"/>
              </a:rPr>
              <a:t>CoRR</a:t>
            </a:r>
            <a:r>
              <a:rPr lang="en-US" sz="2400" dirty="0">
                <a:latin typeface="Trebuchet MS" panose="020B0603020202020204" pitchFamily="34" charset="0"/>
              </a:rPr>
              <a:t>, vol. abs/1201.3011, 2012.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Graph drawing benchmarks." </a:t>
            </a:r>
            <a:r>
              <a:rPr lang="en-US" sz="2400" dirty="0" err="1">
                <a:latin typeface="Trebuchet MS" panose="020B0603020202020204" pitchFamily="34" charset="0"/>
              </a:rPr>
              <a:t>Online:http</a:t>
            </a:r>
            <a:r>
              <a:rPr lang="en-US" sz="2400" dirty="0">
                <a:latin typeface="Trebuchet MS" panose="020B0603020202020204" pitchFamily="34" charset="0"/>
              </a:rPr>
              <a:t>://graphdrawing.org/data.html.</a:t>
            </a:r>
          </a:p>
        </p:txBody>
      </p:sp>
    </p:spTree>
    <p:extLst>
      <p:ext uri="{BB962C8B-B14F-4D97-AF65-F5344CB8AC3E}">
        <p14:creationId xmlns:p14="http://schemas.microsoft.com/office/powerpoint/2010/main" val="1411400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A8BA-F727-487C-819C-293277E2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7FCB-9C9B-4A8E-8BEC-BAE00B87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927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CEA5-437E-4C47-AFD3-DCA006E2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Force Directed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0649-78B1-40B6-97B4-6F7DF3EB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Class of Algorithms for drawing graphs in an aesthetically pleasing way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Position the vertices in a 2D or 3D space so that all edges have equal length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Reduce the number of crossings over the edges.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5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8243-A082-4EBC-A880-5E5F493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B5AEA-C883-459B-80F1-2B1759D9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Proximity Preservation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Similar nodes are drawn closely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Symmetry Preservation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Isomorphic sub-graphs are drawn identically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 external influence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graph is self explanatory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15A7E9D-701D-46FC-BA4A-B8055AF4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43" y="1825624"/>
            <a:ext cx="3859149" cy="39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9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028A-2AE7-45BC-9910-ECE8D96B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Force Directed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9D45-2D3B-41CA-B50B-A040B711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Nodes 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rebuchet MS" panose="020B0603020202020204" pitchFamily="34" charset="0"/>
              </a:rPr>
              <a:t>Objects of a physical system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latin typeface="Trebuchet MS" panose="020B0603020202020204" pitchFamily="34" charset="0"/>
              </a:rPr>
              <a:t>Interact with other nodes based upon a predefined force.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Edges: </a:t>
            </a:r>
          </a:p>
          <a:p>
            <a:pPr marL="914400" lvl="1" indent="-457200">
              <a:buAutoNum type="alphaLcParenR"/>
            </a:pPr>
            <a:r>
              <a:rPr lang="en-US" sz="2400" dirty="0">
                <a:latin typeface="Trebuchet MS" panose="020B0603020202020204" pitchFamily="34" charset="0"/>
              </a:rPr>
              <a:t>Connection objects on nodes </a:t>
            </a:r>
          </a:p>
          <a:p>
            <a:pPr marL="914400" lvl="1" indent="-457200">
              <a:buAutoNum type="alphaLcParenR"/>
            </a:pPr>
            <a:r>
              <a:rPr lang="en-US" sz="2400" dirty="0">
                <a:latin typeface="Trebuchet MS" panose="020B0603020202020204" pitchFamily="34" charset="0"/>
              </a:rPr>
              <a:t>No interaction between edges </a:t>
            </a:r>
          </a:p>
          <a:p>
            <a:pPr marL="914400" lvl="1" indent="-457200">
              <a:buAutoNum type="alphaLcParenR"/>
            </a:pPr>
            <a:r>
              <a:rPr lang="en-US" sz="2400" dirty="0">
                <a:latin typeface="Trebuchet MS" panose="020B0603020202020204" pitchFamily="34" charset="0"/>
              </a:rPr>
              <a:t>Add external forces on node objects 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Goal : Reach equilibrium so that the sum of forces on all objects = 0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1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FEC3-CD20-47F0-8680-5DE20045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1708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Which Layout is easier to understand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D1F233-2A6E-46D3-9C9D-D7D97BCD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Every graph is associated with an energy function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Graphs with lower energy show better layouts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2627CC-9578-4EAF-8D41-649A34481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6" y="2707495"/>
            <a:ext cx="5844651" cy="3564374"/>
          </a:xfrm>
          <a:prstGeom prst="rect">
            <a:avLst/>
          </a:prstGeom>
        </p:spPr>
      </p:pic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EB4F143F-20B9-430C-B63E-07DA5396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28" y="2808079"/>
            <a:ext cx="4689572" cy="33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2754-2C5F-4180-BC54-44A0706E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6407-0EBC-4E58-9E49-29E29FAB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Spring Embedders : </a:t>
            </a:r>
          </a:p>
          <a:p>
            <a:pPr lvl="1"/>
            <a:r>
              <a:rPr lang="en-US" sz="2400" dirty="0">
                <a:latin typeface="Trebuchet MS" panose="020B0603020202020204" pitchFamily="34" charset="0"/>
              </a:rPr>
              <a:t>Use mechanical spring and electrical forces </a:t>
            </a:r>
          </a:p>
          <a:p>
            <a:pPr lvl="1"/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>
                <a:latin typeface="Trebuchet MS" panose="020B0603020202020204" pitchFamily="34" charset="0"/>
              </a:rPr>
              <a:t>Barycentric method :</a:t>
            </a:r>
          </a:p>
          <a:p>
            <a:pPr lvl="1"/>
            <a:r>
              <a:rPr lang="en-US" sz="2400" dirty="0">
                <a:latin typeface="Trebuchet MS" panose="020B0603020202020204" pitchFamily="34" charset="0"/>
              </a:rPr>
              <a:t>Uses length of edges  as attractive force to form a convex polygon</a:t>
            </a:r>
          </a:p>
          <a:p>
            <a:pPr lvl="1"/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lvl="1"/>
            <a:endParaRPr lang="en-US" sz="2400" dirty="0">
              <a:latin typeface="Trebuchet MS" panose="020B0603020202020204" pitchFamily="34" charset="0"/>
            </a:endParaRPr>
          </a:p>
          <a:p>
            <a:pPr lvl="1"/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84CA-6AF2-44C0-9294-3F6591EC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41EE-86DC-46FE-8E97-F8ABF568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540"/>
            <a:ext cx="10515600" cy="46041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Bioinformatics – Visualizing molecular interaction networks – </a:t>
            </a:r>
            <a:r>
              <a:rPr lang="en-US" sz="2400" dirty="0" err="1">
                <a:latin typeface="Trebuchet MS" panose="020B0603020202020204" pitchFamily="34" charset="0"/>
              </a:rPr>
              <a:t>Cytoscape</a:t>
            </a: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Social Networks analysis : Analyzing twitter traffic data and global connectivity  - </a:t>
            </a:r>
            <a:r>
              <a:rPr lang="en-US" sz="2400" dirty="0" err="1">
                <a:latin typeface="Trebuchet MS" panose="020B0603020202020204" pitchFamily="34" charset="0"/>
              </a:rPr>
              <a:t>Gephi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Open source </a:t>
            </a:r>
            <a:r>
              <a:rPr lang="en-US" sz="2400" dirty="0" err="1">
                <a:latin typeface="Trebuchet MS" panose="020B0603020202020204" pitchFamily="34" charset="0"/>
              </a:rPr>
              <a:t>softwares</a:t>
            </a:r>
            <a:r>
              <a:rPr lang="en-US" sz="2400" dirty="0">
                <a:latin typeface="Trebuchet MS" panose="020B0603020202020204" pitchFamily="34" charset="0"/>
              </a:rPr>
              <a:t> like : </a:t>
            </a:r>
            <a:r>
              <a:rPr lang="en-US" sz="2400" dirty="0" err="1">
                <a:latin typeface="Trebuchet MS" panose="020B0603020202020204" pitchFamily="34" charset="0"/>
              </a:rPr>
              <a:t>GraphViz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Information visualization in relational data – Tulip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62E5B-619B-48A8-B55A-AACACF2D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411286"/>
            <a:ext cx="3685032" cy="1938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66C21-C441-4977-985E-46FABE322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96" y="4411286"/>
            <a:ext cx="4259949" cy="1765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6210E-5AB3-483B-9412-6DFA45433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208" y="4554920"/>
            <a:ext cx="218759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4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3713-3C36-480C-9691-C5AFCB45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Spring Embedders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86A6-0899-4279-B97C-72EC496B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Implemented by </a:t>
            </a:r>
            <a:r>
              <a:rPr lang="en-US" sz="2400" dirty="0" err="1"/>
              <a:t>Eades</a:t>
            </a:r>
            <a:r>
              <a:rPr lang="en-US" sz="2400" dirty="0"/>
              <a:t> in 1984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Algorithms calculate layout of the graph using information only contained in its structure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Advantage : No domain specific knowledge is required.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Forces used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Attractive forces : Adjacent nodes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Repulsive forces : all non adjacent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Simulate the motion of the edges and nodes or to minimize their energy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331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937</TotalTime>
  <Words>786</Words>
  <Application>Microsoft Office PowerPoint</Application>
  <PresentationFormat>Widescreen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굴림</vt:lpstr>
      <vt:lpstr>Trebuchet MS</vt:lpstr>
      <vt:lpstr>Retrospect</vt:lpstr>
      <vt:lpstr>Force Directed Graph Drawing </vt:lpstr>
      <vt:lpstr>Force Directed Algorithms </vt:lpstr>
      <vt:lpstr>Force Directed Algorithm </vt:lpstr>
      <vt:lpstr>Properties</vt:lpstr>
      <vt:lpstr>Force Directed Method </vt:lpstr>
      <vt:lpstr>Which Layout is easier to understand </vt:lpstr>
      <vt:lpstr>Algorithms </vt:lpstr>
      <vt:lpstr>Applications</vt:lpstr>
      <vt:lpstr>Spring Embedders </vt:lpstr>
      <vt:lpstr>Implementation </vt:lpstr>
      <vt:lpstr>Dataset </vt:lpstr>
      <vt:lpstr>PowerPoint Presentation</vt:lpstr>
      <vt:lpstr>Custom Dataset</vt:lpstr>
      <vt:lpstr>Custom Dataset</vt:lpstr>
      <vt:lpstr>AT &amp; T Dataset  </vt:lpstr>
      <vt:lpstr>AT &amp; T Dataset </vt:lpstr>
      <vt:lpstr>Challenges </vt:lpstr>
      <vt:lpstr>Complexity </vt:lpstr>
      <vt:lpstr>Results  </vt:lpstr>
      <vt:lpstr>Future Work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Directed Graph Drawing </dc:title>
  <dc:creator>Vishrut</dc:creator>
  <cp:lastModifiedBy>Vishrut Sharma</cp:lastModifiedBy>
  <cp:revision>57</cp:revision>
  <dcterms:created xsi:type="dcterms:W3CDTF">2017-11-29T05:30:16Z</dcterms:created>
  <dcterms:modified xsi:type="dcterms:W3CDTF">2017-12-19T23:55:59Z</dcterms:modified>
</cp:coreProperties>
</file>