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1" r:id="rId1"/>
  </p:sldMasterIdLst>
  <p:notesMasterIdLst>
    <p:notesMasterId r:id="rId18"/>
  </p:notesMasterIdLst>
  <p:sldIdLst>
    <p:sldId id="257" r:id="rId2"/>
    <p:sldId id="258" r:id="rId3"/>
    <p:sldId id="259" r:id="rId4"/>
    <p:sldId id="260" r:id="rId5"/>
    <p:sldId id="261" r:id="rId6"/>
    <p:sldId id="262" r:id="rId7"/>
    <p:sldId id="264" r:id="rId8"/>
    <p:sldId id="265" r:id="rId9"/>
    <p:sldId id="266" r:id="rId10"/>
    <p:sldId id="267" r:id="rId11"/>
    <p:sldId id="268" r:id="rId12"/>
    <p:sldId id="269" r:id="rId13"/>
    <p:sldId id="270" r:id="rId14"/>
    <p:sldId id="271" r:id="rId15"/>
    <p:sldId id="272"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78" autoAdjust="0"/>
    <p:restoredTop sz="94660"/>
  </p:normalViewPr>
  <p:slideViewPr>
    <p:cSldViewPr snapToGrid="0">
      <p:cViewPr varScale="1">
        <p:scale>
          <a:sx n="86" d="100"/>
          <a:sy n="86" d="100"/>
        </p:scale>
        <p:origin x="52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3AEBB9-6DF3-4E0E-92EF-FFB621E41303}" type="datetimeFigureOut">
              <a:rPr lang="en-IN" smtClean="0"/>
              <a:t>09-06-2021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BDB3B4-8118-4557-A4A6-81C49B8BC2BF}" type="slidenum">
              <a:rPr lang="en-IN" smtClean="0"/>
              <a:t>‹#›</a:t>
            </a:fld>
            <a:endParaRPr lang="en-IN"/>
          </a:p>
        </p:txBody>
      </p:sp>
    </p:spTree>
    <p:extLst>
      <p:ext uri="{BB962C8B-B14F-4D97-AF65-F5344CB8AC3E}">
        <p14:creationId xmlns:p14="http://schemas.microsoft.com/office/powerpoint/2010/main" val="33160903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000E56BC-573F-4F59-A488-56ABF598B907}" type="datetime1">
              <a:rPr lang="en-IN" smtClean="0"/>
              <a:t>09-06-2021</a:t>
            </a:fld>
            <a:endParaRPr lang="en-IN"/>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75CF60D6-DA89-4300-8A22-DC4DD9ED7B42}" type="slidenum">
              <a:rPr lang="en-IN" smtClean="0"/>
              <a:t>‹#›</a:t>
            </a:fld>
            <a:endParaRPr lang="en-IN"/>
          </a:p>
        </p:txBody>
      </p:sp>
    </p:spTree>
    <p:extLst>
      <p:ext uri="{BB962C8B-B14F-4D97-AF65-F5344CB8AC3E}">
        <p14:creationId xmlns:p14="http://schemas.microsoft.com/office/powerpoint/2010/main" val="414589314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8E3A76-E1F8-439A-AE32-56204748A307}" type="datetime1">
              <a:rPr lang="en-IN" smtClean="0"/>
              <a:t>09-06-2021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CF60D6-DA89-4300-8A22-DC4DD9ED7B42}" type="slidenum">
              <a:rPr lang="en-IN" smtClean="0"/>
              <a:t>‹#›</a:t>
            </a:fld>
            <a:endParaRPr lang="en-IN"/>
          </a:p>
        </p:txBody>
      </p:sp>
    </p:spTree>
    <p:extLst>
      <p:ext uri="{BB962C8B-B14F-4D97-AF65-F5344CB8AC3E}">
        <p14:creationId xmlns:p14="http://schemas.microsoft.com/office/powerpoint/2010/main" val="1357822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32514F-9059-4835-B2EA-2DEAACE1CFCD}" type="datetime1">
              <a:rPr lang="en-IN" smtClean="0"/>
              <a:t>09-06-2021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CF60D6-DA89-4300-8A22-DC4DD9ED7B42}" type="slidenum">
              <a:rPr lang="en-IN" smtClean="0"/>
              <a:t>‹#›</a:t>
            </a:fld>
            <a:endParaRPr lang="en-IN"/>
          </a:p>
        </p:txBody>
      </p:sp>
    </p:spTree>
    <p:extLst>
      <p:ext uri="{BB962C8B-B14F-4D97-AF65-F5344CB8AC3E}">
        <p14:creationId xmlns:p14="http://schemas.microsoft.com/office/powerpoint/2010/main" val="1982766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83F584-20D0-455B-9A15-1A30272C4B08}" type="datetime1">
              <a:rPr lang="en-IN" smtClean="0"/>
              <a:t>09-06-2021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5CF60D6-DA89-4300-8A22-DC4DD9ED7B42}" type="slidenum">
              <a:rPr lang="en-IN" smtClean="0"/>
              <a:t>‹#›</a:t>
            </a:fld>
            <a:endParaRPr lang="en-IN"/>
          </a:p>
        </p:txBody>
      </p:sp>
    </p:spTree>
    <p:extLst>
      <p:ext uri="{BB962C8B-B14F-4D97-AF65-F5344CB8AC3E}">
        <p14:creationId xmlns:p14="http://schemas.microsoft.com/office/powerpoint/2010/main" val="2172132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631A3C4A-E2AF-4BFF-99B6-71797E044E36}" type="datetime1">
              <a:rPr lang="en-IN" smtClean="0"/>
              <a:t>09-06-2021</a:t>
            </a:fld>
            <a:endParaRPr lang="en-IN"/>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1060"/>
            <a:ext cx="2112264" cy="228600"/>
          </a:xfrm>
        </p:spPr>
        <p:txBody>
          <a:bodyPr/>
          <a:lstStyle/>
          <a:p>
            <a:fld id="{75CF60D6-DA89-4300-8A22-DC4DD9ED7B42}" type="slidenum">
              <a:rPr lang="en-IN" smtClean="0"/>
              <a:t>‹#›</a:t>
            </a:fld>
            <a:endParaRPr lang="en-IN"/>
          </a:p>
        </p:txBody>
      </p:sp>
    </p:spTree>
    <p:extLst>
      <p:ext uri="{BB962C8B-B14F-4D97-AF65-F5344CB8AC3E}">
        <p14:creationId xmlns:p14="http://schemas.microsoft.com/office/powerpoint/2010/main" val="187531549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B4389B-4194-4C44-AA0F-3A625C154799}" type="datetime1">
              <a:rPr lang="en-IN" smtClean="0"/>
              <a:t>09-06-2021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CF60D6-DA89-4300-8A22-DC4DD9ED7B42}" type="slidenum">
              <a:rPr lang="en-IN" smtClean="0"/>
              <a:t>‹#›</a:t>
            </a:fld>
            <a:endParaRPr lang="en-IN"/>
          </a:p>
        </p:txBody>
      </p:sp>
    </p:spTree>
    <p:extLst>
      <p:ext uri="{BB962C8B-B14F-4D97-AF65-F5344CB8AC3E}">
        <p14:creationId xmlns:p14="http://schemas.microsoft.com/office/powerpoint/2010/main" val="1412173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50FE9A-F57C-4489-A63C-FE5258195530}" type="datetime1">
              <a:rPr lang="en-IN" smtClean="0"/>
              <a:t>09-06-2021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5CF60D6-DA89-4300-8A22-DC4DD9ED7B42}" type="slidenum">
              <a:rPr lang="en-IN" smtClean="0"/>
              <a:t>‹#›</a:t>
            </a:fld>
            <a:endParaRPr lang="en-IN"/>
          </a:p>
        </p:txBody>
      </p:sp>
    </p:spTree>
    <p:extLst>
      <p:ext uri="{BB962C8B-B14F-4D97-AF65-F5344CB8AC3E}">
        <p14:creationId xmlns:p14="http://schemas.microsoft.com/office/powerpoint/2010/main" val="522587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98043E-3C69-47A1-828E-D042CA7264B7}" type="datetime1">
              <a:rPr lang="en-IN" smtClean="0"/>
              <a:t>09-06-2021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5CF60D6-DA89-4300-8A22-DC4DD9ED7B42}" type="slidenum">
              <a:rPr lang="en-IN" smtClean="0"/>
              <a:t>‹#›</a:t>
            </a:fld>
            <a:endParaRPr lang="en-IN"/>
          </a:p>
        </p:txBody>
      </p:sp>
    </p:spTree>
    <p:extLst>
      <p:ext uri="{BB962C8B-B14F-4D97-AF65-F5344CB8AC3E}">
        <p14:creationId xmlns:p14="http://schemas.microsoft.com/office/powerpoint/2010/main" val="1394229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1B4D89-5BB3-4416-98E6-F85661B69092}" type="datetime1">
              <a:rPr lang="en-IN" smtClean="0"/>
              <a:t>09-06-2021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5CF60D6-DA89-4300-8A22-DC4DD9ED7B42}" type="slidenum">
              <a:rPr lang="en-IN" smtClean="0"/>
              <a:t>‹#›</a:t>
            </a:fld>
            <a:endParaRPr lang="en-IN"/>
          </a:p>
        </p:txBody>
      </p:sp>
    </p:spTree>
    <p:extLst>
      <p:ext uri="{BB962C8B-B14F-4D97-AF65-F5344CB8AC3E}">
        <p14:creationId xmlns:p14="http://schemas.microsoft.com/office/powerpoint/2010/main" val="281479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31863A5-5E4D-4E27-B6CC-DACD19533207}" type="datetime1">
              <a:rPr lang="en-IN" smtClean="0"/>
              <a:t>09-06-2021</a:t>
            </a:fld>
            <a:endParaRPr lang="en-IN"/>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75CF60D6-DA89-4300-8A22-DC4DD9ED7B42}" type="slidenum">
              <a:rPr lang="en-IN" smtClean="0"/>
              <a:t>‹#›</a:t>
            </a:fld>
            <a:endParaRPr lang="en-IN"/>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52822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EEE84029-6231-4DE6-8E99-C1AFC379A4CF}" type="datetime1">
              <a:rPr lang="en-IN" smtClean="0"/>
              <a:t>09-06-2021</a:t>
            </a:fld>
            <a:endParaRPr lang="en-IN"/>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IN"/>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75CF60D6-DA89-4300-8A22-DC4DD9ED7B42}" type="slidenum">
              <a:rPr lang="en-IN" smtClean="0"/>
              <a:t>‹#›</a:t>
            </a:fld>
            <a:endParaRPr lang="en-IN"/>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53181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BECBDC47-452F-4C2B-9E35-517F21343574}" type="datetime1">
              <a:rPr lang="en-IN" smtClean="0"/>
              <a:t>09-06-2021</a:t>
            </a:fld>
            <a:endParaRPr lang="en-IN"/>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75CF60D6-DA89-4300-8A22-DC4DD9ED7B42}" type="slidenum">
              <a:rPr lang="en-IN" smtClean="0"/>
              <a:t>‹#›</a:t>
            </a:fld>
            <a:endParaRPr lang="en-IN"/>
          </a:p>
        </p:txBody>
      </p:sp>
    </p:spTree>
    <p:extLst>
      <p:ext uri="{BB962C8B-B14F-4D97-AF65-F5344CB8AC3E}">
        <p14:creationId xmlns:p14="http://schemas.microsoft.com/office/powerpoint/2010/main" val="3659093802"/>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52462-D41E-496E-A18E-CD308C4B9E39}"/>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Topic Name: Hospital Management System</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2633C40-04B4-4C56-B6AE-80C2D894F327}"/>
              </a:ext>
            </a:extLst>
          </p:cNvPr>
          <p:cNvSpPr>
            <a:spLocks noGrp="1"/>
          </p:cNvSpPr>
          <p:nvPr>
            <p:ph idx="1"/>
          </p:nvPr>
        </p:nvSpPr>
        <p:spPr/>
        <p:txBody>
          <a:bodyPr/>
          <a:lstStyle/>
          <a:p>
            <a:pPr marL="0" indent="0">
              <a:buNone/>
            </a:pPr>
            <a:r>
              <a:rPr lang="en-IN" dirty="0"/>
              <a:t>Presented By:  2605( Bhumika Bet)</a:t>
            </a:r>
          </a:p>
          <a:p>
            <a:pPr marL="0" indent="0">
              <a:buNone/>
            </a:pPr>
            <a:r>
              <a:rPr lang="en-IN" dirty="0"/>
              <a:t>                         2627 (Vaishnavi </a:t>
            </a:r>
            <a:r>
              <a:rPr lang="en-IN" dirty="0" err="1"/>
              <a:t>Fulpati</a:t>
            </a:r>
            <a:r>
              <a:rPr lang="en-IN" dirty="0"/>
              <a:t>)</a:t>
            </a:r>
          </a:p>
          <a:p>
            <a:pPr marL="0" indent="0">
              <a:buNone/>
            </a:pPr>
            <a:r>
              <a:rPr lang="en-IN" dirty="0"/>
              <a:t>                         2628 (</a:t>
            </a:r>
            <a:r>
              <a:rPr lang="en-IN" dirty="0" err="1"/>
              <a:t>Prerna</a:t>
            </a:r>
            <a:r>
              <a:rPr lang="en-IN" dirty="0"/>
              <a:t> Gaikwad)</a:t>
            </a:r>
          </a:p>
          <a:p>
            <a:pPr marL="0" indent="0">
              <a:buNone/>
            </a:pPr>
            <a:r>
              <a:rPr lang="en-IN" dirty="0"/>
              <a:t>                         2636 (Pooja Nama)</a:t>
            </a:r>
          </a:p>
          <a:p>
            <a:pPr marL="0" indent="0">
              <a:buNone/>
            </a:pPr>
            <a:r>
              <a:rPr lang="en-IN" dirty="0"/>
              <a:t>                         2650 (</a:t>
            </a:r>
            <a:r>
              <a:rPr lang="en-IN" dirty="0" err="1"/>
              <a:t>Akhila</a:t>
            </a:r>
            <a:r>
              <a:rPr lang="en-IN" dirty="0"/>
              <a:t> </a:t>
            </a:r>
            <a:r>
              <a:rPr lang="en-IN" dirty="0" err="1"/>
              <a:t>Vaggu</a:t>
            </a:r>
            <a:r>
              <a:rPr lang="en-IN" dirty="0"/>
              <a:t>)</a:t>
            </a:r>
          </a:p>
          <a:p>
            <a:pPr marL="0" indent="0">
              <a:buNone/>
            </a:pPr>
            <a:endParaRPr lang="en-IN" dirty="0"/>
          </a:p>
          <a:p>
            <a:pPr marL="0" indent="0">
              <a:buNone/>
            </a:pPr>
            <a:r>
              <a:rPr lang="en-IN" dirty="0"/>
              <a:t>Guided By: Ms Jadhav K.D</a:t>
            </a:r>
            <a:endParaRPr lang="en-US" dirty="0"/>
          </a:p>
        </p:txBody>
      </p:sp>
    </p:spTree>
    <p:extLst>
      <p:ext uri="{BB962C8B-B14F-4D97-AF65-F5344CB8AC3E}">
        <p14:creationId xmlns:p14="http://schemas.microsoft.com/office/powerpoint/2010/main" val="1583546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59AAD-F674-46B3-B1BC-7F3445025D6C}"/>
              </a:ext>
            </a:extLst>
          </p:cNvPr>
          <p:cNvSpPr>
            <a:spLocks noGrp="1"/>
          </p:cNvSpPr>
          <p:nvPr>
            <p:ph type="title"/>
          </p:nvPr>
        </p:nvSpPr>
        <p:spPr>
          <a:xfrm>
            <a:off x="838200" y="365125"/>
            <a:ext cx="10515600" cy="593663"/>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E962CE1A-4809-4E7C-8415-E79EADD7D39A}"/>
              </a:ext>
            </a:extLst>
          </p:cNvPr>
          <p:cNvSpPr>
            <a:spLocks noGrp="1"/>
          </p:cNvSpPr>
          <p:nvPr>
            <p:ph idx="1"/>
          </p:nvPr>
        </p:nvSpPr>
        <p:spPr>
          <a:xfrm>
            <a:off x="838200" y="1402672"/>
            <a:ext cx="9495408" cy="4774291"/>
          </a:xfrm>
        </p:spPr>
        <p:txBody>
          <a:bodyPr>
            <a:normAutofit/>
          </a:bodyPr>
          <a:lstStyle/>
          <a:p>
            <a:pPr algn="just"/>
            <a:r>
              <a:rPr lang="en-IN" sz="2000" dirty="0">
                <a:solidFill>
                  <a:srgbClr val="000000"/>
                </a:solidFill>
                <a:effectLst/>
                <a:latin typeface="Times New Roman" panose="02020603050405020304" pitchFamily="18" charset="0"/>
                <a:ea typeface="Times New Roman" panose="02020603050405020304" pitchFamily="18" charset="0"/>
              </a:rPr>
              <a:t>Hospital management systems allows us the ability to optimize and digitize all the processes within the institution, which will help to improve customer service, reduce process costs, streamline the search of medical records, bills, patients, doctors, etc.; thus, having a database of each module implemented.</a:t>
            </a:r>
            <a:endParaRPr lang="en-IN" sz="2000" dirty="0">
              <a:effectLst/>
              <a:latin typeface="Times New Roman" panose="02020603050405020304" pitchFamily="18" charset="0"/>
              <a:ea typeface="Times New Roman" panose="02020603050405020304" pitchFamily="18" charset="0"/>
            </a:endParaRPr>
          </a:p>
          <a:p>
            <a:pPr algn="just">
              <a:spcAft>
                <a:spcPts val="1440"/>
              </a:spcAft>
            </a:pPr>
            <a:r>
              <a:rPr lang="en-IN" sz="2000" dirty="0">
                <a:solidFill>
                  <a:srgbClr val="000000"/>
                </a:solidFill>
                <a:effectLst/>
                <a:latin typeface="Times New Roman" panose="02020603050405020304" pitchFamily="18" charset="0"/>
                <a:ea typeface="Times New Roman" panose="02020603050405020304" pitchFamily="18" charset="0"/>
              </a:rPr>
              <a:t>A hospital management system is a web system developed for companies that wish to manage their processes, implementing modules for each of the required areas. It is essential to mention that the information is controlled by trained personnel. </a:t>
            </a:r>
          </a:p>
          <a:p>
            <a:pPr algn="just">
              <a:spcAft>
                <a:spcPts val="1440"/>
              </a:spcAft>
            </a:pPr>
            <a:r>
              <a:rPr lang="en-IN" sz="2000" dirty="0">
                <a:solidFill>
                  <a:srgbClr val="000000"/>
                </a:solidFill>
                <a:effectLst/>
                <a:latin typeface="Times New Roman" panose="02020603050405020304" pitchFamily="18" charset="0"/>
                <a:ea typeface="Times New Roman" panose="02020603050405020304" pitchFamily="18" charset="0"/>
              </a:rPr>
              <a:t>Computer technology is only a tool that allows us to perfect the inveterate use of paper records (notebooks, index cards, diaries, bibliographies, record books), or more recently, cassettes or video cassettes. A PC only collects and processes data; it is the individual that acquires information. </a:t>
            </a:r>
            <a:endParaRPr lang="en-IN" dirty="0"/>
          </a:p>
        </p:txBody>
      </p:sp>
    </p:spTree>
    <p:extLst>
      <p:ext uri="{BB962C8B-B14F-4D97-AF65-F5344CB8AC3E}">
        <p14:creationId xmlns:p14="http://schemas.microsoft.com/office/powerpoint/2010/main" val="4000543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2068C-22E3-4B5F-881F-0AFDDCFF2EED}"/>
              </a:ext>
            </a:extLst>
          </p:cNvPr>
          <p:cNvSpPr>
            <a:spLocks noGrp="1"/>
          </p:cNvSpPr>
          <p:nvPr>
            <p:ph type="title"/>
          </p:nvPr>
        </p:nvSpPr>
        <p:spPr>
          <a:xfrm>
            <a:off x="838200" y="246601"/>
            <a:ext cx="10515600" cy="774331"/>
          </a:xfrm>
        </p:spPr>
        <p:txBody>
          <a:bodyPr>
            <a:normAutofit/>
          </a:bodyPr>
          <a:lstStyle/>
          <a:p>
            <a:r>
              <a:rPr lang="en-US" sz="3200" b="1" dirty="0">
                <a:latin typeface="Times New Roman" panose="02020603050405020304" pitchFamily="18" charset="0"/>
                <a:cs typeface="Times New Roman" panose="02020603050405020304" pitchFamily="18" charset="0"/>
              </a:rPr>
              <a:t>Output of Project:</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B0411F-F9F1-4A63-A91D-3F58208ECFE1}"/>
              </a:ext>
            </a:extLst>
          </p:cNvPr>
          <p:cNvSpPr>
            <a:spLocks noGrp="1"/>
          </p:cNvSpPr>
          <p:nvPr>
            <p:ph idx="1"/>
          </p:nvPr>
        </p:nvSpPr>
        <p:spPr>
          <a:xfrm>
            <a:off x="838200" y="1313896"/>
            <a:ext cx="9566429" cy="4863068"/>
          </a:xfrm>
        </p:spPr>
        <p:txBody>
          <a:bodyPr/>
          <a:lstStyle/>
          <a:p>
            <a:r>
              <a:rPr lang="en-US" dirty="0" err="1"/>
              <a:t>RoomMst</a:t>
            </a:r>
            <a:r>
              <a:rPr lang="en-US" dirty="0"/>
              <a:t>-Table</a:t>
            </a:r>
          </a:p>
          <a:p>
            <a:endParaRPr lang="en-IN" dirty="0"/>
          </a:p>
        </p:txBody>
      </p:sp>
      <p:pic>
        <p:nvPicPr>
          <p:cNvPr id="4" name="Picture 3">
            <a:extLst>
              <a:ext uri="{FF2B5EF4-FFF2-40B4-BE49-F238E27FC236}">
                <a16:creationId xmlns:a16="http://schemas.microsoft.com/office/drawing/2014/main" id="{39E85CD3-D781-40E9-87A3-BBB86F1D76A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210539" y="2095129"/>
            <a:ext cx="5894773" cy="3124941"/>
          </a:xfrm>
          <a:prstGeom prst="rect">
            <a:avLst/>
          </a:prstGeom>
          <a:noFill/>
          <a:ln>
            <a:noFill/>
          </a:ln>
        </p:spPr>
      </p:pic>
    </p:spTree>
    <p:extLst>
      <p:ext uri="{BB962C8B-B14F-4D97-AF65-F5344CB8AC3E}">
        <p14:creationId xmlns:p14="http://schemas.microsoft.com/office/powerpoint/2010/main" val="469927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BA86C-03C8-4546-A06F-78F92C623A5A}"/>
              </a:ext>
            </a:extLst>
          </p:cNvPr>
          <p:cNvSpPr>
            <a:spLocks noGrp="1"/>
          </p:cNvSpPr>
          <p:nvPr>
            <p:ph type="title"/>
          </p:nvPr>
        </p:nvSpPr>
        <p:spPr>
          <a:xfrm>
            <a:off x="838200" y="365125"/>
            <a:ext cx="10515600" cy="389477"/>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5B46F4E2-D332-454C-873D-B55C775A3AA2}"/>
              </a:ext>
            </a:extLst>
          </p:cNvPr>
          <p:cNvSpPr>
            <a:spLocks noGrp="1"/>
          </p:cNvSpPr>
          <p:nvPr>
            <p:ph idx="1"/>
          </p:nvPr>
        </p:nvSpPr>
        <p:spPr>
          <a:xfrm>
            <a:off x="838200" y="1287262"/>
            <a:ext cx="10010313" cy="4889701"/>
          </a:xfrm>
        </p:spPr>
        <p:txBody>
          <a:bodyPr/>
          <a:lstStyle/>
          <a:p>
            <a:r>
              <a:rPr lang="en-US" dirty="0" err="1"/>
              <a:t>DoctorMst</a:t>
            </a:r>
            <a:r>
              <a:rPr lang="en-US" dirty="0"/>
              <a:t>-Table</a:t>
            </a:r>
          </a:p>
          <a:p>
            <a:endParaRPr lang="en-IN" dirty="0"/>
          </a:p>
        </p:txBody>
      </p:sp>
      <p:pic>
        <p:nvPicPr>
          <p:cNvPr id="4" name="Picture 3">
            <a:extLst>
              <a:ext uri="{FF2B5EF4-FFF2-40B4-BE49-F238E27FC236}">
                <a16:creationId xmlns:a16="http://schemas.microsoft.com/office/drawing/2014/main" id="{AE549BCC-A6D9-4FF3-BC1D-68CA71B0EA8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467992" y="2028783"/>
            <a:ext cx="5975338" cy="3406658"/>
          </a:xfrm>
          <a:prstGeom prst="rect">
            <a:avLst/>
          </a:prstGeom>
          <a:noFill/>
          <a:ln>
            <a:noFill/>
          </a:ln>
        </p:spPr>
      </p:pic>
    </p:spTree>
    <p:extLst>
      <p:ext uri="{BB962C8B-B14F-4D97-AF65-F5344CB8AC3E}">
        <p14:creationId xmlns:p14="http://schemas.microsoft.com/office/powerpoint/2010/main" val="2516285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F4035-8CEA-467E-A1BE-4EFFC3287806}"/>
              </a:ext>
            </a:extLst>
          </p:cNvPr>
          <p:cNvSpPr>
            <a:spLocks noGrp="1"/>
          </p:cNvSpPr>
          <p:nvPr>
            <p:ph type="title"/>
          </p:nvPr>
        </p:nvSpPr>
        <p:spPr>
          <a:xfrm>
            <a:off x="838200" y="365126"/>
            <a:ext cx="10515600" cy="478254"/>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D98DE778-4A45-4B73-A013-F51FE8E9A0D1}"/>
              </a:ext>
            </a:extLst>
          </p:cNvPr>
          <p:cNvSpPr>
            <a:spLocks noGrp="1"/>
          </p:cNvSpPr>
          <p:nvPr>
            <p:ph idx="1"/>
          </p:nvPr>
        </p:nvSpPr>
        <p:spPr>
          <a:xfrm>
            <a:off x="838200" y="1376039"/>
            <a:ext cx="10515600" cy="4800924"/>
          </a:xfrm>
        </p:spPr>
        <p:txBody>
          <a:bodyPr/>
          <a:lstStyle/>
          <a:p>
            <a:r>
              <a:rPr lang="en-US" dirty="0" err="1"/>
              <a:t>PatientMst</a:t>
            </a:r>
            <a:r>
              <a:rPr lang="en-US" dirty="0"/>
              <a:t>-Table</a:t>
            </a:r>
          </a:p>
          <a:p>
            <a:endParaRPr lang="en-IN" dirty="0"/>
          </a:p>
        </p:txBody>
      </p:sp>
      <p:pic>
        <p:nvPicPr>
          <p:cNvPr id="4" name="Picture 3">
            <a:extLst>
              <a:ext uri="{FF2B5EF4-FFF2-40B4-BE49-F238E27FC236}">
                <a16:creationId xmlns:a16="http://schemas.microsoft.com/office/drawing/2014/main" id="{5FFD43A5-FA82-4A91-B3B5-2A0F2A1460B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716567" y="2313461"/>
            <a:ext cx="5804443" cy="3168500"/>
          </a:xfrm>
          <a:prstGeom prst="rect">
            <a:avLst/>
          </a:prstGeom>
          <a:noFill/>
          <a:ln>
            <a:noFill/>
          </a:ln>
        </p:spPr>
      </p:pic>
    </p:spTree>
    <p:extLst>
      <p:ext uri="{BB962C8B-B14F-4D97-AF65-F5344CB8AC3E}">
        <p14:creationId xmlns:p14="http://schemas.microsoft.com/office/powerpoint/2010/main" val="1211109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AB1F4-8804-4E2B-92A5-38A331AEDE27}"/>
              </a:ext>
            </a:extLst>
          </p:cNvPr>
          <p:cNvSpPr>
            <a:spLocks noGrp="1"/>
          </p:cNvSpPr>
          <p:nvPr>
            <p:ph type="title"/>
          </p:nvPr>
        </p:nvSpPr>
        <p:spPr>
          <a:xfrm>
            <a:off x="838200" y="365126"/>
            <a:ext cx="10515600" cy="620296"/>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E976FB44-4AB5-4320-B2FF-AA9F3081E822}"/>
              </a:ext>
            </a:extLst>
          </p:cNvPr>
          <p:cNvSpPr>
            <a:spLocks noGrp="1"/>
          </p:cNvSpPr>
          <p:nvPr>
            <p:ph idx="1"/>
          </p:nvPr>
        </p:nvSpPr>
        <p:spPr>
          <a:xfrm>
            <a:off x="838200" y="1393794"/>
            <a:ext cx="10515600" cy="4783169"/>
          </a:xfrm>
        </p:spPr>
        <p:txBody>
          <a:bodyPr/>
          <a:lstStyle/>
          <a:p>
            <a:r>
              <a:rPr lang="en-US" dirty="0" err="1"/>
              <a:t>BillMst</a:t>
            </a:r>
            <a:r>
              <a:rPr lang="en-US" dirty="0"/>
              <a:t>-Table</a:t>
            </a:r>
          </a:p>
          <a:p>
            <a:endParaRPr lang="en-IN" dirty="0"/>
          </a:p>
        </p:txBody>
      </p:sp>
      <p:pic>
        <p:nvPicPr>
          <p:cNvPr id="4" name="Picture 3">
            <a:extLst>
              <a:ext uri="{FF2B5EF4-FFF2-40B4-BE49-F238E27FC236}">
                <a16:creationId xmlns:a16="http://schemas.microsoft.com/office/drawing/2014/main" id="{0677E94E-7A63-4B29-BE50-CD9D49FD81F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556769" y="2223598"/>
            <a:ext cx="5480481" cy="3165148"/>
          </a:xfrm>
          <a:prstGeom prst="rect">
            <a:avLst/>
          </a:prstGeom>
          <a:noFill/>
          <a:ln>
            <a:noFill/>
          </a:ln>
        </p:spPr>
      </p:pic>
    </p:spTree>
    <p:extLst>
      <p:ext uri="{BB962C8B-B14F-4D97-AF65-F5344CB8AC3E}">
        <p14:creationId xmlns:p14="http://schemas.microsoft.com/office/powerpoint/2010/main" val="2684725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F7C23-C195-4072-A659-ED4F0D723D32}"/>
              </a:ext>
            </a:extLst>
          </p:cNvPr>
          <p:cNvSpPr>
            <a:spLocks noGrp="1"/>
          </p:cNvSpPr>
          <p:nvPr>
            <p:ph type="title"/>
          </p:nvPr>
        </p:nvSpPr>
        <p:spPr>
          <a:xfrm>
            <a:off x="838200" y="365125"/>
            <a:ext cx="10515600" cy="398355"/>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54BA24C0-2602-44F7-9DEE-6F65A66359EF}"/>
              </a:ext>
            </a:extLst>
          </p:cNvPr>
          <p:cNvSpPr>
            <a:spLocks noGrp="1"/>
          </p:cNvSpPr>
          <p:nvPr>
            <p:ph idx="1"/>
          </p:nvPr>
        </p:nvSpPr>
        <p:spPr>
          <a:xfrm>
            <a:off x="838200" y="1358283"/>
            <a:ext cx="10515600" cy="4818680"/>
          </a:xfrm>
        </p:spPr>
        <p:txBody>
          <a:bodyPr/>
          <a:lstStyle/>
          <a:p>
            <a:r>
              <a:rPr lang="en-US" dirty="0" err="1"/>
              <a:t>PaymentMst</a:t>
            </a:r>
            <a:r>
              <a:rPr lang="en-US" dirty="0"/>
              <a:t>-Table</a:t>
            </a:r>
          </a:p>
          <a:p>
            <a:endParaRPr lang="en-IN" dirty="0"/>
          </a:p>
        </p:txBody>
      </p:sp>
      <p:pic>
        <p:nvPicPr>
          <p:cNvPr id="4" name="Picture 3">
            <a:extLst>
              <a:ext uri="{FF2B5EF4-FFF2-40B4-BE49-F238E27FC236}">
                <a16:creationId xmlns:a16="http://schemas.microsoft.com/office/drawing/2014/main" id="{41036168-B816-4198-BDF7-103DF4A0DE3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760956" y="2209429"/>
            <a:ext cx="5747108" cy="3090539"/>
          </a:xfrm>
          <a:prstGeom prst="rect">
            <a:avLst/>
          </a:prstGeom>
          <a:noFill/>
          <a:ln>
            <a:noFill/>
          </a:ln>
        </p:spPr>
      </p:pic>
    </p:spTree>
    <p:extLst>
      <p:ext uri="{BB962C8B-B14F-4D97-AF65-F5344CB8AC3E}">
        <p14:creationId xmlns:p14="http://schemas.microsoft.com/office/powerpoint/2010/main" val="2344718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C573C-1C0D-4A88-BAD0-AEC23F5F2F0E}"/>
              </a:ext>
            </a:extLst>
          </p:cNvPr>
          <p:cNvSpPr>
            <a:spLocks noGrp="1"/>
          </p:cNvSpPr>
          <p:nvPr>
            <p:ph type="title"/>
          </p:nvPr>
        </p:nvSpPr>
        <p:spPr>
          <a:xfrm>
            <a:off x="838200" y="550415"/>
            <a:ext cx="10515600" cy="941033"/>
          </a:xfrm>
        </p:spPr>
        <p:txBody>
          <a:bodyPr>
            <a:normAutofit/>
          </a:bodyPr>
          <a:lstStyle/>
          <a:p>
            <a:r>
              <a:rPr lang="en-US" sz="3200" b="1" dirty="0">
                <a:latin typeface="Times New Roman" panose="02020603050405020304" pitchFamily="18" charset="0"/>
                <a:cs typeface="Times New Roman" panose="02020603050405020304" pitchFamily="18" charset="0"/>
              </a:rPr>
              <a:t>Conclusion</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8AD1F42-3199-40AD-9835-0AD910E05486}"/>
              </a:ext>
            </a:extLst>
          </p:cNvPr>
          <p:cNvSpPr>
            <a:spLocks noGrp="1"/>
          </p:cNvSpPr>
          <p:nvPr>
            <p:ph idx="1"/>
          </p:nvPr>
        </p:nvSpPr>
        <p:spPr>
          <a:xfrm>
            <a:off x="838200" y="1491449"/>
            <a:ext cx="9806126" cy="4685514"/>
          </a:xfrm>
        </p:spPr>
        <p:txBody>
          <a:bodyPr/>
          <a:lstStyle/>
          <a:p>
            <a:pPr algn="just">
              <a:lnSpc>
                <a:spcPct val="115000"/>
              </a:lnSpc>
              <a:spcAft>
                <a:spcPts val="1000"/>
              </a:spcAft>
            </a:pPr>
            <a:r>
              <a:rPr lang="en-IN"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Taking into account all the mentioned details, we can make the conclusion that the hospital management system is the inevitable part of the lifecycle of the modern medical institution. It automates numerous daily operations and enables smooth interactions of the users. Developing the hospital system software is a great opportunity to create the distinct, efficient and fast delivering healthcare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endParaRPr lang="en-IN" dirty="0"/>
          </a:p>
        </p:txBody>
      </p:sp>
    </p:spTree>
    <p:extLst>
      <p:ext uri="{BB962C8B-B14F-4D97-AF65-F5344CB8AC3E}">
        <p14:creationId xmlns:p14="http://schemas.microsoft.com/office/powerpoint/2010/main" val="3378371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2BB09-92B9-4513-ACA1-9F33C48BA5CE}"/>
              </a:ext>
            </a:extLst>
          </p:cNvPr>
          <p:cNvSpPr>
            <a:spLocks noGrp="1"/>
          </p:cNvSpPr>
          <p:nvPr>
            <p:ph type="title"/>
          </p:nvPr>
        </p:nvSpPr>
        <p:spPr>
          <a:xfrm>
            <a:off x="926976" y="409513"/>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Introduction</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0F92595-7166-4A0F-807B-D0169EAE64A7}"/>
              </a:ext>
            </a:extLst>
          </p:cNvPr>
          <p:cNvSpPr>
            <a:spLocks noGrp="1"/>
          </p:cNvSpPr>
          <p:nvPr>
            <p:ph idx="1"/>
          </p:nvPr>
        </p:nvSpPr>
        <p:spPr>
          <a:xfrm>
            <a:off x="838200" y="1825625"/>
            <a:ext cx="8856216" cy="4351338"/>
          </a:xfrm>
        </p:spPr>
        <p:txBody>
          <a:bodyPr>
            <a:normAutofit/>
          </a:bodyPr>
          <a:lstStyle/>
          <a:p>
            <a:pPr algn="just"/>
            <a:r>
              <a:rPr lang="en-IN" sz="2000" dirty="0">
                <a:solidFill>
                  <a:srgbClr val="000000"/>
                </a:solidFill>
                <a:effectLst/>
                <a:latin typeface="Times New Roman" panose="02020603050405020304" pitchFamily="18" charset="0"/>
                <a:ea typeface="Times New Roman" panose="02020603050405020304" pitchFamily="18" charset="0"/>
              </a:rPr>
              <a:t>Hospital management system is a computer system that helps manage the information related to health care and aids in the job completion of health care providers effectively. They manage the data related to all departments of healthcare .</a:t>
            </a:r>
            <a:endParaRPr lang="en-IN" sz="2000" dirty="0">
              <a:effectLst/>
              <a:latin typeface="Times New Roman" panose="02020603050405020304" pitchFamily="18" charset="0"/>
              <a:ea typeface="Times New Roman" panose="02020603050405020304" pitchFamily="18" charset="0"/>
            </a:endParaRPr>
          </a:p>
          <a:p>
            <a:pPr algn="just" fontAlgn="base">
              <a:buSzPts val="1000"/>
              <a:tabLst>
                <a:tab pos="318135" algn="l"/>
              </a:tabLst>
            </a:pPr>
            <a:r>
              <a:rPr lang="en-IN" sz="2000" dirty="0">
                <a:solidFill>
                  <a:srgbClr val="000000"/>
                </a:solidFill>
                <a:effectLst/>
                <a:latin typeface="Times New Roman" panose="02020603050405020304" pitchFamily="18" charset="0"/>
                <a:ea typeface="Times New Roman" panose="02020603050405020304" pitchFamily="18" charset="0"/>
              </a:rPr>
              <a:t>HMS came into the picture of hospital management as early as 1960 and have ever since been evolving and synchronizing with the technologies while modernizing healthcare facilities. In today’s world, the management of healthcare starts from the hands of the patients through their mobile phones and facilitates the needs of the patient.</a:t>
            </a:r>
            <a:endParaRPr lang="en-IN" sz="2000" dirty="0">
              <a:effectLst/>
              <a:latin typeface="Times New Roman" panose="02020603050405020304" pitchFamily="18" charset="0"/>
              <a:ea typeface="Times New Roman" panose="02020603050405020304" pitchFamily="18" charset="0"/>
            </a:endParaRPr>
          </a:p>
          <a:p>
            <a:pPr marL="342900" lvl="0" indent="-342900" algn="just" fontAlgn="base">
              <a:buSzPts val="1000"/>
              <a:buFont typeface="Symbol" panose="05050102010706020507" pitchFamily="18" charset="2"/>
              <a:buChar char=""/>
              <a:tabLst>
                <a:tab pos="318135" algn="l"/>
              </a:tabLst>
            </a:pPr>
            <a:endParaRPr lang="en-IN" dirty="0"/>
          </a:p>
        </p:txBody>
      </p:sp>
    </p:spTree>
    <p:extLst>
      <p:ext uri="{BB962C8B-B14F-4D97-AF65-F5344CB8AC3E}">
        <p14:creationId xmlns:p14="http://schemas.microsoft.com/office/powerpoint/2010/main" val="555310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D14BE-47EB-4AD5-9EBE-1607A9F98C9E}"/>
              </a:ext>
            </a:extLst>
          </p:cNvPr>
          <p:cNvSpPr>
            <a:spLocks noGrp="1"/>
          </p:cNvSpPr>
          <p:nvPr>
            <p:ph type="title"/>
          </p:nvPr>
        </p:nvSpPr>
        <p:spPr/>
        <p:txBody>
          <a:bodyPr>
            <a:normAutofit/>
          </a:bodyPr>
          <a:lstStyle/>
          <a:p>
            <a:r>
              <a:rPr lang="en-IN" sz="2800" b="1" dirty="0">
                <a:solidFill>
                  <a:srgbClr val="000000"/>
                </a:solidFill>
                <a:effectLst/>
                <a:latin typeface="Times New Roman" panose="02020603050405020304" pitchFamily="18" charset="0"/>
                <a:ea typeface="Times New Roman" panose="02020603050405020304" pitchFamily="18" charset="0"/>
              </a:rPr>
              <a:t>Why is HMS important for a hospital?</a:t>
            </a:r>
            <a:br>
              <a:rPr lang="en-IN" sz="2800" dirty="0">
                <a:effectLst/>
                <a:latin typeface="Times New Roman" panose="02020603050405020304" pitchFamily="18" charset="0"/>
                <a:ea typeface="Times New Roman" panose="02020603050405020304" pitchFamily="18" charset="0"/>
              </a:rPr>
            </a:br>
            <a:endParaRPr lang="en-IN" sz="2800" dirty="0"/>
          </a:p>
        </p:txBody>
      </p:sp>
      <p:sp>
        <p:nvSpPr>
          <p:cNvPr id="3" name="Content Placeholder 2">
            <a:extLst>
              <a:ext uri="{FF2B5EF4-FFF2-40B4-BE49-F238E27FC236}">
                <a16:creationId xmlns:a16="http://schemas.microsoft.com/office/drawing/2014/main" id="{8A748FC8-F410-4B66-805A-F3DCE41D3299}"/>
              </a:ext>
            </a:extLst>
          </p:cNvPr>
          <p:cNvSpPr>
            <a:spLocks noGrp="1"/>
          </p:cNvSpPr>
          <p:nvPr>
            <p:ph idx="1"/>
          </p:nvPr>
        </p:nvSpPr>
        <p:spPr>
          <a:xfrm>
            <a:off x="1066800" y="1571348"/>
            <a:ext cx="10058400" cy="4463692"/>
          </a:xfrm>
        </p:spPr>
        <p:txBody>
          <a:bodyPr>
            <a:normAutofit/>
          </a:bodyPr>
          <a:lstStyle/>
          <a:p>
            <a:pPr marL="0" indent="0" algn="just" fontAlgn="base">
              <a:buNone/>
            </a:pPr>
            <a:r>
              <a:rPr lang="en-IN" sz="2000" dirty="0">
                <a:solidFill>
                  <a:srgbClr val="000000"/>
                </a:solidFill>
                <a:effectLst/>
                <a:latin typeface="Times New Roman" panose="02020603050405020304" pitchFamily="18" charset="0"/>
                <a:ea typeface="Times New Roman" panose="02020603050405020304" pitchFamily="18" charset="0"/>
              </a:rPr>
              <a:t>         HMS was introduced to solve the complications coming from managing all the paper works of every patient associated with the various departments of hospitalization with confidentiality. HMS provides the ability to manage all the paperwork in one place, reducing the work of staff in arranging and </a:t>
            </a:r>
            <a:r>
              <a:rPr lang="en-IN" sz="2000" dirty="0" err="1">
                <a:solidFill>
                  <a:srgbClr val="000000"/>
                </a:solidFill>
                <a:effectLst/>
                <a:latin typeface="Times New Roman" panose="02020603050405020304" pitchFamily="18" charset="0"/>
                <a:ea typeface="Times New Roman" panose="02020603050405020304" pitchFamily="18" charset="0"/>
              </a:rPr>
              <a:t>analyzing</a:t>
            </a:r>
            <a:r>
              <a:rPr lang="en-IN" sz="2000" dirty="0">
                <a:solidFill>
                  <a:srgbClr val="000000"/>
                </a:solidFill>
                <a:effectLst/>
                <a:latin typeface="Times New Roman" panose="02020603050405020304" pitchFamily="18" charset="0"/>
                <a:ea typeface="Times New Roman" panose="02020603050405020304" pitchFamily="18" charset="0"/>
              </a:rPr>
              <a:t> the paperwork of the patients. HMS does many works like:</a:t>
            </a:r>
            <a:endParaRPr lang="en-IN" sz="2000" dirty="0">
              <a:effectLst/>
              <a:latin typeface="Times New Roman" panose="02020603050405020304" pitchFamily="18" charset="0"/>
              <a:ea typeface="Times New Roman" panose="02020603050405020304" pitchFamily="18" charset="0"/>
            </a:endParaRPr>
          </a:p>
          <a:p>
            <a:pPr marL="342900" lvl="0" indent="-342900" algn="just" fontAlgn="base">
              <a:buFont typeface="Symbol" panose="05050102010706020507" pitchFamily="18" charset="2"/>
              <a:buChar char=""/>
            </a:pPr>
            <a:r>
              <a:rPr lang="en-IN" sz="2000" dirty="0">
                <a:solidFill>
                  <a:srgbClr val="000000"/>
                </a:solidFill>
                <a:effectLst/>
                <a:latin typeface="Times New Roman" panose="02020603050405020304" pitchFamily="18" charset="0"/>
                <a:ea typeface="Times New Roman" panose="02020603050405020304" pitchFamily="18" charset="0"/>
              </a:rPr>
              <a:t>Maintain the medical records of the patient  </a:t>
            </a:r>
            <a:endParaRPr lang="en-IN" sz="2000" dirty="0">
              <a:effectLst/>
              <a:latin typeface="Times New Roman" panose="02020603050405020304" pitchFamily="18" charset="0"/>
              <a:ea typeface="Times New Roman" panose="02020603050405020304" pitchFamily="18" charset="0"/>
            </a:endParaRPr>
          </a:p>
          <a:p>
            <a:pPr marL="342900" lvl="0" indent="-342900" algn="just" fontAlgn="base">
              <a:buFont typeface="Symbol" panose="05050102010706020507" pitchFamily="18" charset="2"/>
              <a:buChar char=""/>
            </a:pPr>
            <a:r>
              <a:rPr lang="en-IN" sz="2000" dirty="0">
                <a:solidFill>
                  <a:srgbClr val="000000"/>
                </a:solidFill>
                <a:effectLst/>
                <a:latin typeface="Times New Roman" panose="02020603050405020304" pitchFamily="18" charset="0"/>
                <a:ea typeface="Times New Roman" panose="02020603050405020304" pitchFamily="18" charset="0"/>
              </a:rPr>
              <a:t>Maintain the contact details of the patient</a:t>
            </a:r>
            <a:endParaRPr lang="en-IN" sz="2000" dirty="0">
              <a:effectLst/>
              <a:latin typeface="Times New Roman" panose="02020603050405020304" pitchFamily="18" charset="0"/>
              <a:ea typeface="Times New Roman" panose="02020603050405020304" pitchFamily="18" charset="0"/>
            </a:endParaRPr>
          </a:p>
          <a:p>
            <a:pPr marL="342900" lvl="0" indent="-342900" algn="just" fontAlgn="base">
              <a:buFont typeface="Symbol" panose="05050102010706020507" pitchFamily="18" charset="2"/>
              <a:buChar char=""/>
            </a:pPr>
            <a:r>
              <a:rPr lang="en-IN" sz="2000" dirty="0">
                <a:solidFill>
                  <a:srgbClr val="000000"/>
                </a:solidFill>
                <a:effectLst/>
                <a:latin typeface="Times New Roman" panose="02020603050405020304" pitchFamily="18" charset="0"/>
                <a:ea typeface="Times New Roman" panose="02020603050405020304" pitchFamily="18" charset="0"/>
              </a:rPr>
              <a:t>Keep track of the appointment dates</a:t>
            </a:r>
            <a:endParaRPr lang="en-IN" sz="2000" dirty="0">
              <a:effectLst/>
              <a:latin typeface="Times New Roman" panose="02020603050405020304" pitchFamily="18" charset="0"/>
              <a:ea typeface="Times New Roman" panose="02020603050405020304" pitchFamily="18" charset="0"/>
            </a:endParaRPr>
          </a:p>
          <a:p>
            <a:pPr marL="342900" lvl="0" indent="-342900" algn="just" fontAlgn="base">
              <a:buFont typeface="Symbol" panose="05050102010706020507" pitchFamily="18" charset="2"/>
              <a:buChar char=""/>
            </a:pPr>
            <a:r>
              <a:rPr lang="en-IN" sz="2000" dirty="0">
                <a:solidFill>
                  <a:srgbClr val="000000"/>
                </a:solidFill>
                <a:effectLst/>
                <a:latin typeface="Times New Roman" panose="02020603050405020304" pitchFamily="18" charset="0"/>
                <a:ea typeface="Times New Roman" panose="02020603050405020304" pitchFamily="18" charset="0"/>
              </a:rPr>
              <a:t>Save the insurance information for later reference</a:t>
            </a:r>
            <a:endParaRPr lang="en-IN" sz="2000" dirty="0">
              <a:effectLst/>
              <a:latin typeface="Times New Roman" panose="02020603050405020304" pitchFamily="18" charset="0"/>
              <a:ea typeface="Times New Roman" panose="02020603050405020304" pitchFamily="18" charset="0"/>
            </a:endParaRPr>
          </a:p>
          <a:p>
            <a:pPr marL="342900" lvl="0" indent="-342900" algn="just" fontAlgn="base">
              <a:buFont typeface="Symbol" panose="05050102010706020507" pitchFamily="18" charset="2"/>
              <a:buChar char=""/>
            </a:pPr>
            <a:r>
              <a:rPr lang="en-IN" sz="2000" dirty="0">
                <a:solidFill>
                  <a:srgbClr val="000000"/>
                </a:solidFill>
                <a:effectLst/>
                <a:latin typeface="Times New Roman" panose="02020603050405020304" pitchFamily="18" charset="0"/>
                <a:ea typeface="Times New Roman" panose="02020603050405020304" pitchFamily="18" charset="0"/>
              </a:rPr>
              <a:t>Tracking the bill payments.</a:t>
            </a:r>
            <a:endParaRPr lang="en-IN" sz="20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668102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5287C-2E51-4070-BD7C-C920CD3AF1DE}"/>
              </a:ext>
            </a:extLst>
          </p:cNvPr>
          <p:cNvSpPr>
            <a:spLocks noGrp="1"/>
          </p:cNvSpPr>
          <p:nvPr>
            <p:ph type="title"/>
          </p:nvPr>
        </p:nvSpPr>
        <p:spPr>
          <a:xfrm>
            <a:off x="1066800" y="642594"/>
            <a:ext cx="10058400" cy="1124062"/>
          </a:xfrm>
        </p:spPr>
        <p:txBody>
          <a:bodyPr>
            <a:normAutofit fontScale="90000"/>
          </a:bodyPr>
          <a:lstStyle/>
          <a:p>
            <a:b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Advantages of Hospital Management System</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3869B1B-AFF3-4D3D-B532-DBBCFCC641E5}"/>
              </a:ext>
            </a:extLst>
          </p:cNvPr>
          <p:cNvSpPr>
            <a:spLocks noGrp="1"/>
          </p:cNvSpPr>
          <p:nvPr>
            <p:ph idx="1"/>
          </p:nvPr>
        </p:nvSpPr>
        <p:spPr>
          <a:xfrm>
            <a:off x="1066800" y="1669002"/>
            <a:ext cx="10058400" cy="4366038"/>
          </a:xfrm>
        </p:spPr>
        <p:txBody>
          <a:bodyPr>
            <a:normAutofit lnSpcReduction="10000"/>
          </a:bodyPr>
          <a:lstStyle/>
          <a:p>
            <a:pPr algn="just">
              <a:lnSpc>
                <a:spcPct val="115000"/>
              </a:lnSpc>
              <a:spcAft>
                <a:spcPts val="1000"/>
              </a:spcAft>
            </a:pPr>
            <a:r>
              <a:rPr lang="en-IN"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The implementation of hospital management system project provides the institution with different advantages that improve the service quality and efficiency. As mentioned above it is created for three groups of users: patients, hospital staff and management, and third-parties like drug suppliers and insurance companies. </a:t>
            </a:r>
          </a:p>
          <a:p>
            <a:pPr algn="just">
              <a:lnSpc>
                <a:spcPct val="115000"/>
              </a:lnSpc>
              <a:spcAft>
                <a:spcPts val="1000"/>
              </a:spcAft>
            </a:pPr>
            <a:r>
              <a:rPr lang="en-IN" sz="20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The interaction between them conveys the general performance. The benefits received by a certain group of users also positively influence the work of the others. Cooperation and communication are the fundamental requirements here.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pPr>
            <a:r>
              <a:rPr lang="en-IN" sz="20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In order to create the hospital management system feature list, you need to identify your priorities by choosing the benefits that are prior for your case.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r>
              <a:rPr lang="en-IN" sz="20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pPr>
            <a:endParaRPr lang="en-IN" dirty="0"/>
          </a:p>
        </p:txBody>
      </p:sp>
    </p:spTree>
    <p:extLst>
      <p:ext uri="{BB962C8B-B14F-4D97-AF65-F5344CB8AC3E}">
        <p14:creationId xmlns:p14="http://schemas.microsoft.com/office/powerpoint/2010/main" val="4192968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3AF8D-E2E7-46F1-9DD0-50561BA5F561}"/>
              </a:ext>
            </a:extLst>
          </p:cNvPr>
          <p:cNvSpPr>
            <a:spLocks noGrp="1"/>
          </p:cNvSpPr>
          <p:nvPr>
            <p:ph type="title"/>
          </p:nvPr>
        </p:nvSpPr>
        <p:spPr>
          <a:xfrm>
            <a:off x="838200" y="365126"/>
            <a:ext cx="10515600" cy="416110"/>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0B301EB3-90DA-4E0E-B16E-22495903B3B8}"/>
              </a:ext>
            </a:extLst>
          </p:cNvPr>
          <p:cNvSpPr>
            <a:spLocks noGrp="1"/>
          </p:cNvSpPr>
          <p:nvPr>
            <p:ph idx="1"/>
          </p:nvPr>
        </p:nvSpPr>
        <p:spPr>
          <a:xfrm>
            <a:off x="838200" y="941033"/>
            <a:ext cx="9575307" cy="5173786"/>
          </a:xfrm>
        </p:spPr>
        <p:txBody>
          <a:bodyPr>
            <a:normAutofit/>
          </a:bodyPr>
          <a:lstStyle/>
          <a:p>
            <a:pPr marL="342900" lvl="0" indent="-342900">
              <a:lnSpc>
                <a:spcPct val="115000"/>
              </a:lnSpc>
              <a:spcBef>
                <a:spcPts val="200"/>
              </a:spcBef>
              <a:spcAft>
                <a:spcPts val="0"/>
              </a:spcAft>
              <a:buFont typeface="Wingdings" panose="05000000000000000000" pitchFamily="2" charset="2"/>
              <a:buChar char=""/>
            </a:pPr>
            <a:r>
              <a:rPr lang="en-IN" sz="20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Improved Processes</a:t>
            </a:r>
            <a:endParaRPr lang="en-IN" sz="20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ts val="2250"/>
              </a:lnSpc>
              <a:buNone/>
            </a:pPr>
            <a:r>
              <a:rPr lang="en-IN" sz="20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Automation is one of the main benefits here. It helps to optimize the user experience. Medical specialists, patients, and hospital authorities can interact online, make the appointments and exchange information.</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ts val="2250"/>
              </a:lnSpc>
              <a:buFont typeface="Wingdings" panose="05000000000000000000" pitchFamily="2" charset="2"/>
              <a:buChar char="§"/>
            </a:pPr>
            <a:r>
              <a:rPr lang="en-IN" sz="20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Digital medical records  </a:t>
            </a:r>
            <a:endParaRPr lang="en-IN" sz="20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ts val="2250"/>
              </a:lnSpc>
              <a:buNone/>
            </a:pPr>
            <a:r>
              <a:rPr lang="en-IN" sz="20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The hospital database includes all the necessary patient data. The disease history, test results, prescribed treatment can be accessed by doctors without much delay in order to make an accurate diagnosis and monitor the patient’s health. It enables lower risks of mistakes.</a:t>
            </a:r>
          </a:p>
          <a:p>
            <a:pPr marL="342900" lvl="0" indent="-342900" algn="just">
              <a:lnSpc>
                <a:spcPct val="115000"/>
              </a:lnSpc>
              <a:spcBef>
                <a:spcPts val="200"/>
              </a:spcBef>
              <a:spcAft>
                <a:spcPts val="0"/>
              </a:spcAft>
              <a:buFont typeface="Wingdings" panose="05000000000000000000" pitchFamily="2" charset="2"/>
              <a:buChar char=""/>
            </a:pPr>
            <a:r>
              <a:rPr lang="en-IN" sz="20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Staff interaction</a:t>
            </a:r>
            <a:endParaRPr lang="en-IN" sz="20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ts val="2250"/>
              </a:lnSpc>
              <a:buNone/>
            </a:pPr>
            <a:r>
              <a:rPr lang="en-IN" sz="20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It is vital to engage all of your employees for improved coordination and teamwork. They do not need to make special requests and wait for a long time for an answer. Each specialist will be in charge of certain process stage and can share outcomes with colleagues just in one click.</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ts val="2250"/>
              </a:lnSpc>
              <a:buNone/>
            </a:pP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24469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E731F-22FB-46C7-A6D8-10464256360C}"/>
              </a:ext>
            </a:extLst>
          </p:cNvPr>
          <p:cNvSpPr>
            <a:spLocks noGrp="1"/>
          </p:cNvSpPr>
          <p:nvPr>
            <p:ph type="title"/>
          </p:nvPr>
        </p:nvSpPr>
        <p:spPr>
          <a:xfrm>
            <a:off x="838200" y="365126"/>
            <a:ext cx="10515600" cy="451620"/>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2B9DF825-0D62-4797-8B34-F1741E0382CE}"/>
              </a:ext>
            </a:extLst>
          </p:cNvPr>
          <p:cNvSpPr>
            <a:spLocks noGrp="1"/>
          </p:cNvSpPr>
          <p:nvPr>
            <p:ph idx="1"/>
          </p:nvPr>
        </p:nvSpPr>
        <p:spPr>
          <a:xfrm>
            <a:off x="838200" y="1118586"/>
            <a:ext cx="9388876" cy="5058377"/>
          </a:xfrm>
        </p:spPr>
        <p:txBody>
          <a:bodyPr>
            <a:normAutofit/>
          </a:bodyPr>
          <a:lstStyle/>
          <a:p>
            <a:pPr marL="342900" lvl="0" indent="-342900" algn="just">
              <a:lnSpc>
                <a:spcPct val="115000"/>
              </a:lnSpc>
              <a:spcBef>
                <a:spcPts val="200"/>
              </a:spcBef>
              <a:spcAft>
                <a:spcPts val="0"/>
              </a:spcAft>
              <a:buFont typeface="Wingdings" panose="05000000000000000000" pitchFamily="2" charset="2"/>
              <a:buChar char=""/>
            </a:pPr>
            <a:r>
              <a:rPr lang="en-IN" sz="20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Financial control and tax planning</a:t>
            </a:r>
            <a:endParaRPr lang="en-IN" sz="20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ts val="2250"/>
              </a:lnSpc>
              <a:buNone/>
            </a:pPr>
            <a:r>
              <a:rPr lang="en-IN" sz="20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The management has the ability to monitor different financial operations including expenses, profits, and losses, paying bills and taxes, in and outpatient billing. The financial awareness helps to analyse business prospects quite clear and move in the right direction.</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15000"/>
              </a:lnSpc>
              <a:spcBef>
                <a:spcPts val="200"/>
              </a:spcBef>
              <a:spcAft>
                <a:spcPts val="0"/>
              </a:spcAft>
              <a:buFont typeface="Wingdings" panose="05000000000000000000" pitchFamily="2" charset="2"/>
              <a:buChar char=""/>
            </a:pPr>
            <a:r>
              <a:rPr lang="en-IN" sz="20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Market strategy</a:t>
            </a:r>
            <a:endParaRPr lang="en-IN" sz="20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ts val="2250"/>
              </a:lnSpc>
              <a:buNone/>
            </a:pPr>
            <a:r>
              <a:rPr lang="en-IN" sz="20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Due to the high market competitive nature, the medical industry is also open to all the different innovations that enable communication between patients, doctors, suppliers, and marketing services providers.</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0" algn="just">
              <a:lnSpc>
                <a:spcPct val="115000"/>
              </a:lnSpc>
              <a:spcBef>
                <a:spcPts val="200"/>
              </a:spcBef>
              <a:spcAft>
                <a:spcPts val="0"/>
              </a:spcAft>
              <a:buFont typeface="Wingdings" panose="05000000000000000000" pitchFamily="2" charset="2"/>
              <a:buChar char="§"/>
            </a:pPr>
            <a:r>
              <a:rPr lang="en-IN" sz="20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Insurance claims processing</a:t>
            </a:r>
            <a:endParaRPr lang="en-IN" sz="20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ts val="2250"/>
              </a:lnSpc>
              <a:buNone/>
            </a:pPr>
            <a:r>
              <a:rPr lang="en-IN" sz="20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Integration with health insurance services improves the experience of the patients and brings benefits to the institution. It allows you to be innovative and helps both the patient and hospital to handle many aspects of the insurance process successfully.</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4494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1A9AC-80E9-41A9-BF38-B2A32A59239F}"/>
              </a:ext>
            </a:extLst>
          </p:cNvPr>
          <p:cNvSpPr>
            <a:spLocks noGrp="1"/>
          </p:cNvSpPr>
          <p:nvPr>
            <p:ph type="title"/>
          </p:nvPr>
        </p:nvSpPr>
        <p:spPr>
          <a:xfrm>
            <a:off x="838200" y="427269"/>
            <a:ext cx="10515600" cy="939892"/>
          </a:xfrm>
        </p:spPr>
        <p:txBody>
          <a:bodyPr>
            <a:normAutofit/>
          </a:bodyPr>
          <a:lstStyle/>
          <a:p>
            <a:r>
              <a:rPr lang="en-US" sz="2800" b="1" dirty="0">
                <a:solidFill>
                  <a:schemeClr val="tx1"/>
                </a:solidFill>
                <a:latin typeface="Calibri" panose="020F0502020204030204" pitchFamily="34" charset="0"/>
                <a:cs typeface="Times New Roman" panose="02020603050405020304" pitchFamily="18" charset="0"/>
              </a:rPr>
              <a:t>F</a:t>
            </a:r>
            <a:r>
              <a:rPr lang="en-IN" sz="2800" b="1" dirty="0" err="1">
                <a:solidFill>
                  <a:schemeClr val="tx1"/>
                </a:solidFill>
                <a:latin typeface="Calibri" panose="020F0502020204030204" pitchFamily="34" charset="0"/>
                <a:cs typeface="Times New Roman" panose="02020603050405020304" pitchFamily="18" charset="0"/>
              </a:rPr>
              <a:t>eatures</a:t>
            </a:r>
            <a:r>
              <a:rPr lang="en-IN" sz="2800" b="1" dirty="0">
                <a:solidFill>
                  <a:schemeClr val="tx1"/>
                </a:solidFill>
                <a:latin typeface="Calibri" panose="020F0502020204030204" pitchFamily="34" charset="0"/>
                <a:cs typeface="Times New Roman" panose="02020603050405020304" pitchFamily="18" charset="0"/>
              </a:rPr>
              <a:t> Of Hospital Management System</a:t>
            </a:r>
            <a:endParaRPr lang="en-IN" sz="2800" dirty="0">
              <a:solidFill>
                <a:schemeClr val="tx1"/>
              </a:solidFill>
            </a:endParaRPr>
          </a:p>
        </p:txBody>
      </p:sp>
      <p:sp>
        <p:nvSpPr>
          <p:cNvPr id="3" name="Content Placeholder 2">
            <a:extLst>
              <a:ext uri="{FF2B5EF4-FFF2-40B4-BE49-F238E27FC236}">
                <a16:creationId xmlns:a16="http://schemas.microsoft.com/office/drawing/2014/main" id="{0EE8C129-A54A-421F-B8F9-08A9865CDF0C}"/>
              </a:ext>
            </a:extLst>
          </p:cNvPr>
          <p:cNvSpPr>
            <a:spLocks noGrp="1"/>
          </p:cNvSpPr>
          <p:nvPr>
            <p:ph idx="1"/>
          </p:nvPr>
        </p:nvSpPr>
        <p:spPr>
          <a:xfrm>
            <a:off x="740546" y="1491449"/>
            <a:ext cx="9335610" cy="4552349"/>
          </a:xfrm>
        </p:spPr>
        <p:txBody>
          <a:bodyPr>
            <a:normAutofit/>
          </a:bodyPr>
          <a:lstStyle/>
          <a:p>
            <a:pPr algn="just"/>
            <a:r>
              <a:rPr lang="en-IN" sz="2000" b="1" dirty="0">
                <a:solidFill>
                  <a:srgbClr val="000000"/>
                </a:solidFill>
                <a:effectLst/>
                <a:latin typeface="Times New Roman" panose="02020603050405020304" pitchFamily="18" charset="0"/>
                <a:ea typeface="Times New Roman" panose="02020603050405020304" pitchFamily="18" charset="0"/>
              </a:rPr>
              <a:t>Appointment Management:</a:t>
            </a:r>
            <a:r>
              <a:rPr lang="en-IN" sz="2000" dirty="0">
                <a:solidFill>
                  <a:srgbClr val="333333"/>
                </a:solidFill>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L="0" indent="0" algn="just">
              <a:buNone/>
            </a:pPr>
            <a:r>
              <a:rPr lang="en-IN" sz="2000" dirty="0">
                <a:solidFill>
                  <a:srgbClr val="000000"/>
                </a:solidFill>
                <a:effectLst/>
                <a:latin typeface="Times New Roman" panose="02020603050405020304" pitchFamily="18" charset="0"/>
                <a:ea typeface="Times New Roman" panose="02020603050405020304" pitchFamily="18" charset="0"/>
              </a:rPr>
              <a:t>             For hospitals having their own site, appointment widgets will be integrated onto the site. Patients visiting the hospital’s website can book online appointments with ease.</a:t>
            </a:r>
            <a:endParaRPr lang="en-IN" sz="2000" dirty="0">
              <a:effectLst/>
              <a:latin typeface="Times New Roman" panose="02020603050405020304" pitchFamily="18" charset="0"/>
              <a:ea typeface="Times New Roman" panose="02020603050405020304" pitchFamily="18" charset="0"/>
            </a:endParaRPr>
          </a:p>
          <a:p>
            <a:pPr algn="just"/>
            <a:r>
              <a:rPr lang="en-IN" sz="2000" b="1" dirty="0">
                <a:solidFill>
                  <a:srgbClr val="000000"/>
                </a:solidFill>
                <a:effectLst/>
                <a:latin typeface="Times New Roman" panose="02020603050405020304" pitchFamily="18" charset="0"/>
                <a:ea typeface="Times New Roman" panose="02020603050405020304" pitchFamily="18" charset="0"/>
              </a:rPr>
              <a:t>Billing Management:</a:t>
            </a:r>
            <a:endParaRPr lang="en-IN" sz="2000" dirty="0">
              <a:effectLst/>
              <a:latin typeface="Times New Roman" panose="02020603050405020304" pitchFamily="18" charset="0"/>
              <a:ea typeface="Times New Roman" panose="02020603050405020304" pitchFamily="18" charset="0"/>
            </a:endParaRPr>
          </a:p>
          <a:p>
            <a:pPr marL="0" indent="0" algn="just">
              <a:buNone/>
            </a:pPr>
            <a:r>
              <a:rPr lang="en-IN" sz="2000" dirty="0">
                <a:solidFill>
                  <a:srgbClr val="333333"/>
                </a:solidFill>
                <a:effectLst/>
                <a:latin typeface="Times New Roman" panose="02020603050405020304" pitchFamily="18" charset="0"/>
                <a:ea typeface="Times New Roman" panose="02020603050405020304" pitchFamily="18" charset="0"/>
              </a:rPr>
              <a:t> </a:t>
            </a:r>
            <a:r>
              <a:rPr lang="en-IN" sz="2000" dirty="0">
                <a:solidFill>
                  <a:srgbClr val="000000"/>
                </a:solidFill>
                <a:effectLst/>
                <a:latin typeface="Times New Roman" panose="02020603050405020304" pitchFamily="18" charset="0"/>
                <a:ea typeface="Times New Roman" panose="02020603050405020304" pitchFamily="18" charset="0"/>
              </a:rPr>
              <a:t>Integrated Billing with treatments, Lab and Radiology. Alerts will be sent on Discount Authorisation. Automatic due capture, Option to bill before and after consultation.</a:t>
            </a:r>
            <a:endParaRPr lang="en-IN" sz="2000" dirty="0">
              <a:effectLst/>
              <a:latin typeface="Times New Roman" panose="02020603050405020304" pitchFamily="18" charset="0"/>
              <a:ea typeface="Times New Roman" panose="02020603050405020304" pitchFamily="18" charset="0"/>
            </a:endParaRPr>
          </a:p>
          <a:p>
            <a:pPr algn="just"/>
            <a:r>
              <a:rPr lang="en-IN" sz="2000" b="1" dirty="0">
                <a:solidFill>
                  <a:srgbClr val="000000"/>
                </a:solidFill>
                <a:effectLst/>
                <a:latin typeface="Times New Roman" panose="02020603050405020304" pitchFamily="18" charset="0"/>
                <a:ea typeface="Times New Roman" panose="02020603050405020304" pitchFamily="18" charset="0"/>
              </a:rPr>
              <a:t>Prescription Management:</a:t>
            </a:r>
            <a:endParaRPr lang="en-IN" sz="2000" dirty="0">
              <a:effectLst/>
              <a:latin typeface="Times New Roman" panose="02020603050405020304" pitchFamily="18" charset="0"/>
              <a:ea typeface="Times New Roman" panose="02020603050405020304" pitchFamily="18" charset="0"/>
            </a:endParaRPr>
          </a:p>
          <a:p>
            <a:pPr marL="0" indent="0" algn="just">
              <a:buNone/>
            </a:pPr>
            <a:r>
              <a:rPr lang="en-IN" sz="2000" dirty="0">
                <a:solidFill>
                  <a:srgbClr val="000000"/>
                </a:solidFill>
                <a:effectLst/>
                <a:latin typeface="Times New Roman" panose="02020603050405020304" pitchFamily="18" charset="0"/>
                <a:ea typeface="Times New Roman" panose="02020603050405020304" pitchFamily="18" charset="0"/>
              </a:rPr>
              <a:t>Manage commonly and recently used medicines. Option to show medicines available in the pharmacy. SMS prescriptions to Patients.</a:t>
            </a:r>
            <a:endParaRPr lang="en-IN" sz="2000" dirty="0">
              <a:effectLst/>
              <a:latin typeface="Times New Roman" panose="02020603050405020304" pitchFamily="18" charset="0"/>
              <a:ea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1693858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FC0BA-B6BD-4BCA-BA6D-0E2F1B539877}"/>
              </a:ext>
            </a:extLst>
          </p:cNvPr>
          <p:cNvSpPr>
            <a:spLocks noGrp="1"/>
          </p:cNvSpPr>
          <p:nvPr>
            <p:ph type="title"/>
          </p:nvPr>
        </p:nvSpPr>
        <p:spPr>
          <a:xfrm>
            <a:off x="838200" y="365126"/>
            <a:ext cx="10515600" cy="40723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4D392CFF-2618-46C7-8097-936FA2060CFE}"/>
              </a:ext>
            </a:extLst>
          </p:cNvPr>
          <p:cNvSpPr>
            <a:spLocks noGrp="1"/>
          </p:cNvSpPr>
          <p:nvPr>
            <p:ph idx="1"/>
          </p:nvPr>
        </p:nvSpPr>
        <p:spPr>
          <a:xfrm>
            <a:off x="838200" y="1154097"/>
            <a:ext cx="10515600" cy="5022866"/>
          </a:xfrm>
        </p:spPr>
        <p:txBody>
          <a:bodyPr>
            <a:normAutofit/>
          </a:bodyPr>
          <a:lstStyle/>
          <a:p>
            <a:pPr algn="just"/>
            <a:r>
              <a:rPr lang="en-IN" sz="2000" b="1" dirty="0">
                <a:solidFill>
                  <a:srgbClr val="000000"/>
                </a:solidFill>
                <a:effectLst/>
                <a:latin typeface="Times New Roman" panose="02020603050405020304" pitchFamily="18" charset="0"/>
                <a:ea typeface="Times New Roman" panose="02020603050405020304" pitchFamily="18" charset="0"/>
              </a:rPr>
              <a:t>Operation Theatre Management:</a:t>
            </a:r>
            <a:endParaRPr lang="en-IN" sz="2000" dirty="0">
              <a:effectLst/>
              <a:latin typeface="Times New Roman" panose="02020603050405020304" pitchFamily="18" charset="0"/>
              <a:ea typeface="Times New Roman" panose="02020603050405020304" pitchFamily="18" charset="0"/>
            </a:endParaRPr>
          </a:p>
          <a:p>
            <a:pPr marL="0" indent="0" algn="just">
              <a:buNone/>
            </a:pPr>
            <a:r>
              <a:rPr lang="en-IN" sz="2000" dirty="0">
                <a:solidFill>
                  <a:srgbClr val="333333"/>
                </a:solidFill>
                <a:effectLst/>
                <a:latin typeface="Times New Roman" panose="02020603050405020304" pitchFamily="18" charset="0"/>
                <a:ea typeface="Times New Roman" panose="02020603050405020304" pitchFamily="18" charset="0"/>
              </a:rPr>
              <a:t> </a:t>
            </a:r>
            <a:r>
              <a:rPr lang="en-IN" sz="2000" dirty="0">
                <a:solidFill>
                  <a:srgbClr val="000000"/>
                </a:solidFill>
                <a:effectLst/>
                <a:latin typeface="Times New Roman" panose="02020603050405020304" pitchFamily="18" charset="0"/>
                <a:ea typeface="Times New Roman" panose="02020603050405020304" pitchFamily="18" charset="0"/>
              </a:rPr>
              <a:t>Automatic notification can be sent to customers on test results. Lab notifications like email, SMS of the test reports sent from the Automated Lab notification module.</a:t>
            </a:r>
            <a:endParaRPr lang="en-IN" sz="2000" dirty="0">
              <a:effectLst/>
              <a:latin typeface="Times New Roman" panose="02020603050405020304" pitchFamily="18" charset="0"/>
              <a:ea typeface="Times New Roman" panose="02020603050405020304" pitchFamily="18" charset="0"/>
            </a:endParaRPr>
          </a:p>
          <a:p>
            <a:pPr algn="just"/>
            <a:r>
              <a:rPr lang="en-IN" sz="2000" b="1" dirty="0">
                <a:solidFill>
                  <a:srgbClr val="000000"/>
                </a:solidFill>
                <a:effectLst/>
                <a:latin typeface="Times New Roman" panose="02020603050405020304" pitchFamily="18" charset="0"/>
                <a:ea typeface="Times New Roman" panose="02020603050405020304" pitchFamily="18" charset="0"/>
              </a:rPr>
              <a:t>Pharmacy Management:</a:t>
            </a:r>
            <a:endParaRPr lang="en-IN" sz="2000" dirty="0">
              <a:effectLst/>
              <a:latin typeface="Times New Roman" panose="02020603050405020304" pitchFamily="18" charset="0"/>
              <a:ea typeface="Times New Roman" panose="02020603050405020304" pitchFamily="18" charset="0"/>
            </a:endParaRPr>
          </a:p>
          <a:p>
            <a:pPr marL="0" indent="0" algn="just">
              <a:buNone/>
            </a:pPr>
            <a:r>
              <a:rPr lang="en-IN" sz="2000" dirty="0">
                <a:solidFill>
                  <a:srgbClr val="333333"/>
                </a:solidFill>
                <a:effectLst/>
                <a:latin typeface="Times New Roman" panose="02020603050405020304" pitchFamily="18" charset="0"/>
                <a:ea typeface="Times New Roman" panose="02020603050405020304" pitchFamily="18" charset="0"/>
              </a:rPr>
              <a:t> </a:t>
            </a:r>
            <a:r>
              <a:rPr lang="en-IN" sz="2000" dirty="0">
                <a:solidFill>
                  <a:srgbClr val="000000"/>
                </a:solidFill>
                <a:effectLst/>
                <a:latin typeface="Times New Roman" panose="02020603050405020304" pitchFamily="18" charset="0"/>
                <a:ea typeface="Times New Roman" panose="02020603050405020304" pitchFamily="18" charset="0"/>
              </a:rPr>
              <a:t>Comprehensive Pharmacy Management handles stock, Prescription Integration, Ward Request, Stock Management, Stock Moment and intelligent reports.</a:t>
            </a:r>
            <a:endParaRPr lang="en-IN" sz="2000" dirty="0">
              <a:effectLst/>
              <a:latin typeface="Times New Roman" panose="02020603050405020304" pitchFamily="18" charset="0"/>
              <a:ea typeface="Times New Roman" panose="02020603050405020304" pitchFamily="18" charset="0"/>
            </a:endParaRPr>
          </a:p>
          <a:p>
            <a:pPr algn="just"/>
            <a:r>
              <a:rPr lang="en-IN" sz="2000" b="1" dirty="0">
                <a:solidFill>
                  <a:srgbClr val="000000"/>
                </a:solidFill>
                <a:effectLst/>
                <a:latin typeface="Times New Roman" panose="02020603050405020304" pitchFamily="18" charset="0"/>
                <a:ea typeface="Times New Roman" panose="02020603050405020304" pitchFamily="18" charset="0"/>
              </a:rPr>
              <a:t>Lab Management:</a:t>
            </a:r>
            <a:endParaRPr lang="en-IN" sz="2000" dirty="0">
              <a:effectLst/>
              <a:latin typeface="Times New Roman" panose="02020603050405020304" pitchFamily="18" charset="0"/>
              <a:ea typeface="Times New Roman" panose="02020603050405020304" pitchFamily="18" charset="0"/>
            </a:endParaRPr>
          </a:p>
          <a:p>
            <a:pPr marL="0" indent="0" algn="just">
              <a:buNone/>
            </a:pPr>
            <a:r>
              <a:rPr lang="en-IN" sz="2000" dirty="0">
                <a:solidFill>
                  <a:srgbClr val="333333"/>
                </a:solidFill>
                <a:effectLst/>
                <a:latin typeface="Times New Roman" panose="02020603050405020304" pitchFamily="18" charset="0"/>
                <a:ea typeface="Times New Roman" panose="02020603050405020304" pitchFamily="18" charset="0"/>
              </a:rPr>
              <a:t> </a:t>
            </a:r>
            <a:r>
              <a:rPr lang="en-IN" sz="2000" dirty="0">
                <a:solidFill>
                  <a:srgbClr val="000000"/>
                </a:solidFill>
                <a:effectLst/>
                <a:latin typeface="Times New Roman" panose="02020603050405020304" pitchFamily="18" charset="0"/>
                <a:ea typeface="Times New Roman" panose="02020603050405020304" pitchFamily="18" charset="0"/>
              </a:rPr>
              <a:t>Comprehensive Lab Management handles complete order management, Custom Reports, Smart Notifications, Credit Settlement, detailed MIS Reports, Analytics and App for Phlebotomist.</a:t>
            </a:r>
            <a:endParaRPr lang="en-IN" sz="2000" dirty="0">
              <a:effectLst/>
              <a:latin typeface="Times New Roman" panose="02020603050405020304" pitchFamily="18" charset="0"/>
              <a:ea typeface="Times New Roman" panose="02020603050405020304" pitchFamily="18" charset="0"/>
            </a:endParaRPr>
          </a:p>
          <a:p>
            <a:pPr algn="just"/>
            <a:r>
              <a:rPr lang="en-IN" sz="2000" b="1" dirty="0">
                <a:solidFill>
                  <a:srgbClr val="000000"/>
                </a:solidFill>
                <a:effectLst/>
                <a:latin typeface="Times New Roman" panose="02020603050405020304" pitchFamily="18" charset="0"/>
                <a:ea typeface="Times New Roman" panose="02020603050405020304" pitchFamily="18" charset="0"/>
              </a:rPr>
              <a:t>Master Information Systems:</a:t>
            </a:r>
            <a:r>
              <a:rPr lang="en-IN" sz="2000" dirty="0">
                <a:solidFill>
                  <a:srgbClr val="333333"/>
                </a:solidFill>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L="0" indent="0" algn="just">
              <a:buNone/>
            </a:pPr>
            <a:r>
              <a:rPr lang="en-IN" sz="2000" dirty="0">
                <a:solidFill>
                  <a:srgbClr val="000000"/>
                </a:solidFill>
                <a:effectLst/>
                <a:latin typeface="Times New Roman" panose="02020603050405020304" pitchFamily="18" charset="0"/>
                <a:ea typeface="Times New Roman" panose="02020603050405020304" pitchFamily="18" charset="0"/>
              </a:rPr>
              <a:t>Lets you access entire MIS data from your palm.</a:t>
            </a:r>
            <a:endParaRPr lang="en-IN" sz="2000" dirty="0">
              <a:effectLst/>
              <a:latin typeface="Times New Roman" panose="02020603050405020304" pitchFamily="18" charset="0"/>
              <a:ea typeface="Times New Roman" panose="02020603050405020304" pitchFamily="18" charset="0"/>
            </a:endParaRPr>
          </a:p>
          <a:p>
            <a:pPr marL="0" indent="0" algn="just">
              <a:buNone/>
            </a:pPr>
            <a:r>
              <a:rPr lang="en-IN" sz="2000" dirty="0">
                <a:solidFill>
                  <a:srgbClr val="333333"/>
                </a:solidFill>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262080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37DD3-AD4F-4FF9-A639-7661EDF082CD}"/>
              </a:ext>
            </a:extLst>
          </p:cNvPr>
          <p:cNvSpPr>
            <a:spLocks noGrp="1"/>
          </p:cNvSpPr>
          <p:nvPr>
            <p:ph type="title"/>
          </p:nvPr>
        </p:nvSpPr>
        <p:spPr>
          <a:xfrm>
            <a:off x="838200" y="365126"/>
            <a:ext cx="10515600" cy="771216"/>
          </a:xfrm>
        </p:spPr>
        <p:txBody>
          <a:bodyPr>
            <a:normAutofit/>
          </a:bodyPr>
          <a:lstStyle/>
          <a:p>
            <a:r>
              <a:rPr lang="en-US" sz="3200" b="1" dirty="0">
                <a:latin typeface="Times New Roman" panose="02020603050405020304" pitchFamily="18" charset="0"/>
                <a:cs typeface="Times New Roman" panose="02020603050405020304" pitchFamily="18" charset="0"/>
              </a:rPr>
              <a:t>Importance of Hospital Management System</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584392B-0425-43D7-9425-D9471D741254}"/>
              </a:ext>
            </a:extLst>
          </p:cNvPr>
          <p:cNvSpPr>
            <a:spLocks noGrp="1"/>
          </p:cNvSpPr>
          <p:nvPr>
            <p:ph idx="1"/>
          </p:nvPr>
        </p:nvSpPr>
        <p:spPr>
          <a:xfrm>
            <a:off x="838200" y="1358283"/>
            <a:ext cx="9530918" cy="4818680"/>
          </a:xfrm>
        </p:spPr>
        <p:txBody>
          <a:bodyPr>
            <a:normAutofit/>
          </a:bodyPr>
          <a:lstStyle/>
          <a:p>
            <a:pPr algn="just">
              <a:spcAft>
                <a:spcPts val="1440"/>
              </a:spcAft>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health system is one of essential socio-economic activities; therefore, it requires rational and effective management. For this, it is necessary to have a tool that allows adequate control of the information generated in health institutions.</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1440"/>
              </a:spcAft>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Hospitals, as the main actors of the health system, generate an essential volume of information, but in most cases, it is dispersed or not available in the necessary time and manner.</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recent years, health information systems have helped improve the quality of life of people in all sectors of our society, so it is inevitable to adhere to this dizzying technological career. Currently, clinical and administrative management of hospitals and health </a:t>
            </a:r>
            <a:r>
              <a:rPr lang="en-IN"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centers</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is possible through a single platform, with the support of cutting-edge technology, developed to optimize the processes that allow the operation of organizations dedicated to treating patients in any branch of the medicine.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10316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109</TotalTime>
  <Words>1238</Words>
  <Application>Microsoft Office PowerPoint</Application>
  <PresentationFormat>Widescreen</PresentationFormat>
  <Paragraphs>66</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Calibri</vt:lpstr>
      <vt:lpstr>Century Gothic</vt:lpstr>
      <vt:lpstr>Garamond</vt:lpstr>
      <vt:lpstr>Symbol</vt:lpstr>
      <vt:lpstr>Times New Roman</vt:lpstr>
      <vt:lpstr>Wingdings</vt:lpstr>
      <vt:lpstr>Savon</vt:lpstr>
      <vt:lpstr>Topic Name: Hospital Management System</vt:lpstr>
      <vt:lpstr>Introduction</vt:lpstr>
      <vt:lpstr>Why is HMS important for a hospital? </vt:lpstr>
      <vt:lpstr> Advantages of Hospital Management System: </vt:lpstr>
      <vt:lpstr>PowerPoint Presentation</vt:lpstr>
      <vt:lpstr>PowerPoint Presentation</vt:lpstr>
      <vt:lpstr>Features Of Hospital Management System</vt:lpstr>
      <vt:lpstr>PowerPoint Presentation</vt:lpstr>
      <vt:lpstr>Importance of Hospital Management System</vt:lpstr>
      <vt:lpstr>PowerPoint Presentation</vt:lpstr>
      <vt:lpstr>Output of Project:</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Name:Hospital Management System</dc:title>
  <dc:creator>Lalita Nama</dc:creator>
  <cp:lastModifiedBy> </cp:lastModifiedBy>
  <cp:revision>10</cp:revision>
  <dcterms:created xsi:type="dcterms:W3CDTF">2021-06-09T03:09:44Z</dcterms:created>
  <dcterms:modified xsi:type="dcterms:W3CDTF">2021-06-09T04:59:07Z</dcterms:modified>
</cp:coreProperties>
</file>