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86" d="100"/>
          <a:sy n="86"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CFD4A67-9C11-4A45-9641-291423877A76}" type="datetimeFigureOut">
              <a:rPr lang="en-IN" smtClean="0"/>
              <a:t>09-06-2021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5CF60D6-DA89-4300-8A22-DC4DD9ED7B42}" type="slidenum">
              <a:rPr lang="en-IN" smtClean="0"/>
              <a:t>‹#›</a:t>
            </a:fld>
            <a:endParaRPr lang="en-IN"/>
          </a:p>
        </p:txBody>
      </p:sp>
    </p:spTree>
    <p:extLst>
      <p:ext uri="{BB962C8B-B14F-4D97-AF65-F5344CB8AC3E}">
        <p14:creationId xmlns:p14="http://schemas.microsoft.com/office/powerpoint/2010/main" val="4714210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D4A67-9C11-4A45-9641-291423877A7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361660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D4A67-9C11-4A45-9641-291423877A7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195100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D4A67-9C11-4A45-9641-291423877A76}"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391996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5CFD4A67-9C11-4A45-9641-291423877A76}" type="datetimeFigureOut">
              <a:rPr lang="en-IN" smtClean="0"/>
              <a:t>09-06-2021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36102180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FD4A67-9C11-4A45-9641-291423877A76}"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405347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D4A67-9C11-4A45-9641-291423877A76}"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42299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FD4A67-9C11-4A45-9641-291423877A76}" type="datetimeFigureOut">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20134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D4A67-9C11-4A45-9641-291423877A76}" type="datetimeFigureOut">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178716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CFD4A67-9C11-4A45-9641-291423877A76}" type="datetimeFigureOut">
              <a:rPr lang="en-IN" smtClean="0"/>
              <a:t>09-06-2021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5CF60D6-DA89-4300-8A22-DC4DD9ED7B42}"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711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CFD4A67-9C11-4A45-9641-291423877A76}" type="datetimeFigureOut">
              <a:rPr lang="en-IN" smtClean="0"/>
              <a:t>09-06-2021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5CF60D6-DA89-4300-8A22-DC4DD9ED7B42}"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919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CFD4A67-9C11-4A45-9641-291423877A76}" type="datetimeFigureOut">
              <a:rPr lang="en-IN" smtClean="0"/>
              <a:t>09-06-2021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5CF60D6-DA89-4300-8A22-DC4DD9ED7B42}" type="slidenum">
              <a:rPr lang="en-IN" smtClean="0"/>
              <a:t>‹#›</a:t>
            </a:fld>
            <a:endParaRPr lang="en-IN"/>
          </a:p>
        </p:txBody>
      </p:sp>
    </p:spTree>
    <p:extLst>
      <p:ext uri="{BB962C8B-B14F-4D97-AF65-F5344CB8AC3E}">
        <p14:creationId xmlns:p14="http://schemas.microsoft.com/office/powerpoint/2010/main" val="100538106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ocdoc.in/util/hospital-management-syste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2462-D41E-496E-A18E-CD308C4B9E39}"/>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Topic Name: Hospital Management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633C40-04B4-4C56-B6AE-80C2D894F327}"/>
              </a:ext>
            </a:extLst>
          </p:cNvPr>
          <p:cNvSpPr>
            <a:spLocks noGrp="1"/>
          </p:cNvSpPr>
          <p:nvPr>
            <p:ph idx="1"/>
          </p:nvPr>
        </p:nvSpPr>
        <p:spPr/>
        <p:txBody>
          <a:bodyPr/>
          <a:lstStyle/>
          <a:p>
            <a:pPr marL="0" indent="0">
              <a:buNone/>
            </a:pPr>
            <a:r>
              <a:rPr lang="en-IN" dirty="0"/>
              <a:t>Presented By:  2605 Bhumika Bet</a:t>
            </a:r>
          </a:p>
          <a:p>
            <a:pPr marL="0" indent="0">
              <a:buNone/>
            </a:pPr>
            <a:r>
              <a:rPr lang="en-IN" dirty="0"/>
              <a:t>                      2627 Vaishnavi </a:t>
            </a:r>
            <a:r>
              <a:rPr lang="en-IN" dirty="0" err="1"/>
              <a:t>Fulpati</a:t>
            </a:r>
            <a:endParaRPr lang="en-IN" dirty="0"/>
          </a:p>
          <a:p>
            <a:pPr marL="0" indent="0">
              <a:buNone/>
            </a:pPr>
            <a:r>
              <a:rPr lang="en-IN" dirty="0"/>
              <a:t>                      2628 </a:t>
            </a:r>
            <a:r>
              <a:rPr lang="en-IN" dirty="0" err="1"/>
              <a:t>Prerna</a:t>
            </a:r>
            <a:r>
              <a:rPr lang="en-IN" dirty="0"/>
              <a:t> Gaikwad</a:t>
            </a:r>
          </a:p>
          <a:p>
            <a:pPr marL="0" indent="0">
              <a:buNone/>
            </a:pPr>
            <a:r>
              <a:rPr lang="en-IN" dirty="0"/>
              <a:t>                      2636 Pooja Nama</a:t>
            </a:r>
          </a:p>
          <a:p>
            <a:pPr marL="0" indent="0">
              <a:buNone/>
            </a:pPr>
            <a:r>
              <a:rPr lang="en-IN" dirty="0"/>
              <a:t>                      2650 </a:t>
            </a:r>
            <a:r>
              <a:rPr lang="en-IN" dirty="0" err="1"/>
              <a:t>Akhila</a:t>
            </a:r>
            <a:r>
              <a:rPr lang="en-IN" dirty="0"/>
              <a:t> </a:t>
            </a:r>
            <a:r>
              <a:rPr lang="en-IN" dirty="0" err="1"/>
              <a:t>Vaggu</a:t>
            </a:r>
            <a:endParaRPr lang="en-IN" dirty="0"/>
          </a:p>
          <a:p>
            <a:pPr marL="0" indent="0">
              <a:buNone/>
            </a:pPr>
            <a:endParaRPr lang="en-IN" dirty="0"/>
          </a:p>
          <a:p>
            <a:pPr marL="0" indent="0">
              <a:buNone/>
            </a:pPr>
            <a:r>
              <a:rPr lang="en-IN" dirty="0"/>
              <a:t>Guided By: Ms Jadhav K.D</a:t>
            </a:r>
            <a:endParaRPr lang="en-US" dirty="0"/>
          </a:p>
        </p:txBody>
      </p:sp>
    </p:spTree>
    <p:extLst>
      <p:ext uri="{BB962C8B-B14F-4D97-AF65-F5344CB8AC3E}">
        <p14:creationId xmlns:p14="http://schemas.microsoft.com/office/powerpoint/2010/main" val="158354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7DD3-AD4F-4FF9-A639-7661EDF082CD}"/>
              </a:ext>
            </a:extLst>
          </p:cNvPr>
          <p:cNvSpPr>
            <a:spLocks noGrp="1"/>
          </p:cNvSpPr>
          <p:nvPr>
            <p:ph type="title"/>
          </p:nvPr>
        </p:nvSpPr>
        <p:spPr>
          <a:xfrm>
            <a:off x="838200" y="365126"/>
            <a:ext cx="10515600" cy="771216"/>
          </a:xfrm>
        </p:spPr>
        <p:txBody>
          <a:bodyPr>
            <a:normAutofit/>
          </a:bodyPr>
          <a:lstStyle/>
          <a:p>
            <a:r>
              <a:rPr lang="en-US" sz="3200" b="1" dirty="0">
                <a:latin typeface="Times New Roman" panose="02020603050405020304" pitchFamily="18" charset="0"/>
                <a:cs typeface="Times New Roman" panose="02020603050405020304" pitchFamily="18" charset="0"/>
              </a:rPr>
              <a:t>Importance of Hospital Management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84392B-0425-43D7-9425-D9471D741254}"/>
              </a:ext>
            </a:extLst>
          </p:cNvPr>
          <p:cNvSpPr>
            <a:spLocks noGrp="1"/>
          </p:cNvSpPr>
          <p:nvPr>
            <p:ph idx="1"/>
          </p:nvPr>
        </p:nvSpPr>
        <p:spPr>
          <a:xfrm>
            <a:off x="838200" y="1358283"/>
            <a:ext cx="9530918" cy="4818680"/>
          </a:xfrm>
        </p:spPr>
        <p:txBody>
          <a:bodyPr>
            <a:normAutofit/>
          </a:bodyPr>
          <a:lstStyle/>
          <a:p>
            <a:pPr algn="just">
              <a:spcAft>
                <a:spcPts val="144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health system is one of essential socio-economic activities; therefore, it requires rational and effective management. For this, it is necessary to have a tool that allows adequate control of the information generated in health institutions.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44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Hospitals, as the main actors of the health system, generate an essential volume of information, but in most cases, it is dispersed or not available in the necessary time and manner.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recent years, health information systems have helped improve the quality of life of people in all sectors of our society, so it is inevitable to adhere to this dizzying technological career. Currently, clinical and administrative management of hospitals and health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centers</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possible through a single platform, with the support of cutting-edge technology, developed to optimize the processes that allow the operation of organizations dedicated to treating patients in any branch of the medicine.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03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9AAD-F674-46B3-B1BC-7F3445025D6C}"/>
              </a:ext>
            </a:extLst>
          </p:cNvPr>
          <p:cNvSpPr>
            <a:spLocks noGrp="1"/>
          </p:cNvSpPr>
          <p:nvPr>
            <p:ph type="title"/>
          </p:nvPr>
        </p:nvSpPr>
        <p:spPr>
          <a:xfrm>
            <a:off x="838200" y="365125"/>
            <a:ext cx="10515600" cy="59366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962CE1A-4809-4E7C-8415-E79EADD7D39A}"/>
              </a:ext>
            </a:extLst>
          </p:cNvPr>
          <p:cNvSpPr>
            <a:spLocks noGrp="1"/>
          </p:cNvSpPr>
          <p:nvPr>
            <p:ph idx="1"/>
          </p:nvPr>
        </p:nvSpPr>
        <p:spPr>
          <a:xfrm>
            <a:off x="838200" y="1402672"/>
            <a:ext cx="9495408" cy="4774291"/>
          </a:xfrm>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Hospital management systems allows us the ability to optimize and digitize all the processes within the institution, which will help to improve customer service, reduce process costs, streamline the search of medical records, bills, patients, doctors, etc.; thus, having a database of each module implemented.</a:t>
            </a:r>
            <a:endParaRPr lang="en-IN" sz="2000" dirty="0">
              <a:effectLst/>
              <a:latin typeface="Times New Roman" panose="02020603050405020304" pitchFamily="18" charset="0"/>
              <a:ea typeface="Times New Roman" panose="02020603050405020304" pitchFamily="18" charset="0"/>
            </a:endParaRPr>
          </a:p>
          <a:p>
            <a:pPr algn="just">
              <a:spcAft>
                <a:spcPts val="1440"/>
              </a:spcAft>
            </a:pPr>
            <a:r>
              <a:rPr lang="en-IN" sz="2000" dirty="0">
                <a:solidFill>
                  <a:srgbClr val="000000"/>
                </a:solidFill>
                <a:effectLst/>
                <a:latin typeface="Times New Roman" panose="02020603050405020304" pitchFamily="18" charset="0"/>
                <a:ea typeface="Times New Roman" panose="02020603050405020304" pitchFamily="18" charset="0"/>
              </a:rPr>
              <a:t>A hospital management system is a web system developed for companies that wish to manage their processes, implementing modules for each of the required areas. It is essential to mention that the information is controlled by trained personnel. Computer technology is only a tool that allows us to perfect the inveterate use of paper records (notebooks, index cards, diaries, bibliographies, record books), or more recently, cassettes or video cassettes. A PC only collects and processes data; it is the individual that acquires information. allows us the ability to optimize and digitize all the processes within the institution, which will help to improve customer service, reduce process costs, streamline the search of medical records, bills, patients, doctors, etc.; thus, having a database of each module implemented.</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0054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068C-22E3-4B5F-881F-0AFDDCFF2EED}"/>
              </a:ext>
            </a:extLst>
          </p:cNvPr>
          <p:cNvSpPr>
            <a:spLocks noGrp="1"/>
          </p:cNvSpPr>
          <p:nvPr>
            <p:ph type="title"/>
          </p:nvPr>
        </p:nvSpPr>
        <p:spPr>
          <a:xfrm>
            <a:off x="838200" y="246601"/>
            <a:ext cx="10515600" cy="774331"/>
          </a:xfrm>
        </p:spPr>
        <p:txBody>
          <a:bodyPr>
            <a:normAutofit/>
          </a:bodyPr>
          <a:lstStyle/>
          <a:p>
            <a:r>
              <a:rPr lang="en-US" sz="3200" b="1" dirty="0">
                <a:latin typeface="Times New Roman" panose="02020603050405020304" pitchFamily="18" charset="0"/>
                <a:cs typeface="Times New Roman" panose="02020603050405020304" pitchFamily="18" charset="0"/>
              </a:rPr>
              <a:t>Output of Project: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0411F-F9F1-4A63-A91D-3F58208ECFE1}"/>
              </a:ext>
            </a:extLst>
          </p:cNvPr>
          <p:cNvSpPr>
            <a:spLocks noGrp="1"/>
          </p:cNvSpPr>
          <p:nvPr>
            <p:ph idx="1"/>
          </p:nvPr>
        </p:nvSpPr>
        <p:spPr>
          <a:xfrm>
            <a:off x="838200" y="1313896"/>
            <a:ext cx="9566429" cy="4863068"/>
          </a:xfrm>
        </p:spPr>
        <p:txBody>
          <a:bodyPr/>
          <a:lstStyle/>
          <a:p>
            <a:r>
              <a:rPr lang="en-US" dirty="0" err="1"/>
              <a:t>RoomMst</a:t>
            </a:r>
            <a:r>
              <a:rPr lang="en-US" dirty="0"/>
              <a:t>-Table</a:t>
            </a:r>
          </a:p>
          <a:p>
            <a:endParaRPr lang="en-IN" dirty="0"/>
          </a:p>
        </p:txBody>
      </p:sp>
      <p:pic>
        <p:nvPicPr>
          <p:cNvPr id="4" name="Picture 3">
            <a:extLst>
              <a:ext uri="{FF2B5EF4-FFF2-40B4-BE49-F238E27FC236}">
                <a16:creationId xmlns:a16="http://schemas.microsoft.com/office/drawing/2014/main" id="{39E85CD3-D781-40E9-87A3-BBB86F1D76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10539" y="2095129"/>
            <a:ext cx="5894773" cy="3124941"/>
          </a:xfrm>
          <a:prstGeom prst="rect">
            <a:avLst/>
          </a:prstGeom>
          <a:noFill/>
          <a:ln>
            <a:noFill/>
          </a:ln>
        </p:spPr>
      </p:pic>
    </p:spTree>
    <p:extLst>
      <p:ext uri="{BB962C8B-B14F-4D97-AF65-F5344CB8AC3E}">
        <p14:creationId xmlns:p14="http://schemas.microsoft.com/office/powerpoint/2010/main" val="46992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A86C-03C8-4546-A06F-78F92C623A5A}"/>
              </a:ext>
            </a:extLst>
          </p:cNvPr>
          <p:cNvSpPr>
            <a:spLocks noGrp="1"/>
          </p:cNvSpPr>
          <p:nvPr>
            <p:ph type="title"/>
          </p:nvPr>
        </p:nvSpPr>
        <p:spPr>
          <a:xfrm>
            <a:off x="838200" y="365125"/>
            <a:ext cx="10515600" cy="38947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B46F4E2-D332-454C-873D-B55C775A3AA2}"/>
              </a:ext>
            </a:extLst>
          </p:cNvPr>
          <p:cNvSpPr>
            <a:spLocks noGrp="1"/>
          </p:cNvSpPr>
          <p:nvPr>
            <p:ph idx="1"/>
          </p:nvPr>
        </p:nvSpPr>
        <p:spPr>
          <a:xfrm>
            <a:off x="838200" y="1287262"/>
            <a:ext cx="10010313" cy="4889701"/>
          </a:xfrm>
        </p:spPr>
        <p:txBody>
          <a:bodyPr/>
          <a:lstStyle/>
          <a:p>
            <a:r>
              <a:rPr lang="en-US" dirty="0" err="1"/>
              <a:t>DoctorMst</a:t>
            </a:r>
            <a:r>
              <a:rPr lang="en-US" dirty="0"/>
              <a:t>-Table</a:t>
            </a:r>
          </a:p>
          <a:p>
            <a:endParaRPr lang="en-IN" dirty="0"/>
          </a:p>
        </p:txBody>
      </p:sp>
      <p:pic>
        <p:nvPicPr>
          <p:cNvPr id="4" name="Picture 3">
            <a:extLst>
              <a:ext uri="{FF2B5EF4-FFF2-40B4-BE49-F238E27FC236}">
                <a16:creationId xmlns:a16="http://schemas.microsoft.com/office/drawing/2014/main" id="{AE549BCC-A6D9-4FF3-BC1D-68CA71B0EA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67992" y="2028783"/>
            <a:ext cx="5975338" cy="3406658"/>
          </a:xfrm>
          <a:prstGeom prst="rect">
            <a:avLst/>
          </a:prstGeom>
          <a:noFill/>
          <a:ln>
            <a:noFill/>
          </a:ln>
        </p:spPr>
      </p:pic>
    </p:spTree>
    <p:extLst>
      <p:ext uri="{BB962C8B-B14F-4D97-AF65-F5344CB8AC3E}">
        <p14:creationId xmlns:p14="http://schemas.microsoft.com/office/powerpoint/2010/main" val="251628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4035-8CEA-467E-A1BE-4EFFC3287806}"/>
              </a:ext>
            </a:extLst>
          </p:cNvPr>
          <p:cNvSpPr>
            <a:spLocks noGrp="1"/>
          </p:cNvSpPr>
          <p:nvPr>
            <p:ph type="title"/>
          </p:nvPr>
        </p:nvSpPr>
        <p:spPr>
          <a:xfrm>
            <a:off x="838200" y="365126"/>
            <a:ext cx="10515600" cy="4782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98DE778-4A45-4B73-A013-F51FE8E9A0D1}"/>
              </a:ext>
            </a:extLst>
          </p:cNvPr>
          <p:cNvSpPr>
            <a:spLocks noGrp="1"/>
          </p:cNvSpPr>
          <p:nvPr>
            <p:ph idx="1"/>
          </p:nvPr>
        </p:nvSpPr>
        <p:spPr>
          <a:xfrm>
            <a:off x="838200" y="1376039"/>
            <a:ext cx="10515600" cy="4800924"/>
          </a:xfrm>
        </p:spPr>
        <p:txBody>
          <a:bodyPr/>
          <a:lstStyle/>
          <a:p>
            <a:r>
              <a:rPr lang="en-US" dirty="0" err="1"/>
              <a:t>PatientMst</a:t>
            </a:r>
            <a:r>
              <a:rPr lang="en-US" dirty="0"/>
              <a:t>-Table</a:t>
            </a:r>
          </a:p>
          <a:p>
            <a:endParaRPr lang="en-IN" dirty="0"/>
          </a:p>
        </p:txBody>
      </p:sp>
      <p:pic>
        <p:nvPicPr>
          <p:cNvPr id="4" name="Picture 3">
            <a:extLst>
              <a:ext uri="{FF2B5EF4-FFF2-40B4-BE49-F238E27FC236}">
                <a16:creationId xmlns:a16="http://schemas.microsoft.com/office/drawing/2014/main" id="{5FFD43A5-FA82-4A91-B3B5-2A0F2A1460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16567" y="2313461"/>
            <a:ext cx="5804443" cy="3168500"/>
          </a:xfrm>
          <a:prstGeom prst="rect">
            <a:avLst/>
          </a:prstGeom>
          <a:noFill/>
          <a:ln>
            <a:noFill/>
          </a:ln>
        </p:spPr>
      </p:pic>
    </p:spTree>
    <p:extLst>
      <p:ext uri="{BB962C8B-B14F-4D97-AF65-F5344CB8AC3E}">
        <p14:creationId xmlns:p14="http://schemas.microsoft.com/office/powerpoint/2010/main" val="1211109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B1F4-8804-4E2B-92A5-38A331AEDE27}"/>
              </a:ext>
            </a:extLst>
          </p:cNvPr>
          <p:cNvSpPr>
            <a:spLocks noGrp="1"/>
          </p:cNvSpPr>
          <p:nvPr>
            <p:ph type="title"/>
          </p:nvPr>
        </p:nvSpPr>
        <p:spPr>
          <a:xfrm>
            <a:off x="838200" y="365126"/>
            <a:ext cx="10515600" cy="62029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976FB44-4AB5-4320-B2FF-AA9F3081E822}"/>
              </a:ext>
            </a:extLst>
          </p:cNvPr>
          <p:cNvSpPr>
            <a:spLocks noGrp="1"/>
          </p:cNvSpPr>
          <p:nvPr>
            <p:ph idx="1"/>
          </p:nvPr>
        </p:nvSpPr>
        <p:spPr>
          <a:xfrm>
            <a:off x="838200" y="1393794"/>
            <a:ext cx="10515600" cy="4783169"/>
          </a:xfrm>
        </p:spPr>
        <p:txBody>
          <a:bodyPr/>
          <a:lstStyle/>
          <a:p>
            <a:r>
              <a:rPr lang="en-US" dirty="0" err="1"/>
              <a:t>BillMst</a:t>
            </a:r>
            <a:r>
              <a:rPr lang="en-US" dirty="0"/>
              <a:t>-Table</a:t>
            </a:r>
          </a:p>
          <a:p>
            <a:endParaRPr lang="en-IN" dirty="0"/>
          </a:p>
        </p:txBody>
      </p:sp>
      <p:pic>
        <p:nvPicPr>
          <p:cNvPr id="4" name="Picture 3">
            <a:extLst>
              <a:ext uri="{FF2B5EF4-FFF2-40B4-BE49-F238E27FC236}">
                <a16:creationId xmlns:a16="http://schemas.microsoft.com/office/drawing/2014/main" id="{0677E94E-7A63-4B29-BE50-CD9D49FD81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6769" y="2223598"/>
            <a:ext cx="5480481" cy="3165148"/>
          </a:xfrm>
          <a:prstGeom prst="rect">
            <a:avLst/>
          </a:prstGeom>
          <a:noFill/>
          <a:ln>
            <a:noFill/>
          </a:ln>
        </p:spPr>
      </p:pic>
    </p:spTree>
    <p:extLst>
      <p:ext uri="{BB962C8B-B14F-4D97-AF65-F5344CB8AC3E}">
        <p14:creationId xmlns:p14="http://schemas.microsoft.com/office/powerpoint/2010/main" val="268472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7C23-C195-4072-A659-ED4F0D723D32}"/>
              </a:ext>
            </a:extLst>
          </p:cNvPr>
          <p:cNvSpPr>
            <a:spLocks noGrp="1"/>
          </p:cNvSpPr>
          <p:nvPr>
            <p:ph type="title"/>
          </p:nvPr>
        </p:nvSpPr>
        <p:spPr>
          <a:xfrm>
            <a:off x="838200" y="365125"/>
            <a:ext cx="10515600" cy="39835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4BA24C0-2602-44F7-9DEE-6F65A66359EF}"/>
              </a:ext>
            </a:extLst>
          </p:cNvPr>
          <p:cNvSpPr>
            <a:spLocks noGrp="1"/>
          </p:cNvSpPr>
          <p:nvPr>
            <p:ph idx="1"/>
          </p:nvPr>
        </p:nvSpPr>
        <p:spPr>
          <a:xfrm>
            <a:off x="838200" y="1358283"/>
            <a:ext cx="10515600" cy="4818680"/>
          </a:xfrm>
        </p:spPr>
        <p:txBody>
          <a:bodyPr/>
          <a:lstStyle/>
          <a:p>
            <a:r>
              <a:rPr lang="en-US" dirty="0" err="1"/>
              <a:t>PaymentMst</a:t>
            </a:r>
            <a:r>
              <a:rPr lang="en-US" dirty="0"/>
              <a:t>-Table</a:t>
            </a:r>
          </a:p>
          <a:p>
            <a:endParaRPr lang="en-IN" dirty="0"/>
          </a:p>
        </p:txBody>
      </p:sp>
      <p:pic>
        <p:nvPicPr>
          <p:cNvPr id="4" name="Picture 3">
            <a:extLst>
              <a:ext uri="{FF2B5EF4-FFF2-40B4-BE49-F238E27FC236}">
                <a16:creationId xmlns:a16="http://schemas.microsoft.com/office/drawing/2014/main" id="{41036168-B816-4198-BDF7-103DF4A0DE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0956" y="2209429"/>
            <a:ext cx="5747108" cy="3090539"/>
          </a:xfrm>
          <a:prstGeom prst="rect">
            <a:avLst/>
          </a:prstGeom>
          <a:noFill/>
          <a:ln>
            <a:noFill/>
          </a:ln>
        </p:spPr>
      </p:pic>
    </p:spTree>
    <p:extLst>
      <p:ext uri="{BB962C8B-B14F-4D97-AF65-F5344CB8AC3E}">
        <p14:creationId xmlns:p14="http://schemas.microsoft.com/office/powerpoint/2010/main" val="234471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573C-1C0D-4A88-BAD0-AEC23F5F2F0E}"/>
              </a:ext>
            </a:extLst>
          </p:cNvPr>
          <p:cNvSpPr>
            <a:spLocks noGrp="1"/>
          </p:cNvSpPr>
          <p:nvPr>
            <p:ph type="title"/>
          </p:nvPr>
        </p:nvSpPr>
        <p:spPr>
          <a:xfrm>
            <a:off x="838200" y="365126"/>
            <a:ext cx="10515600" cy="744584"/>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AD1F42-3199-40AD-9835-0AD910E05486}"/>
              </a:ext>
            </a:extLst>
          </p:cNvPr>
          <p:cNvSpPr>
            <a:spLocks noGrp="1"/>
          </p:cNvSpPr>
          <p:nvPr>
            <p:ph idx="1"/>
          </p:nvPr>
        </p:nvSpPr>
        <p:spPr>
          <a:xfrm>
            <a:off x="838200" y="1491449"/>
            <a:ext cx="9806126" cy="4685514"/>
          </a:xfrm>
        </p:spPr>
        <p:txBody>
          <a:bodyPr/>
          <a:lstStyle/>
          <a:p>
            <a:pPr algn="just">
              <a:lnSpc>
                <a:spcPct val="115000"/>
              </a:lnSpc>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Taking into account all the mentioned details, we can make the conclusion that the hospital management system is the inevitable part of the lifecycle of the modern medical institution. It automates numerous daily operations and enables smooth interactions of the users. Developing the hospital system software is a great opportunity to create the distinct, efficient and fast delivering healthcare model. Implementation of hospital management system project helps to store all the kinds of records, provide coordination and user communication, implement policies, improve day-to-day operations, arrange the supply chain, manage financial and human resources, and market hospital services. This beneficial decision covers the needs of the patients, staff and hospital authorities and simplifies their interactions. It has become the usual approach to manage the hospital. Many clinics have already experienced its advantages and continue developing new hospital management system project modules.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dirty="0"/>
          </a:p>
        </p:txBody>
      </p:sp>
    </p:spTree>
    <p:extLst>
      <p:ext uri="{BB962C8B-B14F-4D97-AF65-F5344CB8AC3E}">
        <p14:creationId xmlns:p14="http://schemas.microsoft.com/office/powerpoint/2010/main" val="337837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BB09-92B9-4513-ACA1-9F33C48BA5CE}"/>
              </a:ext>
            </a:extLst>
          </p:cNvPr>
          <p:cNvSpPr>
            <a:spLocks noGrp="1"/>
          </p:cNvSpPr>
          <p:nvPr>
            <p:ph type="title"/>
          </p:nvPr>
        </p:nvSpPr>
        <p:spPr>
          <a:xfrm>
            <a:off x="926976" y="40951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F92595-7166-4A0F-807B-D0169EAE64A7}"/>
              </a:ext>
            </a:extLst>
          </p:cNvPr>
          <p:cNvSpPr>
            <a:spLocks noGrp="1"/>
          </p:cNvSpPr>
          <p:nvPr>
            <p:ph idx="1"/>
          </p:nvPr>
        </p:nvSpPr>
        <p:spPr>
          <a:xfrm>
            <a:off x="838200" y="1825625"/>
            <a:ext cx="8856216" cy="4351338"/>
          </a:xfrm>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Hospital management system is a computer system that helps manage the information related to health care and aids in the job completion of health care providers effectively. They manage the data related to all departments of healthcare .</a:t>
            </a:r>
            <a:endParaRPr lang="en-IN" sz="2000" dirty="0">
              <a:effectLst/>
              <a:latin typeface="Times New Roman" panose="02020603050405020304" pitchFamily="18" charset="0"/>
              <a:ea typeface="Times New Roman" panose="02020603050405020304" pitchFamily="18" charset="0"/>
            </a:endParaRPr>
          </a:p>
          <a:p>
            <a:pPr algn="just" fontAlgn="base">
              <a:buSzPts val="1000"/>
              <a:tabLst>
                <a:tab pos="318135" algn="l"/>
              </a:tabLst>
            </a:pPr>
            <a:r>
              <a:rPr lang="en-IN" sz="2000" dirty="0">
                <a:solidFill>
                  <a:srgbClr val="000000"/>
                </a:solidFill>
                <a:effectLst/>
                <a:latin typeface="Times New Roman" panose="02020603050405020304" pitchFamily="18" charset="0"/>
                <a:ea typeface="Times New Roman" panose="02020603050405020304" pitchFamily="18" charset="0"/>
              </a:rPr>
              <a:t>HMS came into the picture of hospital management as early as 1960 and have ever since been evolving and synchronizing with the technologies while modernizing healthcare facilities. In today’s world, the management of healthcare starts from the hands of the patients through their mobile phones and facilitates the needs of the patient.</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318135" algn="l"/>
              </a:tabLst>
            </a:pPr>
            <a:endParaRPr lang="en-IN" dirty="0"/>
          </a:p>
        </p:txBody>
      </p:sp>
    </p:spTree>
    <p:extLst>
      <p:ext uri="{BB962C8B-B14F-4D97-AF65-F5344CB8AC3E}">
        <p14:creationId xmlns:p14="http://schemas.microsoft.com/office/powerpoint/2010/main" val="55531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14BE-47EB-4AD5-9EBE-1607A9F98C9E}"/>
              </a:ext>
            </a:extLst>
          </p:cNvPr>
          <p:cNvSpPr>
            <a:spLocks noGrp="1"/>
          </p:cNvSpPr>
          <p:nvPr>
            <p:ph type="title"/>
          </p:nvPr>
        </p:nvSpPr>
        <p:spPr/>
        <p:txBody>
          <a:bodyPr>
            <a:normAutofit/>
          </a:bodyPr>
          <a:lstStyle/>
          <a:p>
            <a:r>
              <a:rPr lang="en-IN" sz="2800" b="1" dirty="0">
                <a:solidFill>
                  <a:srgbClr val="000000"/>
                </a:solidFill>
                <a:effectLst/>
                <a:latin typeface="Times New Roman" panose="02020603050405020304" pitchFamily="18" charset="0"/>
                <a:ea typeface="Times New Roman" panose="02020603050405020304" pitchFamily="18" charset="0"/>
              </a:rPr>
              <a:t>Why is HMS important for a hospital?</a:t>
            </a:r>
            <a:br>
              <a:rPr lang="en-IN" sz="2800" dirty="0">
                <a:effectLst/>
                <a:latin typeface="Times New Roman" panose="02020603050405020304" pitchFamily="18" charset="0"/>
                <a:ea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8A748FC8-F410-4B66-805A-F3DCE41D3299}"/>
              </a:ext>
            </a:extLst>
          </p:cNvPr>
          <p:cNvSpPr>
            <a:spLocks noGrp="1"/>
          </p:cNvSpPr>
          <p:nvPr>
            <p:ph idx="1"/>
          </p:nvPr>
        </p:nvSpPr>
        <p:spPr>
          <a:xfrm>
            <a:off x="1066800" y="1571348"/>
            <a:ext cx="10058400" cy="4463692"/>
          </a:xfrm>
        </p:spPr>
        <p:txBody>
          <a:bodyPr>
            <a:normAutofit/>
          </a:bodyPr>
          <a:lstStyle/>
          <a:p>
            <a:pPr marL="0" indent="0" algn="just" fontAlgn="base">
              <a:buNone/>
            </a:pPr>
            <a:r>
              <a:rPr lang="en-IN" sz="2000" dirty="0">
                <a:solidFill>
                  <a:srgbClr val="000000"/>
                </a:solidFill>
                <a:effectLst/>
                <a:latin typeface="Times New Roman" panose="02020603050405020304" pitchFamily="18" charset="0"/>
                <a:ea typeface="Times New Roman" panose="02020603050405020304" pitchFamily="18" charset="0"/>
              </a:rPr>
              <a:t>         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t>
            </a:r>
            <a:r>
              <a:rPr lang="en-IN" sz="2000" dirty="0" err="1">
                <a:solidFill>
                  <a:srgbClr val="000000"/>
                </a:solidFill>
                <a:effectLst/>
                <a:latin typeface="Times New Roman" panose="02020603050405020304" pitchFamily="18" charset="0"/>
                <a:ea typeface="Times New Roman" panose="02020603050405020304" pitchFamily="18" charset="0"/>
              </a:rPr>
              <a:t>analyzing</a:t>
            </a:r>
            <a:r>
              <a:rPr lang="en-IN" sz="2000" dirty="0">
                <a:solidFill>
                  <a:srgbClr val="000000"/>
                </a:solidFill>
                <a:effectLst/>
                <a:latin typeface="Times New Roman" panose="02020603050405020304" pitchFamily="18" charset="0"/>
                <a:ea typeface="Times New Roman" panose="02020603050405020304" pitchFamily="18" charset="0"/>
              </a:rPr>
              <a:t> the paperwork of the patients. HMS does many works like:</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Maintain the medical records of the patient  </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Maintain the contact details of the patient</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Keep track of the appointment dates</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Save the insurance information for later reference</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Tracking the bill payments.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68102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287C-2E51-4070-BD7C-C920CD3AF1DE}"/>
              </a:ext>
            </a:extLst>
          </p:cNvPr>
          <p:cNvSpPr>
            <a:spLocks noGrp="1"/>
          </p:cNvSpPr>
          <p:nvPr>
            <p:ph type="title"/>
          </p:nvPr>
        </p:nvSpPr>
        <p:spPr>
          <a:xfrm>
            <a:off x="1066800" y="642594"/>
            <a:ext cx="10058400" cy="1124062"/>
          </a:xfrm>
        </p:spPr>
        <p:txBody>
          <a:bodyPr>
            <a:normAutofit fontScale="90000"/>
          </a:bodyPr>
          <a:lstStyle/>
          <a:p>
            <a:b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Advantages of Hospital Management System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3869B1B-AFF3-4D3D-B532-DBBCFCC641E5}"/>
              </a:ext>
            </a:extLst>
          </p:cNvPr>
          <p:cNvSpPr>
            <a:spLocks noGrp="1"/>
          </p:cNvSpPr>
          <p:nvPr>
            <p:ph idx="1"/>
          </p:nvPr>
        </p:nvSpPr>
        <p:spPr>
          <a:xfrm>
            <a:off x="1066800" y="1669002"/>
            <a:ext cx="10058400" cy="4366038"/>
          </a:xfrm>
        </p:spPr>
        <p:txBody>
          <a:bodyPr>
            <a:normAutofit/>
          </a:bodyPr>
          <a:lstStyle/>
          <a:p>
            <a:pPr algn="just">
              <a:lnSpc>
                <a:spcPct val="115000"/>
              </a:lnSpc>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implementation of hospital management system project provides the institution with different advantages that improve the service quality and efficiency. As mentioned above it is created for three groups of users: patients, hospital staff and management, and third-parties like drug suppliers and insurance companies. The interaction between them conveys the general performance. The benefits received by a certain group of users also positively influence the work of the others. Cooperation and communication are the fundamental requirements here.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In order to create the hospital management system feature list, you need to identify your priorities by choosing the benefits that are prior for your case.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dirty="0"/>
          </a:p>
        </p:txBody>
      </p:sp>
    </p:spTree>
    <p:extLst>
      <p:ext uri="{BB962C8B-B14F-4D97-AF65-F5344CB8AC3E}">
        <p14:creationId xmlns:p14="http://schemas.microsoft.com/office/powerpoint/2010/main" val="419296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AF8D-E2E7-46F1-9DD0-50561BA5F561}"/>
              </a:ext>
            </a:extLst>
          </p:cNvPr>
          <p:cNvSpPr>
            <a:spLocks noGrp="1"/>
          </p:cNvSpPr>
          <p:nvPr>
            <p:ph type="title"/>
          </p:nvPr>
        </p:nvSpPr>
        <p:spPr>
          <a:xfrm>
            <a:off x="838200" y="365126"/>
            <a:ext cx="10515600" cy="4161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B301EB3-90DA-4E0E-B16E-22495903B3B8}"/>
              </a:ext>
            </a:extLst>
          </p:cNvPr>
          <p:cNvSpPr>
            <a:spLocks noGrp="1"/>
          </p:cNvSpPr>
          <p:nvPr>
            <p:ph idx="1"/>
          </p:nvPr>
        </p:nvSpPr>
        <p:spPr>
          <a:xfrm>
            <a:off x="838200" y="941033"/>
            <a:ext cx="9575307" cy="5173786"/>
          </a:xfrm>
        </p:spPr>
        <p:txBody>
          <a:bodyPr>
            <a:normAutofit/>
          </a:bodyPr>
          <a:lstStyle/>
          <a:p>
            <a:pPr marL="342900" lvl="0" indent="-342900">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Improved Processes</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Automation is one of the main benefits here. It helps to optimize the user experience. Medical specialists, patients, and hospital authorities can interact online, make the appointments and exchange information.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2250"/>
              </a:lnSpc>
              <a:buFont typeface="Wingdings" panose="05000000000000000000" pitchFamily="2" charset="2"/>
              <a:buChar char="§"/>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Digital medical records  </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hospital database includes all the necessary patient data. The disease history, test results, prescribed treatment can be accessed by doctors without much delay in order to make an accurate diagnosis and monitor the patient’s health. It enables lower risks of mistakes.</a:t>
            </a:r>
          </a:p>
          <a:p>
            <a:pPr marL="342900" lvl="0" indent="-342900" algn="just">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Staff interaction</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It is vital to engage all of your employees for improved coordination and teamwork. They do not need to make special requests and wait for a long time for an answer. Each specialist will be in charge of certain process stage and can share outcomes with colleagues just in one click.</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446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731F-22FB-46C7-A6D8-10464256360C}"/>
              </a:ext>
            </a:extLst>
          </p:cNvPr>
          <p:cNvSpPr>
            <a:spLocks noGrp="1"/>
          </p:cNvSpPr>
          <p:nvPr>
            <p:ph type="title"/>
          </p:nvPr>
        </p:nvSpPr>
        <p:spPr>
          <a:xfrm>
            <a:off x="838200" y="365126"/>
            <a:ext cx="10515600" cy="45162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B9DF825-0D62-4797-8B34-F1741E0382CE}"/>
              </a:ext>
            </a:extLst>
          </p:cNvPr>
          <p:cNvSpPr>
            <a:spLocks noGrp="1"/>
          </p:cNvSpPr>
          <p:nvPr>
            <p:ph idx="1"/>
          </p:nvPr>
        </p:nvSpPr>
        <p:spPr>
          <a:xfrm>
            <a:off x="838200" y="1118586"/>
            <a:ext cx="9388876" cy="5058377"/>
          </a:xfrm>
        </p:spPr>
        <p:txBody>
          <a:bodyPr>
            <a:normAutofit/>
          </a:bodyPr>
          <a:lstStyle/>
          <a:p>
            <a:pPr marL="342900" lvl="0" indent="-342900" algn="just">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Financial control and tax planning</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management has the ability to monitor different financial operations including expenses, profits, and losses, paying bills and taxes, in and outpatient billing. The financial awareness helps to analyse business prospects quite clear and move in the right direction.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Market strategy</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Due to the high market competitive nature, the medical industry is also open to all the different innovations that enable communication between patients, doctors, suppliers, and marketing services providers.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Insurance claims processing</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Integration with health insurance services improves the experience of the patients and brings benefits to the institution. It allows you to be innovative and helps both the patient and hospital to handle many aspects of the insurance process successfully.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49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294B-D097-4F58-AF32-97C889B508DD}"/>
              </a:ext>
            </a:extLst>
          </p:cNvPr>
          <p:cNvSpPr>
            <a:spLocks noGrp="1"/>
          </p:cNvSpPr>
          <p:nvPr>
            <p:ph type="title"/>
          </p:nvPr>
        </p:nvSpPr>
        <p:spPr>
          <a:xfrm>
            <a:off x="838200" y="365125"/>
            <a:ext cx="10515600" cy="44274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DC3FFF7-3FED-4FF1-98A1-7EDF462D8599}"/>
              </a:ext>
            </a:extLst>
          </p:cNvPr>
          <p:cNvSpPr>
            <a:spLocks noGrp="1"/>
          </p:cNvSpPr>
          <p:nvPr>
            <p:ph idx="1"/>
          </p:nvPr>
        </p:nvSpPr>
        <p:spPr>
          <a:xfrm>
            <a:off x="838200" y="1035512"/>
            <a:ext cx="9326732" cy="5196612"/>
          </a:xfrm>
        </p:spPr>
        <p:txBody>
          <a:bodyPr>
            <a:normAutofit/>
          </a:bodyPr>
          <a:lstStyle/>
          <a:p>
            <a:pPr marL="342900" lvl="0" indent="-342900">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Less time consuming</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As the services and interactions are improved in all possible ways, everything is being planned with greater precision. It saves the time of all the system users and provides them with up-to-date information.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Patient self-service</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Patients have their own system accounts where the list of various actions can be performed. They are able to make online requests or reservation, receive the test results, receive the consultation of the medical specialists and many more.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Better customer experience</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Since the clinic management system is patient-oriented, the treatment process can be less stressful. Doctors have more time for the examination and interaction with patients. In addition, all the requested information can be received online.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165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A9AC-80E9-41A9-BF38-B2A32A59239F}"/>
              </a:ext>
            </a:extLst>
          </p:cNvPr>
          <p:cNvSpPr>
            <a:spLocks noGrp="1"/>
          </p:cNvSpPr>
          <p:nvPr>
            <p:ph type="title"/>
          </p:nvPr>
        </p:nvSpPr>
        <p:spPr>
          <a:xfrm>
            <a:off x="838200" y="427269"/>
            <a:ext cx="10515600" cy="939892"/>
          </a:xfrm>
        </p:spPr>
        <p:txBody>
          <a:bodyPr>
            <a:normAutofit/>
          </a:bodyPr>
          <a:lstStyle/>
          <a:p>
            <a:r>
              <a:rPr lang="en-IN" sz="2800" b="1" u="sng" dirty="0">
                <a:effectLst/>
                <a:latin typeface="Calibri" panose="020F0502020204030204" pitchFamily="34" charset="0"/>
                <a:ea typeface="Calibri" panose="020F0502020204030204" pitchFamily="34" charset="0"/>
                <a:cs typeface="Times New Roman" panose="02020603050405020304" pitchFamily="18" charset="0"/>
              </a:rPr>
              <a:t>Features of</a:t>
            </a:r>
            <a:r>
              <a:rPr lang="en-IN" sz="2800" b="1" u="sng" dirty="0">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Hospital Management System</a:t>
            </a:r>
            <a:endParaRPr lang="en-IN" sz="2800" u="sng" dirty="0"/>
          </a:p>
        </p:txBody>
      </p:sp>
      <p:sp>
        <p:nvSpPr>
          <p:cNvPr id="3" name="Content Placeholder 2">
            <a:extLst>
              <a:ext uri="{FF2B5EF4-FFF2-40B4-BE49-F238E27FC236}">
                <a16:creationId xmlns:a16="http://schemas.microsoft.com/office/drawing/2014/main" id="{0EE8C129-A54A-421F-B8F9-08A9865CDF0C}"/>
              </a:ext>
            </a:extLst>
          </p:cNvPr>
          <p:cNvSpPr>
            <a:spLocks noGrp="1"/>
          </p:cNvSpPr>
          <p:nvPr>
            <p:ph idx="1"/>
          </p:nvPr>
        </p:nvSpPr>
        <p:spPr>
          <a:xfrm>
            <a:off x="740546" y="1491449"/>
            <a:ext cx="9335610" cy="4552349"/>
          </a:xfrm>
        </p:spPr>
        <p:txBody>
          <a:bodyPr>
            <a:norm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rPr>
              <a:t>Appointment Management:</a:t>
            </a:r>
            <a:r>
              <a:rPr lang="en-IN" sz="2000" dirty="0">
                <a:solidFill>
                  <a:srgbClr val="333333"/>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For hospitals having their own site, appointment widgets will be integrated onto the site. Patients visiting the hospital’s website can book online appointments with ease.</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Billing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Integrated Billing with treatments, Lab and Radiology. Alerts will be sent on Discount Authorisation. Automatic due capture, Option to bill before and after consultation.</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Prescription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Manage commonly and recently used medicines. Option to show medicines available in the pharmacy. SMS prescriptions to Patients.</a:t>
            </a:r>
            <a:endParaRPr lang="en-IN" sz="2000" dirty="0">
              <a:effectLst/>
              <a:latin typeface="Times New Roman" panose="02020603050405020304" pitchFamily="18" charset="0"/>
              <a:ea typeface="Times New Roman" panose="02020603050405020304" pitchFamily="18" charset="0"/>
            </a:endParaRPr>
          </a:p>
          <a:p>
            <a:pPr algn="just"/>
            <a:r>
              <a:rPr lang="en-IN" sz="2200" dirty="0">
                <a:solidFill>
                  <a:srgbClr val="333333"/>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Discharge Summary:</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Template based Discharge Summary. ICD10 integration. Option to prevent discharge summary till IP bill is closed.</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9385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C0BA-B6BD-4BCA-BA6D-0E2F1B539877}"/>
              </a:ext>
            </a:extLst>
          </p:cNvPr>
          <p:cNvSpPr>
            <a:spLocks noGrp="1"/>
          </p:cNvSpPr>
          <p:nvPr>
            <p:ph type="title"/>
          </p:nvPr>
        </p:nvSpPr>
        <p:spPr>
          <a:xfrm>
            <a:off x="838200" y="365126"/>
            <a:ext cx="10515600" cy="40723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392CFF-2618-46C7-8097-936FA2060CFE}"/>
              </a:ext>
            </a:extLst>
          </p:cNvPr>
          <p:cNvSpPr>
            <a:spLocks noGrp="1"/>
          </p:cNvSpPr>
          <p:nvPr>
            <p:ph idx="1"/>
          </p:nvPr>
        </p:nvSpPr>
        <p:spPr>
          <a:xfrm>
            <a:off x="838200" y="1154097"/>
            <a:ext cx="10515600" cy="5022866"/>
          </a:xfrm>
        </p:spPr>
        <p:txBody>
          <a:bodyPr>
            <a:norm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rPr>
              <a:t>Operation Theatre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Automatic notification can be sent to customers on test results. Lab notifications like email, SMS of the test reports sent from the Automated Lab notification module.</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Pharmacy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Comprehensive Pharmacy Management handles stock, Prescription Integration, Ward Request, Stock Management, Stock Moment and intelligent reports.</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Lab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Comprehensive Lab Management handles complete order management, Custom Reports, Smart Notifications, Credit Settlement, detailed MIS Reports, Analytics and App for Phlebotomist.</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Master Information Systems:</a:t>
            </a:r>
            <a:r>
              <a:rPr lang="en-IN" sz="2000" dirty="0">
                <a:solidFill>
                  <a:srgbClr val="333333"/>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Lets you access entire MIS data from your palm.</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62080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44</TotalTime>
  <Words>1524</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Century Gothic</vt:lpstr>
      <vt:lpstr>Garamond</vt:lpstr>
      <vt:lpstr>Symbol</vt:lpstr>
      <vt:lpstr>Times New Roman</vt:lpstr>
      <vt:lpstr>Wingdings</vt:lpstr>
      <vt:lpstr>Savon</vt:lpstr>
      <vt:lpstr>Topic Name: Hospital Management System</vt:lpstr>
      <vt:lpstr>Introduction</vt:lpstr>
      <vt:lpstr>Why is HMS important for a hospital? </vt:lpstr>
      <vt:lpstr> Advantages of Hospital Management System: </vt:lpstr>
      <vt:lpstr>PowerPoint Presentation</vt:lpstr>
      <vt:lpstr>PowerPoint Presentation</vt:lpstr>
      <vt:lpstr>PowerPoint Presentation</vt:lpstr>
      <vt:lpstr>Features of Hospital Management System</vt:lpstr>
      <vt:lpstr>PowerPoint Presentation</vt:lpstr>
      <vt:lpstr>Importance of Hospital Management System</vt:lpstr>
      <vt:lpstr>PowerPoint Presentation</vt:lpstr>
      <vt:lpstr>Output of Project:</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Name:Hospital Management System</dc:title>
  <dc:creator>Lalita Nama</dc:creator>
  <cp:lastModifiedBy> </cp:lastModifiedBy>
  <cp:revision>5</cp:revision>
  <dcterms:created xsi:type="dcterms:W3CDTF">2021-06-09T03:09:44Z</dcterms:created>
  <dcterms:modified xsi:type="dcterms:W3CDTF">2021-06-09T03:54:00Z</dcterms:modified>
</cp:coreProperties>
</file>