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8" r:id="rId11"/>
    <p:sldId id="285" r:id="rId12"/>
    <p:sldId id="299" r:id="rId13"/>
    <p:sldId id="286" r:id="rId14"/>
    <p:sldId id="270" r:id="rId15"/>
    <p:sldId id="271" r:id="rId16"/>
    <p:sldId id="272" r:id="rId17"/>
    <p:sldId id="28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14"/>
    <p:restoredTop sz="50000"/>
  </p:normalViewPr>
  <p:slideViewPr>
    <p:cSldViewPr snapToGrid="0" snapToObjects="1">
      <p:cViewPr varScale="1">
        <p:scale>
          <a:sx n="85" d="100"/>
          <a:sy n="85" d="100"/>
        </p:scale>
        <p:origin x="200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F0224-8D58-1B47-906F-6A3B97631E08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B426-EDEC-B148-A4A5-5A6392EA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5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FFE38-AD47-E54A-8F0F-E40FCCAB525D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A68A3-B727-F74D-8FCC-0ECB8F907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A68A3-B727-F74D-8FCC-0ECB8F907C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A68A3-B727-F74D-8FCC-0ECB8F907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7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A68A3-B727-F74D-8FCC-0ECB8F907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368B-9394-D446-9F6C-909D9CCE0A9A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2739-7FDE-FC46-89C8-74B3E034B258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8AB7-1EE6-C84E-8A81-2157C61AED72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9E2-4941-B746-86C6-38AD11CCC1B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B82-E5FA-B043-ABA6-E06B03F1F7CB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A7AD-779E-5E4C-B27C-55FB86BCF44D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BBD1-67BB-E149-8883-8183207358DB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891-FA53-CF42-BB0E-AEA2E5CC4610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047E-28F3-3249-BE8E-715F7AB66A0E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DD1E-7D36-824D-B997-6B158F3A5264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6D3-973B-674C-806D-8AC087D1FCC4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0673-16FC-AA4E-991F-F5B6157C8366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2CAC-E4E8-834E-B7D5-70ED1F585ADD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DF4F-F37E-2141-B14D-14E6A685C551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EEEE-2C67-4243-9ACE-D258AA7FE343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9170-15E7-5844-B10A-B4B6F9A6469D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Affixus Systems Pvt Ltd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780778"/>
            <a:ext cx="8915399" cy="113230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Web </a:t>
            </a:r>
            <a:r>
              <a:rPr lang="en-US" sz="4800" dirty="0"/>
              <a:t>Programming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343D-3614-A44A-ADC1-A7794F12800A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683829"/>
          </a:xfrm>
        </p:spPr>
        <p:txBody>
          <a:bodyPr/>
          <a:lstStyle/>
          <a:p>
            <a:r>
              <a:rPr lang="en-US" dirty="0" smtClean="0"/>
              <a:t>Bootstrap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9" y="1462268"/>
            <a:ext cx="3847309" cy="3777622"/>
          </a:xfrm>
        </p:spPr>
        <p:txBody>
          <a:bodyPr/>
          <a:lstStyle/>
          <a:p>
            <a:r>
              <a:rPr lang="en-US" dirty="0" smtClean="0"/>
              <a:t>GRID System Understand</a:t>
            </a:r>
          </a:p>
          <a:p>
            <a:r>
              <a:rPr lang="en-US" dirty="0" smtClean="0"/>
              <a:t>Table Classes</a:t>
            </a:r>
          </a:p>
          <a:p>
            <a:r>
              <a:rPr lang="en-US" dirty="0" smtClean="0"/>
              <a:t>Form Classes</a:t>
            </a:r>
          </a:p>
          <a:p>
            <a:r>
              <a:rPr lang="en-US" dirty="0" smtClean="0"/>
              <a:t>Button Classes</a:t>
            </a:r>
          </a:p>
          <a:p>
            <a:r>
              <a:rPr lang="en-US" dirty="0" smtClean="0"/>
              <a:t>Image Classes</a:t>
            </a:r>
          </a:p>
          <a:p>
            <a:r>
              <a:rPr lang="en-US" dirty="0" smtClean="0"/>
              <a:t>Contextual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D99-2C17-5B4C-A08D-AE1DF721E018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64324" y="1462268"/>
            <a:ext cx="384730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Glyphicons</a:t>
            </a:r>
            <a:endParaRPr lang="en-US" dirty="0" smtClean="0"/>
          </a:p>
          <a:p>
            <a:r>
              <a:rPr lang="en-US" dirty="0" err="1" smtClean="0"/>
              <a:t>Navs</a:t>
            </a:r>
            <a:endParaRPr lang="en-US" dirty="0" smtClean="0"/>
          </a:p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Jumbotron</a:t>
            </a:r>
            <a:endParaRPr lang="en-US" dirty="0" smtClean="0"/>
          </a:p>
          <a:p>
            <a:r>
              <a:rPr lang="en-US" dirty="0" smtClean="0"/>
              <a:t>Alert</a:t>
            </a:r>
          </a:p>
          <a:p>
            <a:r>
              <a:rPr lang="en-US" dirty="0" smtClean="0"/>
              <a:t>List Group</a:t>
            </a:r>
          </a:p>
          <a:p>
            <a:r>
              <a:rPr lang="en-US" dirty="0" smtClean="0"/>
              <a:t>Panels</a:t>
            </a:r>
          </a:p>
          <a:p>
            <a:r>
              <a:rPr lang="en-US" dirty="0" smtClean="0"/>
              <a:t>Modal Component</a:t>
            </a:r>
          </a:p>
          <a:p>
            <a:r>
              <a:rPr lang="en-US" dirty="0" smtClean="0"/>
              <a:t>Carousel Component</a:t>
            </a:r>
          </a:p>
        </p:txBody>
      </p:sp>
    </p:spTree>
    <p:extLst>
      <p:ext uri="{BB962C8B-B14F-4D97-AF65-F5344CB8AC3E}">
        <p14:creationId xmlns:p14="http://schemas.microsoft.com/office/powerpoint/2010/main" val="19861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DOM Property/Methods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1" y="1573967"/>
            <a:ext cx="7772401" cy="433725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Methods</a:t>
            </a:r>
            <a:endParaRPr lang="en-US" b="1" dirty="0" smtClean="0"/>
          </a:p>
          <a:p>
            <a:r>
              <a:rPr lang="en-US" dirty="0" err="1" smtClean="0"/>
              <a:t>getElementById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getElementsByName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getElementByClassName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getElementByTag</a:t>
            </a:r>
            <a:r>
              <a:rPr lang="en-US" dirty="0" smtClean="0"/>
              <a:t>	Name()</a:t>
            </a:r>
          </a:p>
          <a:p>
            <a:r>
              <a:rPr lang="en-US" dirty="0" err="1" smtClean="0"/>
              <a:t>createElement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createAttribute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createTextNode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b="1" dirty="0" smtClean="0"/>
              <a:t>Properties</a:t>
            </a:r>
          </a:p>
          <a:p>
            <a:r>
              <a:rPr lang="en-US" dirty="0" err="1" smtClean="0"/>
              <a:t>innerHTML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err="1" smtClean="0"/>
              <a:t>innerText</a:t>
            </a:r>
            <a:r>
              <a:rPr lang="en-US" dirty="0" smtClean="0"/>
              <a:t>;</a:t>
            </a:r>
          </a:p>
          <a:p>
            <a:r>
              <a:rPr lang="en-US" dirty="0"/>
              <a:t>v</a:t>
            </a:r>
            <a:r>
              <a:rPr lang="en-US" dirty="0" smtClean="0"/>
              <a:t>alue – to read the value of form element. </a:t>
            </a:r>
            <a:endParaRPr lang="en-US" dirty="0" smtClean="0"/>
          </a:p>
          <a:p>
            <a:r>
              <a:rPr lang="en-US" dirty="0" err="1" smtClean="0"/>
              <a:t>className</a:t>
            </a:r>
            <a:endParaRPr lang="en-US" dirty="0" smtClean="0"/>
          </a:p>
          <a:p>
            <a:r>
              <a:rPr lang="en-US" dirty="0" smtClean="0"/>
              <a:t>style;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DOM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573967"/>
            <a:ext cx="4313864" cy="4337255"/>
          </a:xfrm>
        </p:spPr>
        <p:txBody>
          <a:bodyPr>
            <a:normAutofit/>
          </a:bodyPr>
          <a:lstStyle/>
          <a:p>
            <a:r>
              <a:rPr lang="en-US" b="1" dirty="0" smtClean="0"/>
              <a:t>Get / Set values of Html Element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html();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ext();</a:t>
            </a:r>
          </a:p>
          <a:p>
            <a:r>
              <a:rPr lang="en-US" b="1" dirty="0" smtClean="0"/>
              <a:t>Add </a:t>
            </a:r>
            <a:r>
              <a:rPr lang="en-US" b="1" dirty="0" err="1" smtClean="0"/>
              <a:t>Css</a:t>
            </a:r>
            <a:r>
              <a:rPr lang="en-US" b="1" dirty="0" smtClean="0"/>
              <a:t> Class</a:t>
            </a:r>
          </a:p>
          <a:p>
            <a:pPr lvl="1"/>
            <a:r>
              <a:rPr lang="en-US" dirty="0" err="1" smtClean="0"/>
              <a:t>addClass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removeClass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toggleClass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Add Style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ss</a:t>
            </a:r>
            <a:r>
              <a:rPr lang="en-US" dirty="0" smtClean="0"/>
              <a:t>();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190747" y="1573967"/>
            <a:ext cx="4313864" cy="4766872"/>
          </a:xfrm>
        </p:spPr>
        <p:txBody>
          <a:bodyPr>
            <a:normAutofit/>
          </a:bodyPr>
          <a:lstStyle/>
          <a:p>
            <a:r>
              <a:rPr lang="en-US" b="1" dirty="0"/>
              <a:t>Add New Element</a:t>
            </a:r>
          </a:p>
          <a:p>
            <a:pPr lvl="1"/>
            <a:r>
              <a:rPr lang="en-US" dirty="0"/>
              <a:t>append();</a:t>
            </a:r>
          </a:p>
          <a:p>
            <a:pPr lvl="1"/>
            <a:r>
              <a:rPr lang="en-US" dirty="0"/>
              <a:t>prepend();</a:t>
            </a:r>
          </a:p>
          <a:p>
            <a:pPr lvl="1"/>
            <a:r>
              <a:rPr lang="en-US" dirty="0"/>
              <a:t>after();</a:t>
            </a:r>
          </a:p>
          <a:p>
            <a:pPr lvl="1"/>
            <a:r>
              <a:rPr lang="en-US" dirty="0"/>
              <a:t>before();</a:t>
            </a:r>
          </a:p>
          <a:p>
            <a:r>
              <a:rPr lang="en-US" b="1" dirty="0"/>
              <a:t>Remove Element</a:t>
            </a:r>
          </a:p>
          <a:p>
            <a:pPr lvl="1"/>
            <a:r>
              <a:rPr lang="en-US" dirty="0"/>
              <a:t>remove();</a:t>
            </a:r>
          </a:p>
          <a:p>
            <a:pPr lvl="1"/>
            <a:r>
              <a:rPr lang="en-US" dirty="0"/>
              <a:t>empty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Show/Hide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how()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ide()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oggle();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Traversing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499016"/>
            <a:ext cx="8915400" cy="44122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Ancestor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arent()</a:t>
            </a:r>
          </a:p>
          <a:p>
            <a:r>
              <a:rPr lang="en-US" b="1" dirty="0" smtClean="0"/>
              <a:t>Descendent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hildren();</a:t>
            </a:r>
          </a:p>
          <a:p>
            <a:r>
              <a:rPr lang="en-US" b="1" dirty="0" smtClean="0"/>
              <a:t>Sibling</a:t>
            </a:r>
          </a:p>
          <a:p>
            <a:pPr lvl="1"/>
            <a:r>
              <a:rPr lang="en-US" dirty="0" err="1" smtClean="0"/>
              <a:t>prev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ext();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iblings();</a:t>
            </a:r>
          </a:p>
          <a:p>
            <a:r>
              <a:rPr lang="en-US" b="1" dirty="0" smtClean="0"/>
              <a:t>Filter</a:t>
            </a:r>
          </a:p>
          <a:p>
            <a:pPr lvl="1"/>
            <a:r>
              <a:rPr lang="en-US" dirty="0" smtClean="0"/>
              <a:t>first()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ast()</a:t>
            </a:r>
          </a:p>
          <a:p>
            <a:pPr marL="457188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188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DD1E-7D36-824D-B997-6B158F3A5264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99956"/>
          </a:xfrm>
        </p:spPr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8997"/>
            <a:ext cx="8915400" cy="4382225"/>
          </a:xfrm>
        </p:spPr>
        <p:txBody>
          <a:bodyPr/>
          <a:lstStyle/>
          <a:p>
            <a:r>
              <a:rPr lang="en-US" dirty="0"/>
              <a:t>Hypertext Preprocessor.</a:t>
            </a:r>
            <a:endParaRPr lang="en-US" dirty="0" smtClean="0"/>
          </a:p>
          <a:p>
            <a:r>
              <a:rPr lang="en-US" dirty="0" smtClean="0"/>
              <a:t>Server Side Programming Language.</a:t>
            </a:r>
          </a:p>
          <a:p>
            <a:r>
              <a:rPr lang="en-US" dirty="0" smtClean="0"/>
              <a:t>Generates dynamic web content (html, </a:t>
            </a:r>
            <a:r>
              <a:rPr lang="en-US" dirty="0" err="1" smtClean="0"/>
              <a:t>json</a:t>
            </a:r>
            <a:r>
              <a:rPr lang="en-US" dirty="0" smtClean="0"/>
              <a:t>, xml)</a:t>
            </a:r>
          </a:p>
          <a:p>
            <a:r>
              <a:rPr lang="en-US" dirty="0" smtClean="0"/>
              <a:t>Easily connects with database, and perform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opertation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Get/Set Session and Cookie at client.</a:t>
            </a:r>
          </a:p>
          <a:p>
            <a:endParaRPr lang="en-US" dirty="0"/>
          </a:p>
          <a:p>
            <a:r>
              <a:rPr lang="en-US" dirty="0" smtClean="0"/>
              <a:t>Install WAMP/LAMP/MAMP to run your </a:t>
            </a:r>
            <a:r>
              <a:rPr lang="en-US" dirty="0" err="1" smtClean="0"/>
              <a:t>php</a:t>
            </a:r>
            <a:r>
              <a:rPr lang="en-US" dirty="0" smtClean="0"/>
              <a:t> application.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84965"/>
          </a:xfrm>
        </p:spPr>
        <p:txBody>
          <a:bodyPr/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4007"/>
            <a:ext cx="8915400" cy="4407108"/>
          </a:xfrm>
        </p:spPr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 marL="457188" lvl="1" indent="0">
              <a:buNone/>
            </a:pPr>
            <a:r>
              <a:rPr lang="en-US" dirty="0"/>
              <a:t>e</a:t>
            </a:r>
            <a:r>
              <a:rPr lang="en-US" dirty="0" smtClean="0"/>
              <a:t>cho  ‘Hello World’;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54985"/>
          </a:xfrm>
        </p:spPr>
        <p:txBody>
          <a:bodyPr/>
          <a:lstStyle/>
          <a:p>
            <a:r>
              <a:rPr lang="en-US" smtClean="0"/>
              <a:t>PHP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3948"/>
            <a:ext cx="8915400" cy="4307274"/>
          </a:xfrm>
        </p:spPr>
        <p:txBody>
          <a:bodyPr/>
          <a:lstStyle/>
          <a:p>
            <a:r>
              <a:rPr lang="en-US" dirty="0" smtClean="0"/>
              <a:t>Variables starts with $ sign, followed by variable name.</a:t>
            </a:r>
          </a:p>
          <a:p>
            <a:r>
              <a:rPr lang="en-US" dirty="0" smtClean="0"/>
              <a:t>Variables are loosely coupled.</a:t>
            </a:r>
          </a:p>
          <a:p>
            <a:r>
              <a:rPr lang="en-US" dirty="0" smtClean="0"/>
              <a:t>Variables are case-sensitive.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Local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814946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smtClean="0"/>
              <a:t>Special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8977"/>
            <a:ext cx="8915400" cy="43522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Special Variable</a:t>
            </a:r>
          </a:p>
          <a:p>
            <a:pPr lvl="1"/>
            <a:r>
              <a:rPr lang="en-US" dirty="0"/>
              <a:t>$</a:t>
            </a:r>
            <a:r>
              <a:rPr lang="en-US" dirty="0" smtClean="0"/>
              <a:t>GLOBALS</a:t>
            </a:r>
          </a:p>
          <a:p>
            <a:pPr marL="45718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$_SERVER</a:t>
            </a:r>
            <a:endParaRPr lang="en-US" dirty="0"/>
          </a:p>
          <a:p>
            <a:pPr lvl="1"/>
            <a:r>
              <a:rPr lang="en-US" dirty="0"/>
              <a:t>$_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$_GET</a:t>
            </a:r>
          </a:p>
          <a:p>
            <a:pPr lvl="1"/>
            <a:r>
              <a:rPr lang="en-US" dirty="0" smtClean="0"/>
              <a:t>$_POST</a:t>
            </a:r>
          </a:p>
          <a:p>
            <a:pPr lvl="1"/>
            <a:r>
              <a:rPr lang="en-US" dirty="0" smtClean="0"/>
              <a:t>$_SESSION</a:t>
            </a:r>
          </a:p>
          <a:p>
            <a:pPr lvl="1"/>
            <a:r>
              <a:rPr lang="en-US" dirty="0" smtClean="0"/>
              <a:t>$_COOKIE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$_ENV</a:t>
            </a:r>
          </a:p>
          <a:p>
            <a:pPr lvl="1"/>
            <a:r>
              <a:rPr lang="en-US" dirty="0" smtClean="0"/>
              <a:t>$_FILES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4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99956"/>
          </a:xfrm>
        </p:spPr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4066"/>
            <a:ext cx="8915400" cy="49617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/>
              <a:t>$name = “Hello World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$id = 1;</a:t>
            </a:r>
          </a:p>
          <a:p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$price = 1.024;</a:t>
            </a:r>
          </a:p>
          <a:p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$x = true;</a:t>
            </a:r>
          </a:p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$days = array();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abc</a:t>
            </a:r>
            <a:r>
              <a:rPr lang="en-US" dirty="0" smtClean="0"/>
              <a:t> -&gt; property;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9214" y="2133600"/>
            <a:ext cx="550139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strlen</a:t>
            </a:r>
            <a:endParaRPr lang="en-US" b="1" dirty="0" smtClean="0"/>
          </a:p>
          <a:p>
            <a:pPr lvl="1"/>
            <a:r>
              <a:rPr lang="en-US" dirty="0"/>
              <a:t>echo </a:t>
            </a:r>
            <a:r>
              <a:rPr lang="en-US" dirty="0" err="1"/>
              <a:t>strlen</a:t>
            </a:r>
            <a:r>
              <a:rPr lang="en-US" dirty="0"/>
              <a:t>(“Hello World</a:t>
            </a:r>
            <a:r>
              <a:rPr lang="en-US" dirty="0" smtClean="0"/>
              <a:t>”);</a:t>
            </a:r>
          </a:p>
          <a:p>
            <a:r>
              <a:rPr lang="en-US" b="1" dirty="0" err="1" smtClean="0"/>
              <a:t>str_word_count</a:t>
            </a:r>
            <a:endParaRPr lang="en-US" b="1" dirty="0" smtClean="0"/>
          </a:p>
          <a:p>
            <a:pPr lvl="1"/>
            <a:r>
              <a:rPr lang="en-US" dirty="0"/>
              <a:t>echo </a:t>
            </a:r>
            <a:r>
              <a:rPr lang="en-US" dirty="0" err="1"/>
              <a:t>str_word_count</a:t>
            </a:r>
            <a:r>
              <a:rPr lang="en-US" dirty="0" smtClean="0"/>
              <a:t>(“</a:t>
            </a:r>
            <a:r>
              <a:rPr lang="en-US" dirty="0"/>
              <a:t>Hello World</a:t>
            </a:r>
            <a:r>
              <a:rPr lang="en-US" dirty="0" smtClean="0"/>
              <a:t>”);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trrev</a:t>
            </a:r>
            <a:endParaRPr lang="en-US" b="1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cho </a:t>
            </a:r>
            <a:r>
              <a:rPr lang="en-US" dirty="0" err="1" smtClean="0"/>
              <a:t>strrev</a:t>
            </a:r>
            <a:r>
              <a:rPr lang="en-US" dirty="0" smtClean="0"/>
              <a:t>(“Hello World”);</a:t>
            </a:r>
          </a:p>
          <a:p>
            <a:r>
              <a:rPr lang="en-US" b="1" dirty="0" err="1"/>
              <a:t>str_replace</a:t>
            </a:r>
            <a:endParaRPr lang="en-US" b="1" dirty="0" smtClean="0"/>
          </a:p>
          <a:p>
            <a:pPr lvl="1"/>
            <a:r>
              <a:rPr lang="en-US" dirty="0"/>
              <a:t>echo </a:t>
            </a:r>
            <a:r>
              <a:rPr lang="en-US" dirty="0" err="1"/>
              <a:t>str_replace</a:t>
            </a:r>
            <a:r>
              <a:rPr lang="en-US" dirty="0" smtClean="0"/>
              <a:t>(“world”, “Hello World”);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Ref- </a:t>
            </a:r>
            <a:r>
              <a:rPr lang="en-US" b="1" i="1" dirty="0">
                <a:solidFill>
                  <a:srgbClr val="0070C0"/>
                </a:solidFill>
              </a:rPr>
              <a:t>http://www.w3schools.com/</a:t>
            </a:r>
            <a:r>
              <a:rPr lang="en-US" b="1" i="1" dirty="0" err="1">
                <a:solidFill>
                  <a:srgbClr val="0070C0"/>
                </a:solidFill>
              </a:rPr>
              <a:t>php</a:t>
            </a:r>
            <a:r>
              <a:rPr lang="en-US" b="1" i="1" dirty="0">
                <a:solidFill>
                  <a:srgbClr val="0070C0"/>
                </a:solidFill>
              </a:rPr>
              <a:t>/</a:t>
            </a:r>
            <a:r>
              <a:rPr lang="en-US" b="1" i="1" dirty="0" err="1">
                <a:solidFill>
                  <a:srgbClr val="0070C0"/>
                </a:solidFill>
              </a:rPr>
              <a:t>php_ref_string.asp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80682" y="2126222"/>
            <a:ext cx="4923929" cy="37776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rim</a:t>
            </a:r>
          </a:p>
          <a:p>
            <a:pPr lvl="1"/>
            <a:r>
              <a:rPr lang="en-US" dirty="0" smtClean="0"/>
              <a:t>Remove white space.</a:t>
            </a:r>
          </a:p>
          <a:p>
            <a:r>
              <a:rPr lang="en-US" b="1" dirty="0" err="1" smtClean="0"/>
              <a:t>Stripslashes</a:t>
            </a:r>
            <a:endParaRPr lang="en-US" b="1" dirty="0" smtClean="0"/>
          </a:p>
          <a:p>
            <a:pPr lvl="1"/>
            <a:r>
              <a:rPr lang="en-US" dirty="0" smtClean="0"/>
              <a:t>Unquote a string quoted with slashes</a:t>
            </a:r>
          </a:p>
          <a:p>
            <a:r>
              <a:rPr lang="en-US" b="1" dirty="0" err="1" smtClean="0"/>
              <a:t>Htmlspecialchars</a:t>
            </a:r>
            <a:endParaRPr lang="en-US" b="1" dirty="0" smtClean="0"/>
          </a:p>
          <a:p>
            <a:pPr lvl="1"/>
            <a:r>
              <a:rPr lang="en-US" dirty="0" smtClean="0"/>
              <a:t>Convert predefined character to html entities.</a:t>
            </a:r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9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1"/>
            <a:ext cx="8911687" cy="691123"/>
          </a:xfrm>
        </p:spPr>
        <p:txBody>
          <a:bodyPr/>
          <a:lstStyle/>
          <a:p>
            <a:r>
              <a:rPr lang="en-US" dirty="0" smtClean="0"/>
              <a:t>Web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7298"/>
            <a:ext cx="8915400" cy="3777623"/>
          </a:xfrm>
        </p:spPr>
        <p:txBody>
          <a:bodyPr/>
          <a:lstStyle/>
          <a:p>
            <a:r>
              <a:rPr lang="en-US" dirty="0" smtClean="0"/>
              <a:t>Web Programming</a:t>
            </a:r>
          </a:p>
          <a:p>
            <a:r>
              <a:rPr lang="en-US" dirty="0" smtClean="0"/>
              <a:t>Http Protocol</a:t>
            </a:r>
          </a:p>
          <a:p>
            <a:r>
              <a:rPr lang="en-US" dirty="0" smtClean="0"/>
              <a:t>Web Client</a:t>
            </a:r>
          </a:p>
          <a:p>
            <a:r>
              <a:rPr lang="en-US" dirty="0" smtClean="0"/>
              <a:t>Web Server</a:t>
            </a:r>
          </a:p>
          <a:p>
            <a:r>
              <a:rPr lang="en-US" dirty="0" smtClean="0"/>
              <a:t>Markup Language</a:t>
            </a:r>
          </a:p>
          <a:p>
            <a:pPr lvl="1"/>
            <a:r>
              <a:rPr lang="en-US" dirty="0" smtClean="0"/>
              <a:t>Elements / Tags</a:t>
            </a:r>
          </a:p>
          <a:p>
            <a:pPr lvl="1"/>
            <a:r>
              <a:rPr lang="en-US" dirty="0" smtClean="0"/>
              <a:t>Attributes / Property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B832-A909-8544-9E94-F3DFCA46DFEC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904887"/>
          </a:xfrm>
        </p:spPr>
        <p:txBody>
          <a:bodyPr/>
          <a:lstStyle/>
          <a:p>
            <a:r>
              <a:rPr lang="en-US" dirty="0" smtClean="0"/>
              <a:t>Constants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4066"/>
            <a:ext cx="8915400" cy="4487156"/>
          </a:xfrm>
        </p:spPr>
        <p:txBody>
          <a:bodyPr/>
          <a:lstStyle/>
          <a:p>
            <a:r>
              <a:rPr lang="en-US" dirty="0" smtClean="0"/>
              <a:t>Constants are variable with fixed value.</a:t>
            </a:r>
          </a:p>
          <a:p>
            <a:r>
              <a:rPr lang="en-US" dirty="0" smtClean="0"/>
              <a:t>Value cant be changes.</a:t>
            </a:r>
          </a:p>
          <a:p>
            <a:r>
              <a:rPr lang="en-US" dirty="0" smtClean="0"/>
              <a:t>Constants are global.</a:t>
            </a:r>
          </a:p>
          <a:p>
            <a:r>
              <a:rPr lang="en-US" dirty="0" smtClean="0"/>
              <a:t>Constant Name </a:t>
            </a:r>
            <a:r>
              <a:rPr lang="en-US" b="1" dirty="0" smtClean="0"/>
              <a:t>Not</a:t>
            </a:r>
            <a:r>
              <a:rPr lang="en-US" dirty="0" smtClean="0"/>
              <a:t> starts with </a:t>
            </a:r>
            <a:r>
              <a:rPr lang="en-US" b="1" dirty="0" smtClean="0"/>
              <a:t>$ Sign.</a:t>
            </a:r>
          </a:p>
          <a:p>
            <a:endParaRPr lang="en-US" b="1" dirty="0"/>
          </a:p>
          <a:p>
            <a:r>
              <a:rPr lang="en-US" dirty="0"/>
              <a:t>d</a:t>
            </a:r>
            <a:r>
              <a:rPr lang="en-US" dirty="0" smtClean="0"/>
              <a:t>efine(‘PI’, 3.14);		// constant declaration.</a:t>
            </a:r>
          </a:p>
          <a:p>
            <a:r>
              <a:rPr lang="en-US" dirty="0"/>
              <a:t>e</a:t>
            </a:r>
            <a:r>
              <a:rPr lang="en-US" dirty="0" smtClean="0"/>
              <a:t>cho PI;				// constant usage.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39995"/>
          </a:xfrm>
        </p:spPr>
        <p:txBody>
          <a:bodyPr/>
          <a:lstStyle/>
          <a:p>
            <a:r>
              <a:rPr lang="en-US" smtClean="0"/>
              <a:t>Operator in 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4105"/>
            <a:ext cx="8915400" cy="4547117"/>
          </a:xfrm>
        </p:spPr>
        <p:txBody>
          <a:bodyPr/>
          <a:lstStyle/>
          <a:p>
            <a:r>
              <a:rPr lang="en-US" dirty="0" err="1" smtClean="0"/>
              <a:t>Artithmetic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Assignment Operator</a:t>
            </a:r>
          </a:p>
          <a:p>
            <a:r>
              <a:rPr lang="en-US" dirty="0" err="1" smtClean="0"/>
              <a:t>Comparision</a:t>
            </a:r>
            <a:r>
              <a:rPr lang="en-US" dirty="0" smtClean="0"/>
              <a:t> Operator</a:t>
            </a:r>
          </a:p>
          <a:p>
            <a:pPr lvl="1"/>
            <a:r>
              <a:rPr lang="en-US" dirty="0" smtClean="0"/>
              <a:t>===</a:t>
            </a:r>
          </a:p>
          <a:p>
            <a:pPr lvl="1"/>
            <a:r>
              <a:rPr lang="en-US" dirty="0" smtClean="0"/>
              <a:t>&lt;&gt;</a:t>
            </a:r>
          </a:p>
          <a:p>
            <a:r>
              <a:rPr lang="en-US" dirty="0" err="1" smtClean="0"/>
              <a:t>Incrment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Logical Operator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nd/or/not</a:t>
            </a:r>
          </a:p>
          <a:p>
            <a:r>
              <a:rPr lang="en-US" dirty="0" smtClean="0"/>
              <a:t>String Operator</a:t>
            </a:r>
          </a:p>
          <a:p>
            <a:pPr lvl="1"/>
            <a:r>
              <a:rPr lang="en-US" dirty="0" smtClean="0"/>
              <a:t>$var1 . $var2;			// </a:t>
            </a:r>
            <a:r>
              <a:rPr lang="en-US" dirty="0" err="1" smtClean="0"/>
              <a:t>concatnation</a:t>
            </a:r>
            <a:endParaRPr lang="en-US" dirty="0" smtClean="0"/>
          </a:p>
          <a:p>
            <a:pPr lvl="1"/>
            <a:r>
              <a:rPr lang="en-US" dirty="0" smtClean="0"/>
              <a:t>$var1 .=  $var2;			// </a:t>
            </a:r>
            <a:r>
              <a:rPr lang="en-US" dirty="0" err="1" smtClean="0"/>
              <a:t>concatnation</a:t>
            </a:r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39995"/>
          </a:xfrm>
        </p:spPr>
        <p:txBody>
          <a:bodyPr/>
          <a:lstStyle/>
          <a:p>
            <a:r>
              <a:rPr lang="en-US" dirty="0" smtClean="0"/>
              <a:t>For loop in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738858" y="2133600"/>
            <a:ext cx="5164217" cy="3777622"/>
          </a:xfrm>
        </p:spPr>
        <p:txBody>
          <a:bodyPr/>
          <a:lstStyle/>
          <a:p>
            <a:r>
              <a:rPr lang="en-US" dirty="0"/>
              <a:t>for (</a:t>
            </a:r>
            <a:r>
              <a:rPr lang="en-US" b="1" i="1" dirty="0" err="1" smtClean="0"/>
              <a:t>init</a:t>
            </a:r>
            <a:r>
              <a:rPr lang="en-US" i="1" dirty="0" smtClean="0"/>
              <a:t>; </a:t>
            </a:r>
            <a:r>
              <a:rPr lang="en-US" b="1" i="1" dirty="0" smtClean="0"/>
              <a:t>test</a:t>
            </a:r>
            <a:r>
              <a:rPr lang="en-US" i="1" dirty="0" smtClean="0"/>
              <a:t>; </a:t>
            </a:r>
            <a:r>
              <a:rPr lang="en-US" b="1" i="1" dirty="0" smtClean="0"/>
              <a:t>increment</a:t>
            </a:r>
            <a:r>
              <a:rPr lang="en-US" dirty="0" smtClean="0"/>
              <a:t>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</a:t>
            </a:r>
            <a:r>
              <a:rPr lang="en-US" i="1" dirty="0"/>
              <a:t>  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b="1" dirty="0"/>
              <a:t>$</a:t>
            </a:r>
            <a:r>
              <a:rPr lang="en-US" b="1" i="1" dirty="0"/>
              <a:t>array</a:t>
            </a:r>
            <a:r>
              <a:rPr lang="en-US" i="1" dirty="0"/>
              <a:t> </a:t>
            </a:r>
            <a:r>
              <a:rPr lang="en-US" dirty="0"/>
              <a:t>as</a:t>
            </a:r>
            <a:r>
              <a:rPr lang="en-US" i="1" dirty="0"/>
              <a:t> </a:t>
            </a:r>
            <a:r>
              <a:rPr lang="en-US" b="1" dirty="0"/>
              <a:t>$</a:t>
            </a:r>
            <a:r>
              <a:rPr lang="en-US" b="1" i="1" dirty="0"/>
              <a:t>value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b="1" dirty="0"/>
              <a:t>$</a:t>
            </a:r>
            <a:r>
              <a:rPr lang="en-US" b="1" i="1" dirty="0"/>
              <a:t>array</a:t>
            </a:r>
            <a:r>
              <a:rPr lang="en-US" i="1" dirty="0"/>
              <a:t> </a:t>
            </a:r>
            <a:r>
              <a:rPr lang="en-US" dirty="0"/>
              <a:t>as</a:t>
            </a:r>
            <a:r>
              <a:rPr lang="en-US" i="1" dirty="0"/>
              <a:t> </a:t>
            </a:r>
            <a:r>
              <a:rPr lang="en-US" b="1" dirty="0" smtClean="0"/>
              <a:t>$</a:t>
            </a:r>
            <a:r>
              <a:rPr lang="en-US" b="1" i="1" dirty="0" smtClean="0"/>
              <a:t>x =&gt; $</a:t>
            </a:r>
            <a:r>
              <a:rPr lang="en-US" b="1" i="1" dirty="0" err="1" smtClean="0"/>
              <a:t>x_val</a:t>
            </a:r>
            <a:r>
              <a:rPr lang="en-US" dirty="0" smtClean="0"/>
              <a:t>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 </a:t>
            </a:r>
            <a:r>
              <a:rPr lang="en-US" i="1" dirty="0"/>
              <a:t>code to be executed;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in PHP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589212" y="1424066"/>
            <a:ext cx="4313864" cy="4487156"/>
          </a:xfrm>
        </p:spPr>
        <p:txBody>
          <a:bodyPr/>
          <a:lstStyle/>
          <a:p>
            <a:r>
              <a:rPr lang="en-US" dirty="0" smtClean="0"/>
              <a:t>Index Array</a:t>
            </a:r>
          </a:p>
          <a:p>
            <a:endParaRPr lang="en-US" dirty="0"/>
          </a:p>
          <a:p>
            <a:r>
              <a:rPr lang="en-US" dirty="0" smtClean="0"/>
              <a:t>$days = array();</a:t>
            </a:r>
          </a:p>
          <a:p>
            <a:pPr lvl="1"/>
            <a:r>
              <a:rPr lang="en-US" dirty="0" smtClean="0"/>
              <a:t>$days[0] = ‘Sunday’;</a:t>
            </a:r>
          </a:p>
          <a:p>
            <a:pPr lvl="1"/>
            <a:r>
              <a:rPr lang="en-US" dirty="0" smtClean="0"/>
              <a:t>$days[1] = ‘Monday’;</a:t>
            </a:r>
          </a:p>
          <a:p>
            <a:pPr lvl="1"/>
            <a:endParaRPr lang="en-US" dirty="0"/>
          </a:p>
          <a:p>
            <a:r>
              <a:rPr lang="en-US" dirty="0" smtClean="0"/>
              <a:t>Loop through Index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190747" y="1424066"/>
            <a:ext cx="4313864" cy="4479778"/>
          </a:xfrm>
        </p:spPr>
        <p:txBody>
          <a:bodyPr/>
          <a:lstStyle/>
          <a:p>
            <a:r>
              <a:rPr lang="en-US" dirty="0" smtClean="0"/>
              <a:t>Associative Array</a:t>
            </a:r>
          </a:p>
          <a:p>
            <a:endParaRPr lang="en-US" dirty="0"/>
          </a:p>
          <a:p>
            <a:r>
              <a:rPr lang="en-US" dirty="0" smtClean="0"/>
              <a:t>$days = array();</a:t>
            </a:r>
          </a:p>
          <a:p>
            <a:pPr lvl="1"/>
            <a:r>
              <a:rPr lang="en-US" dirty="0" smtClean="0"/>
              <a:t>$days[‘key1’] = ‘Sunday’;</a:t>
            </a:r>
          </a:p>
          <a:p>
            <a:pPr lvl="1"/>
            <a:r>
              <a:rPr lang="en-US" dirty="0" smtClean="0"/>
              <a:t>$days[‘key2’] = ‘Monday’;</a:t>
            </a:r>
          </a:p>
          <a:p>
            <a:pPr lvl="1"/>
            <a:endParaRPr lang="en-US" dirty="0"/>
          </a:p>
          <a:p>
            <a:r>
              <a:rPr lang="en-US" dirty="0" smtClean="0"/>
              <a:t>Loop through Associative array.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90603"/>
          </a:xfrm>
        </p:spPr>
        <p:txBody>
          <a:bodyPr/>
          <a:lstStyle/>
          <a:p>
            <a:r>
              <a:rPr lang="en-US" dirty="0" smtClean="0"/>
              <a:t>Array in PHP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633928"/>
            <a:ext cx="8915400" cy="4277294"/>
          </a:xfrm>
        </p:spPr>
        <p:txBody>
          <a:bodyPr/>
          <a:lstStyle/>
          <a:p>
            <a:r>
              <a:rPr lang="en-US" dirty="0" smtClean="0"/>
              <a:t>Useful Methods</a:t>
            </a:r>
          </a:p>
          <a:p>
            <a:pPr lvl="1"/>
            <a:r>
              <a:rPr lang="en-US" dirty="0" smtClean="0"/>
              <a:t>sort()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sort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sort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rsort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sort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rsort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DD1E-7D36-824D-B997-6B158F3A5264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3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640701"/>
          </a:xfrm>
        </p:spPr>
        <p:txBody>
          <a:bodyPr/>
          <a:lstStyle/>
          <a:p>
            <a:r>
              <a:rPr lang="en-US" dirty="0" smtClean="0"/>
              <a:t>Function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4026"/>
            <a:ext cx="8915400" cy="4427196"/>
          </a:xfrm>
        </p:spPr>
        <p:txBody>
          <a:bodyPr/>
          <a:lstStyle/>
          <a:p>
            <a:r>
              <a:rPr lang="en-US" dirty="0" smtClean="0"/>
              <a:t>A block of statement, can be used repeatedly in a program.</a:t>
            </a:r>
          </a:p>
          <a:p>
            <a:r>
              <a:rPr lang="en-US" dirty="0" smtClean="0"/>
              <a:t>Used for logical </a:t>
            </a:r>
            <a:r>
              <a:rPr lang="en-US" dirty="0" err="1" smtClean="0"/>
              <a:t>opration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does not get executed automatically.</a:t>
            </a:r>
          </a:p>
          <a:p>
            <a:endParaRPr lang="en-US" dirty="0"/>
          </a:p>
          <a:p>
            <a:pPr marL="400041" lvl="1" indent="0">
              <a:buNone/>
            </a:pPr>
            <a:r>
              <a:rPr lang="en-US" b="1" i="1" dirty="0"/>
              <a:t>f</a:t>
            </a:r>
            <a:r>
              <a:rPr lang="en-US" b="1" i="1" dirty="0" smtClean="0"/>
              <a:t>unction </a:t>
            </a:r>
            <a:r>
              <a:rPr lang="en-US" b="1" i="1" dirty="0" err="1" smtClean="0"/>
              <a:t>functionname</a:t>
            </a:r>
            <a:r>
              <a:rPr lang="en-US" b="1" i="1" dirty="0" smtClean="0"/>
              <a:t>(){</a:t>
            </a:r>
          </a:p>
          <a:p>
            <a:pPr marL="400041" lvl="1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// logic</a:t>
            </a:r>
          </a:p>
          <a:p>
            <a:pPr marL="400041" lvl="1" indent="0">
              <a:buNone/>
            </a:pPr>
            <a:r>
              <a:rPr lang="en-US" b="1" i="1" dirty="0" smtClean="0"/>
              <a:t>}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84965"/>
          </a:xfrm>
        </p:spPr>
        <p:txBody>
          <a:bodyPr/>
          <a:lstStyle/>
          <a:p>
            <a:r>
              <a:rPr lang="en-US" dirty="0" smtClean="0"/>
              <a:t>Include </a:t>
            </a:r>
            <a:r>
              <a:rPr lang="en-US" smtClean="0"/>
              <a:t>and Require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3987"/>
            <a:ext cx="8915400" cy="4367235"/>
          </a:xfrm>
        </p:spPr>
        <p:txBody>
          <a:bodyPr/>
          <a:lstStyle/>
          <a:p>
            <a:r>
              <a:rPr lang="en-US" dirty="0" smtClean="0"/>
              <a:t>Insert the content of </a:t>
            </a:r>
            <a:r>
              <a:rPr lang="en-US" dirty="0" err="1" smtClean="0"/>
              <a:t>php</a:t>
            </a:r>
            <a:r>
              <a:rPr lang="en-US" dirty="0" smtClean="0"/>
              <a:t> file into another.</a:t>
            </a:r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nclude  - In case of failure gives only warning.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 – In case of failure produce error and stop scripts.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5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10015"/>
          </a:xfrm>
        </p:spPr>
        <p:txBody>
          <a:bodyPr/>
          <a:lstStyle/>
          <a:p>
            <a:r>
              <a:rPr lang="en-US" smtClean="0"/>
              <a:t>Exception in 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9016"/>
            <a:ext cx="8915400" cy="4412206"/>
          </a:xfrm>
        </p:spPr>
        <p:txBody>
          <a:bodyPr>
            <a:normAutofit/>
          </a:bodyPr>
          <a:lstStyle/>
          <a:p>
            <a:r>
              <a:rPr lang="en-US" dirty="0" smtClean="0"/>
              <a:t>Used to handle logical error.</a:t>
            </a:r>
          </a:p>
          <a:p>
            <a:r>
              <a:rPr lang="en-US" dirty="0" smtClean="0"/>
              <a:t>It changes the normal flow of script, and display proper message</a:t>
            </a:r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atch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hrow</a:t>
            </a:r>
          </a:p>
          <a:p>
            <a:pPr marL="457188" lvl="1" indent="0">
              <a:buNone/>
            </a:pPr>
            <a:r>
              <a:rPr lang="en-US" dirty="0" smtClean="0"/>
              <a:t>		</a:t>
            </a:r>
          </a:p>
          <a:p>
            <a:pPr marL="457188" lvl="1" indent="0">
              <a:buNone/>
            </a:pPr>
            <a:r>
              <a:rPr lang="en-US" dirty="0"/>
              <a:t>try </a:t>
            </a:r>
            <a:r>
              <a:rPr lang="en-US" dirty="0" smtClean="0"/>
              <a:t>{</a:t>
            </a:r>
          </a:p>
          <a:p>
            <a:pPr marL="457188" lvl="1" indent="0">
              <a:buNone/>
            </a:pPr>
            <a:r>
              <a:rPr lang="en-US" dirty="0"/>
              <a:t> </a:t>
            </a:r>
            <a:r>
              <a:rPr lang="en-US" dirty="0" smtClean="0"/>
              <a:t>    // block of </a:t>
            </a:r>
            <a:r>
              <a:rPr lang="en-US" dirty="0" err="1" smtClean="0"/>
              <a:t>statment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} catch(Exception </a:t>
            </a:r>
            <a:r>
              <a:rPr lang="en-US" dirty="0"/>
              <a:t>$e) {</a:t>
            </a:r>
            <a:br>
              <a:rPr lang="en-US" dirty="0"/>
            </a:br>
            <a:r>
              <a:rPr lang="en-US" dirty="0"/>
              <a:t>  echo 'Message: ' .$e-&gt;</a:t>
            </a:r>
            <a:r>
              <a:rPr lang="en-US" dirty="0" err="1"/>
              <a:t>getMessage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99956"/>
          </a:xfrm>
        </p:spPr>
        <p:txBody>
          <a:bodyPr/>
          <a:lstStyle/>
          <a:p>
            <a:r>
              <a:rPr lang="en-US" smtClean="0"/>
              <a:t>File Handling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4066"/>
            <a:ext cx="8915400" cy="4487156"/>
          </a:xfrm>
        </p:spPr>
        <p:txBody>
          <a:bodyPr/>
          <a:lstStyle/>
          <a:p>
            <a:r>
              <a:rPr lang="en-US" dirty="0" smtClean="0"/>
              <a:t>Open a file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myfile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 smtClean="0"/>
              <a:t>(”</a:t>
            </a:r>
            <a:r>
              <a:rPr lang="en-US" dirty="0" err="1" smtClean="0"/>
              <a:t>myfile.txt</a:t>
            </a:r>
            <a:r>
              <a:rPr lang="en-US" dirty="0"/>
              <a:t>", "</a:t>
            </a:r>
            <a:r>
              <a:rPr lang="en-US" dirty="0" smtClean="0"/>
              <a:t>r”);     // r, w, x, r+, w+, a+</a:t>
            </a:r>
          </a:p>
          <a:p>
            <a:r>
              <a:rPr lang="en-US" dirty="0" smtClean="0"/>
              <a:t>Close a file</a:t>
            </a:r>
          </a:p>
          <a:p>
            <a:pPr lvl="1"/>
            <a:r>
              <a:rPr lang="en-US" dirty="0" err="1"/>
              <a:t>fclose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smtClean="0"/>
              <a:t>Read file</a:t>
            </a:r>
          </a:p>
          <a:p>
            <a:pPr lvl="1"/>
            <a:r>
              <a:rPr lang="en-US" dirty="0" err="1"/>
              <a:t>fread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 smtClean="0"/>
              <a:t>, </a:t>
            </a:r>
            <a:r>
              <a:rPr lang="en-US" dirty="0" err="1" smtClean="0"/>
              <a:t>filesize</a:t>
            </a:r>
            <a:r>
              <a:rPr lang="en-US" dirty="0" smtClean="0"/>
              <a:t>(”</a:t>
            </a:r>
            <a:r>
              <a:rPr lang="en-US" dirty="0" err="1" smtClean="0"/>
              <a:t>myfile.txt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Write file</a:t>
            </a:r>
          </a:p>
          <a:p>
            <a:pPr lvl="1"/>
            <a:r>
              <a:rPr lang="en-US" dirty="0"/>
              <a:t>$txt = </a:t>
            </a:r>
            <a:r>
              <a:rPr lang="en-US" dirty="0" smtClean="0"/>
              <a:t>”Hello World";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fwrite</a:t>
            </a:r>
            <a:r>
              <a:rPr lang="en-US" dirty="0"/>
              <a:t>($</a:t>
            </a:r>
            <a:r>
              <a:rPr lang="en-US" dirty="0" err="1"/>
              <a:t>myfile</a:t>
            </a:r>
            <a:r>
              <a:rPr lang="en-US" dirty="0"/>
              <a:t>, $txt);</a:t>
            </a:r>
            <a:endParaRPr lang="en-US" dirty="0" smtClean="0"/>
          </a:p>
          <a:p>
            <a:pPr lvl="1"/>
            <a:endParaRPr lang="en-US" dirty="0" smtClean="0"/>
          </a:p>
          <a:p>
            <a:pPr marL="457188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84965"/>
          </a:xfrm>
        </p:spPr>
        <p:txBody>
          <a:bodyPr/>
          <a:lstStyle/>
          <a:p>
            <a:r>
              <a:rPr lang="en-US" smtClean="0"/>
              <a:t>Useful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9075"/>
            <a:ext cx="8915400" cy="4502147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sset</a:t>
            </a:r>
            <a:endParaRPr lang="en-US" b="1" dirty="0" smtClean="0"/>
          </a:p>
          <a:p>
            <a:pPr lvl="1"/>
            <a:r>
              <a:rPr lang="en-US" dirty="0"/>
              <a:t>Determine if a variable is set and is not NULL</a:t>
            </a:r>
            <a:endParaRPr lang="en-US" dirty="0" smtClean="0"/>
          </a:p>
          <a:p>
            <a:r>
              <a:rPr lang="en-US" b="1" dirty="0"/>
              <a:t>u</a:t>
            </a:r>
            <a:r>
              <a:rPr lang="en-US" b="1" dirty="0" smtClean="0"/>
              <a:t>nset</a:t>
            </a:r>
          </a:p>
          <a:p>
            <a:pPr lvl="1"/>
            <a:r>
              <a:rPr lang="en-US" dirty="0"/>
              <a:t>Unset a given variable</a:t>
            </a:r>
            <a:endParaRPr lang="en-US" b="1" dirty="0" smtClean="0"/>
          </a:p>
          <a:p>
            <a:r>
              <a:rPr lang="en-US" b="1" dirty="0"/>
              <a:t>e</a:t>
            </a:r>
            <a:r>
              <a:rPr lang="en-US" b="1" dirty="0" smtClean="0"/>
              <a:t>mpty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whether a variable is </a:t>
            </a:r>
            <a:r>
              <a:rPr lang="en-US" dirty="0" smtClean="0"/>
              <a:t>empty</a:t>
            </a:r>
          </a:p>
          <a:p>
            <a:r>
              <a:rPr lang="en-US" b="1" dirty="0" err="1"/>
              <a:t>v</a:t>
            </a:r>
            <a:r>
              <a:rPr lang="en-US" b="1" dirty="0" err="1" smtClean="0"/>
              <a:t>ar_dump</a:t>
            </a:r>
            <a:endParaRPr lang="en-US" b="1" dirty="0" smtClean="0"/>
          </a:p>
          <a:p>
            <a:pPr lvl="1"/>
            <a:r>
              <a:rPr lang="en-US" dirty="0"/>
              <a:t>Dumps information about a variable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Ref : </a:t>
            </a:r>
            <a:r>
              <a:rPr lang="en-US" b="1" i="1" dirty="0">
                <a:solidFill>
                  <a:srgbClr val="0070C0"/>
                </a:solidFill>
              </a:rPr>
              <a:t>http://</a:t>
            </a:r>
            <a:r>
              <a:rPr lang="en-US" b="1" i="1" dirty="0" err="1">
                <a:solidFill>
                  <a:srgbClr val="0070C0"/>
                </a:solidFill>
              </a:rPr>
              <a:t>php.net</a:t>
            </a:r>
            <a:r>
              <a:rPr lang="en-US" b="1" i="1" dirty="0">
                <a:solidFill>
                  <a:srgbClr val="0070C0"/>
                </a:solidFill>
              </a:rPr>
              <a:t>/manual/en/</a:t>
            </a:r>
            <a:r>
              <a:rPr lang="en-US" b="1" i="1" dirty="0" err="1">
                <a:solidFill>
                  <a:srgbClr val="0070C0"/>
                </a:solidFill>
              </a:rPr>
              <a:t>book.var.php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1"/>
            <a:ext cx="8911687" cy="828909"/>
          </a:xfrm>
        </p:spPr>
        <p:txBody>
          <a:bodyPr/>
          <a:lstStyle/>
          <a:p>
            <a:r>
              <a:rPr lang="en-US" dirty="0" smtClean="0"/>
              <a:t>Elements of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632558"/>
            <a:ext cx="8915400" cy="3777623"/>
          </a:xfrm>
        </p:spPr>
        <p:txBody>
          <a:bodyPr/>
          <a:lstStyle/>
          <a:p>
            <a:r>
              <a:rPr lang="en-US" dirty="0" smtClean="0"/>
              <a:t>Heading</a:t>
            </a:r>
          </a:p>
          <a:p>
            <a:r>
              <a:rPr lang="en-US" dirty="0" smtClean="0"/>
              <a:t>Paragraph</a:t>
            </a:r>
          </a:p>
          <a:p>
            <a:r>
              <a:rPr lang="en-US" dirty="0" smtClean="0"/>
              <a:t>Anchor / Link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Images / Pictures</a:t>
            </a:r>
          </a:p>
          <a:p>
            <a:r>
              <a:rPr lang="en-US" dirty="0" smtClean="0"/>
              <a:t>Media Object (Audio/Video)</a:t>
            </a:r>
          </a:p>
          <a:p>
            <a:r>
              <a:rPr lang="en-US" dirty="0" smtClean="0"/>
              <a:t>Canvas (Drawing)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A62C-EB67-C84F-83EE-3F7621E48F2A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39995"/>
          </a:xfrm>
        </p:spPr>
        <p:txBody>
          <a:bodyPr/>
          <a:lstStyle/>
          <a:p>
            <a:r>
              <a:rPr lang="en-US" smtClean="0"/>
              <a:t>Database Connectivity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8957"/>
            <a:ext cx="8915400" cy="454148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Step 1</a:t>
            </a:r>
          </a:p>
          <a:p>
            <a:pPr lvl="1"/>
            <a:r>
              <a:rPr lang="en-US" dirty="0" smtClean="0"/>
              <a:t>$conn = new </a:t>
            </a:r>
            <a:r>
              <a:rPr lang="en-US" dirty="0" err="1" smtClean="0"/>
              <a:t>mysqli</a:t>
            </a:r>
            <a:r>
              <a:rPr lang="en-US" dirty="0" smtClean="0"/>
              <a:t>($</a:t>
            </a:r>
            <a:r>
              <a:rPr lang="en-US" dirty="0" err="1" smtClean="0"/>
              <a:t>url</a:t>
            </a:r>
            <a:r>
              <a:rPr lang="en-US" dirty="0" smtClean="0"/>
              <a:t>, $username, $password, $</a:t>
            </a:r>
            <a:r>
              <a:rPr lang="en-US" dirty="0" err="1" smtClean="0"/>
              <a:t>dbname</a:t>
            </a:r>
            <a:r>
              <a:rPr lang="en-US" dirty="0" smtClean="0"/>
              <a:t>);</a:t>
            </a:r>
          </a:p>
          <a:p>
            <a:r>
              <a:rPr lang="en-US" b="1" dirty="0" smtClean="0"/>
              <a:t>Step 2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conn-&gt;</a:t>
            </a:r>
            <a:r>
              <a:rPr lang="en-US" dirty="0" err="1" smtClean="0"/>
              <a:t>connect_error</a:t>
            </a:r>
            <a:endParaRPr lang="en-US" dirty="0" smtClean="0"/>
          </a:p>
          <a:p>
            <a:r>
              <a:rPr lang="en-US" b="1" dirty="0" smtClean="0"/>
              <a:t>Step</a:t>
            </a:r>
            <a:r>
              <a:rPr lang="en-US" dirty="0" smtClean="0"/>
              <a:t> 3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conn-&gt;query($</a:t>
            </a:r>
            <a:r>
              <a:rPr lang="en-US" dirty="0" err="1"/>
              <a:t>sql</a:t>
            </a:r>
            <a:r>
              <a:rPr lang="en-US" dirty="0"/>
              <a:t>) === </a:t>
            </a:r>
            <a:r>
              <a:rPr lang="en-US" dirty="0" smtClean="0"/>
              <a:t>TRUE</a:t>
            </a:r>
          </a:p>
          <a:p>
            <a:pPr lvl="1"/>
            <a:r>
              <a:rPr lang="en-US" dirty="0"/>
              <a:t>$result = $conn-&gt;query($</a:t>
            </a:r>
            <a:r>
              <a:rPr lang="en-US" dirty="0" err="1"/>
              <a:t>sql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If($result-</a:t>
            </a:r>
            <a:r>
              <a:rPr lang="en-US" dirty="0"/>
              <a:t>&gt;</a:t>
            </a:r>
            <a:r>
              <a:rPr lang="en-US" dirty="0" err="1"/>
              <a:t>num_rows</a:t>
            </a:r>
            <a:r>
              <a:rPr lang="en-US" dirty="0"/>
              <a:t> &gt; </a:t>
            </a:r>
            <a:r>
              <a:rPr lang="en-US" dirty="0" smtClean="0"/>
              <a:t>0)</a:t>
            </a:r>
          </a:p>
          <a:p>
            <a:pPr lvl="1"/>
            <a:r>
              <a:rPr lang="en-US" dirty="0"/>
              <a:t>while($row = $result-&gt;</a:t>
            </a:r>
            <a:r>
              <a:rPr lang="en-US" dirty="0" err="1"/>
              <a:t>fetch_assoc</a:t>
            </a:r>
            <a:r>
              <a:rPr lang="en-US" dirty="0"/>
              <a:t>())</a:t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Step 4</a:t>
            </a:r>
          </a:p>
          <a:p>
            <a:pPr lvl="1"/>
            <a:r>
              <a:rPr lang="en-US" dirty="0" smtClean="0"/>
              <a:t>$</a:t>
            </a:r>
            <a:r>
              <a:rPr lang="en-US" dirty="0"/>
              <a:t>conn-&gt;close();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25005"/>
          </a:xfrm>
        </p:spPr>
        <p:txBody>
          <a:bodyPr/>
          <a:lstStyle/>
          <a:p>
            <a:r>
              <a:rPr lang="en-US" dirty="0" smtClean="0"/>
              <a:t>Database Connectivity (Prepared)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115"/>
            <a:ext cx="8915400" cy="47813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Step 1</a:t>
            </a:r>
          </a:p>
          <a:p>
            <a:pPr lvl="1"/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url</a:t>
            </a:r>
            <a:r>
              <a:rPr lang="en-US" dirty="0"/>
              <a:t>, $username, $password, $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r>
              <a:rPr lang="en-US" b="1" dirty="0"/>
              <a:t>Step 2</a:t>
            </a:r>
          </a:p>
          <a:p>
            <a:pPr lvl="1"/>
            <a:r>
              <a:rPr lang="en-US" dirty="0"/>
              <a:t>$conn-&gt;</a:t>
            </a:r>
            <a:r>
              <a:rPr lang="en-US" dirty="0" err="1"/>
              <a:t>connect_error</a:t>
            </a:r>
            <a:endParaRPr lang="en-US" dirty="0"/>
          </a:p>
          <a:p>
            <a:r>
              <a:rPr lang="en-US" b="1" dirty="0"/>
              <a:t>Step</a:t>
            </a:r>
            <a:r>
              <a:rPr lang="en-US" dirty="0"/>
              <a:t> 3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pstmt</a:t>
            </a:r>
            <a:r>
              <a:rPr lang="en-US" dirty="0" smtClean="0"/>
              <a:t>&gt;prepare($</a:t>
            </a:r>
            <a:r>
              <a:rPr lang="en-US" dirty="0" err="1"/>
              <a:t>sql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pstmt</a:t>
            </a:r>
            <a:r>
              <a:rPr lang="en-US" dirty="0" smtClean="0"/>
              <a:t>-&gt;</a:t>
            </a:r>
            <a:r>
              <a:rPr lang="en-US" dirty="0" err="1" smtClean="0"/>
              <a:t>bind_param</a:t>
            </a:r>
            <a:r>
              <a:rPr lang="en-US" dirty="0" smtClean="0"/>
              <a:t>(‘</a:t>
            </a:r>
            <a:r>
              <a:rPr lang="en-US" dirty="0" err="1" smtClean="0"/>
              <a:t>ss</a:t>
            </a:r>
            <a:r>
              <a:rPr lang="en-US" dirty="0" smtClean="0"/>
              <a:t>’, $first, $second);    // </a:t>
            </a:r>
            <a:r>
              <a:rPr lang="en-US" dirty="0" err="1" smtClean="0"/>
              <a:t>i</a:t>
            </a:r>
            <a:r>
              <a:rPr lang="en-US" dirty="0" smtClean="0"/>
              <a:t>-integer, s-string, d-double, b-blob</a:t>
            </a:r>
          </a:p>
          <a:p>
            <a:pPr lvl="2"/>
            <a:r>
              <a:rPr lang="en-US" dirty="0" smtClean="0"/>
              <a:t>$first = ‘</a:t>
            </a:r>
            <a:r>
              <a:rPr lang="en-US" dirty="0" err="1" smtClean="0"/>
              <a:t>abcd</a:t>
            </a:r>
            <a:r>
              <a:rPr lang="en-US" dirty="0" smtClean="0"/>
              <a:t>’;</a:t>
            </a:r>
          </a:p>
          <a:p>
            <a:pPr lvl="2"/>
            <a:r>
              <a:rPr lang="en-US" dirty="0" smtClean="0"/>
              <a:t>$second = “</a:t>
            </a:r>
            <a:r>
              <a:rPr lang="en-US" dirty="0" err="1" smtClean="0"/>
              <a:t>efgh</a:t>
            </a:r>
            <a:r>
              <a:rPr lang="en-US" dirty="0" smtClean="0"/>
              <a:t>’;</a:t>
            </a:r>
            <a:endParaRPr lang="en-US" dirty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pstmt</a:t>
            </a:r>
            <a:r>
              <a:rPr lang="en-US" dirty="0" smtClean="0"/>
              <a:t>&gt;execute();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pstmt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errno</a:t>
            </a:r>
            <a:endParaRPr lang="en-US" dirty="0"/>
          </a:p>
          <a:p>
            <a:r>
              <a:rPr lang="en-US" b="1" dirty="0" smtClean="0"/>
              <a:t>Step 4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pstmt</a:t>
            </a:r>
            <a:r>
              <a:rPr lang="en-US" dirty="0" smtClean="0"/>
              <a:t>-&gt;close();</a:t>
            </a:r>
            <a:endParaRPr lang="en-US" dirty="0"/>
          </a:p>
          <a:p>
            <a:pPr lvl="1"/>
            <a:r>
              <a:rPr lang="en-US" dirty="0"/>
              <a:t>$conn-&gt;close();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84965"/>
          </a:xfrm>
        </p:spPr>
        <p:txBody>
          <a:bodyPr/>
          <a:lstStyle/>
          <a:p>
            <a:r>
              <a:rPr lang="en-US" smtClean="0"/>
              <a:t>Filter in 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9075"/>
            <a:ext cx="8915400" cy="4502147"/>
          </a:xfrm>
        </p:spPr>
        <p:txBody>
          <a:bodyPr/>
          <a:lstStyle/>
          <a:p>
            <a:r>
              <a:rPr lang="en-US" b="1" dirty="0" smtClean="0"/>
              <a:t>Validation</a:t>
            </a:r>
          </a:p>
          <a:p>
            <a:pPr lvl="1"/>
            <a:r>
              <a:rPr lang="en-US" dirty="0" smtClean="0"/>
              <a:t>Check whether data is valid or not</a:t>
            </a:r>
          </a:p>
          <a:p>
            <a:r>
              <a:rPr lang="en-US" b="1" dirty="0" smtClean="0"/>
              <a:t>Sanitization</a:t>
            </a:r>
          </a:p>
          <a:p>
            <a:pPr lvl="1"/>
            <a:r>
              <a:rPr lang="en-US" dirty="0" smtClean="0"/>
              <a:t>Remove illegal character from data</a:t>
            </a:r>
          </a:p>
          <a:p>
            <a:endParaRPr lang="en-US" dirty="0"/>
          </a:p>
          <a:p>
            <a:r>
              <a:rPr lang="en-US" b="1" dirty="0" err="1" smtClean="0"/>
              <a:t>filter_var</a:t>
            </a:r>
            <a:r>
              <a:rPr lang="en-US" b="1" dirty="0" smtClean="0"/>
              <a:t>(arg1, arg2)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rg1 : variable we want to filter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rg2 : type check.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Filter Constants</a:t>
            </a:r>
            <a:br>
              <a:rPr lang="en-US" smtClean="0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813810" y="1409075"/>
            <a:ext cx="5089266" cy="4527029"/>
          </a:xfrm>
        </p:spPr>
        <p:txBody>
          <a:bodyPr>
            <a:normAutofit/>
          </a:bodyPr>
          <a:lstStyle/>
          <a:p>
            <a:r>
              <a:rPr lang="en-US" dirty="0" smtClean="0"/>
              <a:t>FILTER_VALIDATE_INT</a:t>
            </a:r>
          </a:p>
          <a:p>
            <a:r>
              <a:rPr lang="en-US" dirty="0" smtClean="0"/>
              <a:t>FILTER_VALIDATE_FLOAT</a:t>
            </a:r>
          </a:p>
          <a:p>
            <a:r>
              <a:rPr lang="en-US" dirty="0" smtClean="0"/>
              <a:t>FILTER_VALIDATE_BOOLEAN</a:t>
            </a:r>
          </a:p>
          <a:p>
            <a:endParaRPr lang="en-US" dirty="0" smtClean="0"/>
          </a:p>
          <a:p>
            <a:r>
              <a:rPr lang="en-US" dirty="0" smtClean="0"/>
              <a:t>FILTER_VALIDATE_EMAIL</a:t>
            </a:r>
          </a:p>
          <a:p>
            <a:r>
              <a:rPr lang="en-US" dirty="0" smtClean="0"/>
              <a:t>FILTER_VALIDATE_IP</a:t>
            </a:r>
          </a:p>
          <a:p>
            <a:r>
              <a:rPr lang="en-US" dirty="0" smtClean="0"/>
              <a:t>FILTER_VALIDATE_URL</a:t>
            </a:r>
          </a:p>
          <a:p>
            <a:endParaRPr lang="en-US" dirty="0"/>
          </a:p>
          <a:p>
            <a:r>
              <a:rPr lang="en-US" dirty="0" smtClean="0"/>
              <a:t>if(</a:t>
            </a:r>
            <a:r>
              <a:rPr lang="en-US" b="1" dirty="0" smtClean="0"/>
              <a:t>!</a:t>
            </a:r>
            <a:r>
              <a:rPr lang="en-US" b="1" dirty="0" err="1" smtClean="0"/>
              <a:t>filter_var</a:t>
            </a:r>
            <a:r>
              <a:rPr lang="en-US" b="1" dirty="0" smtClean="0"/>
              <a:t>($</a:t>
            </a:r>
            <a:r>
              <a:rPr lang="en-US" b="1" dirty="0" err="1" smtClean="0"/>
              <a:t>avar</a:t>
            </a:r>
            <a:r>
              <a:rPr lang="en-US" b="1" dirty="0" smtClean="0"/>
              <a:t>, </a:t>
            </a:r>
            <a:r>
              <a:rPr lang="en-US" b="1" dirty="0"/>
              <a:t>FILTER_VALIDATE_INT) === </a:t>
            </a:r>
            <a:r>
              <a:rPr lang="en-US" b="1" dirty="0" smtClean="0"/>
              <a:t>false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190747" y="1409075"/>
            <a:ext cx="4313864" cy="3642611"/>
          </a:xfrm>
        </p:spPr>
        <p:txBody>
          <a:bodyPr>
            <a:normAutofit/>
          </a:bodyPr>
          <a:lstStyle/>
          <a:p>
            <a:r>
              <a:rPr lang="en-US" dirty="0" smtClean="0"/>
              <a:t>FILTER_SANITIZE_STRING</a:t>
            </a:r>
          </a:p>
          <a:p>
            <a:r>
              <a:rPr lang="en-US" dirty="0" smtClean="0"/>
              <a:t>FILTER_SANITIZE_EMAIL</a:t>
            </a:r>
          </a:p>
          <a:p>
            <a:r>
              <a:rPr lang="en-US" dirty="0" smtClean="0"/>
              <a:t>FILTER_SANITIZE_URL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XML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8384"/>
            <a:ext cx="8915400" cy="4282838"/>
          </a:xfrm>
        </p:spPr>
        <p:txBody>
          <a:bodyPr>
            <a:normAutofit/>
          </a:bodyPr>
          <a:lstStyle/>
          <a:p>
            <a:r>
              <a:rPr lang="en-US" dirty="0"/>
              <a:t>XML documents must have a </a:t>
            </a:r>
            <a:r>
              <a:rPr lang="en-US" b="1" dirty="0"/>
              <a:t>root</a:t>
            </a:r>
            <a:r>
              <a:rPr lang="en-US" dirty="0"/>
              <a:t> element</a:t>
            </a:r>
          </a:p>
          <a:p>
            <a:r>
              <a:rPr lang="en-US" dirty="0"/>
              <a:t>XML elements must have a </a:t>
            </a:r>
            <a:r>
              <a:rPr lang="en-US" b="1" dirty="0"/>
              <a:t>closing</a:t>
            </a:r>
            <a:r>
              <a:rPr lang="en-US" dirty="0"/>
              <a:t> tag</a:t>
            </a:r>
          </a:p>
          <a:p>
            <a:r>
              <a:rPr lang="en-US" dirty="0"/>
              <a:t>XML tags are </a:t>
            </a:r>
            <a:r>
              <a:rPr lang="en-US" b="1" dirty="0"/>
              <a:t>case sensitive</a:t>
            </a:r>
          </a:p>
          <a:p>
            <a:r>
              <a:rPr lang="en-US" dirty="0"/>
              <a:t>XML elements must be </a:t>
            </a:r>
            <a:r>
              <a:rPr lang="en-US" b="1" dirty="0"/>
              <a:t>properly nested</a:t>
            </a:r>
          </a:p>
          <a:p>
            <a:r>
              <a:rPr lang="en-US" dirty="0"/>
              <a:t>XML attribute values must be </a:t>
            </a:r>
            <a:r>
              <a:rPr lang="en-US" b="1" dirty="0" smtClean="0"/>
              <a:t>quoted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DD1E-7D36-824D-B997-6B158F3A5264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16175"/>
          </a:xfrm>
        </p:spPr>
        <p:txBody>
          <a:bodyPr/>
          <a:lstStyle/>
          <a:p>
            <a:r>
              <a:rPr lang="en-US" smtClean="0"/>
              <a:t>DTD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0493"/>
            <a:ext cx="8915400" cy="44968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 Type </a:t>
            </a:r>
            <a:r>
              <a:rPr lang="en-US" dirty="0" err="1" smtClean="0"/>
              <a:t>Defination</a:t>
            </a:r>
            <a:endParaRPr lang="en-US" dirty="0" smtClean="0"/>
          </a:p>
          <a:p>
            <a:r>
              <a:rPr lang="en-US" dirty="0" smtClean="0"/>
              <a:t>Well Formed &amp; Valid.</a:t>
            </a:r>
          </a:p>
          <a:p>
            <a:endParaRPr lang="en-US" dirty="0"/>
          </a:p>
          <a:p>
            <a:r>
              <a:rPr lang="en-US" dirty="0" smtClean="0"/>
              <a:t>&lt;!</a:t>
            </a:r>
            <a:r>
              <a:rPr lang="en-US" dirty="0"/>
              <a:t>DOCTYPE </a:t>
            </a:r>
            <a:r>
              <a:rPr lang="en-US" b="1" dirty="0" smtClean="0"/>
              <a:t>user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[</a:t>
            </a:r>
            <a:br>
              <a:rPr lang="en-US" dirty="0" smtClean="0"/>
            </a:br>
            <a:r>
              <a:rPr lang="en-US" dirty="0" smtClean="0"/>
              <a:t>		&lt;!ELEMENT </a:t>
            </a:r>
            <a:r>
              <a:rPr lang="en-US" b="1" dirty="0" smtClean="0"/>
              <a:t>user </a:t>
            </a:r>
            <a:r>
              <a:rPr lang="en-US" dirty="0" smtClean="0"/>
              <a:t>(username, password, email, mobile)&gt;</a:t>
            </a:r>
            <a:br>
              <a:rPr lang="en-US" dirty="0" smtClean="0"/>
            </a:br>
            <a:r>
              <a:rPr lang="en-US" dirty="0" smtClean="0"/>
              <a:t>		&lt;!ELEMENT username (#PCDATA)&gt;</a:t>
            </a:r>
            <a:br>
              <a:rPr lang="en-US" dirty="0" smtClean="0"/>
            </a:br>
            <a:r>
              <a:rPr lang="en-US" dirty="0" smtClean="0"/>
              <a:t>		&lt;!ELEMENT password (#PCDATA)&gt;</a:t>
            </a:r>
            <a:br>
              <a:rPr lang="en-US" dirty="0" smtClean="0"/>
            </a:br>
            <a:r>
              <a:rPr lang="en-US" dirty="0" smtClean="0"/>
              <a:t>		&lt;!ELEMENT email (#PCDATA)&gt;</a:t>
            </a:r>
            <a:br>
              <a:rPr lang="en-US" dirty="0" smtClean="0"/>
            </a:br>
            <a:r>
              <a:rPr lang="en-US" dirty="0" smtClean="0"/>
              <a:t>		&lt;!ELEMENT mobile (#PCDATA)&gt;</a:t>
            </a:r>
            <a:br>
              <a:rPr lang="en-US" dirty="0" smtClean="0"/>
            </a:br>
            <a:r>
              <a:rPr lang="en-US" dirty="0" smtClean="0"/>
              <a:t>]&gt;</a:t>
            </a:r>
          </a:p>
          <a:p>
            <a:endParaRPr lang="en-US" dirty="0"/>
          </a:p>
          <a:p>
            <a:r>
              <a:rPr lang="en-US" dirty="0" smtClean="0"/>
              <a:t>External DTD</a:t>
            </a:r>
          </a:p>
          <a:p>
            <a:pPr lvl="1"/>
            <a:r>
              <a:rPr lang="en-US" dirty="0" smtClean="0"/>
              <a:t>&lt;!</a:t>
            </a:r>
            <a:r>
              <a:rPr lang="en-US" dirty="0"/>
              <a:t>DOCTYPE </a:t>
            </a:r>
            <a:r>
              <a:rPr lang="en-US" dirty="0" err="1" smtClean="0"/>
              <a:t>root_element</a:t>
            </a:r>
            <a:r>
              <a:rPr lang="en-US" dirty="0" smtClean="0"/>
              <a:t> SYSTEM </a:t>
            </a:r>
            <a:r>
              <a:rPr lang="en-US" dirty="0"/>
              <a:t>"</a:t>
            </a:r>
            <a:r>
              <a:rPr lang="en-US" dirty="0" err="1"/>
              <a:t>DTD_location</a:t>
            </a:r>
            <a:r>
              <a:rPr lang="en-US" dirty="0"/>
              <a:t>"&gt;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691123"/>
          </a:xfrm>
        </p:spPr>
        <p:txBody>
          <a:bodyPr/>
          <a:lstStyle/>
          <a:p>
            <a:r>
              <a:rPr lang="en-US" smtClean="0"/>
              <a:t>DTD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0493"/>
            <a:ext cx="8915400" cy="4470729"/>
          </a:xfrm>
        </p:spPr>
        <p:txBody>
          <a:bodyPr/>
          <a:lstStyle/>
          <a:p>
            <a:r>
              <a:rPr lang="en-US" dirty="0"/>
              <a:t>&lt;?xml version="1.0" encoding="UTF-8"?&gt;</a:t>
            </a:r>
            <a:br>
              <a:rPr lang="en-US" dirty="0"/>
            </a:br>
            <a:r>
              <a:rPr lang="en-US" dirty="0"/>
              <a:t>&lt;!DOCTYPE </a:t>
            </a:r>
            <a:r>
              <a:rPr lang="en-US" b="1" dirty="0"/>
              <a:t> user </a:t>
            </a:r>
            <a:r>
              <a:rPr lang="en-US" dirty="0" smtClean="0"/>
              <a:t>SYSTEM ”</a:t>
            </a:r>
            <a:r>
              <a:rPr lang="en-US" dirty="0" err="1" smtClean="0"/>
              <a:t>user.dtd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b="1" dirty="0" smtClean="0"/>
              <a:t>user 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b="1" dirty="0" smtClean="0"/>
              <a:t>username</a:t>
            </a:r>
            <a:r>
              <a:rPr lang="en-US" dirty="0" smtClean="0"/>
              <a:t>&gt;test&lt;/username 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b="1" dirty="0" smtClean="0"/>
              <a:t>password</a:t>
            </a:r>
            <a:r>
              <a:rPr lang="en-US" dirty="0" smtClean="0"/>
              <a:t>&gt;12345&lt;/password&gt;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b="1" dirty="0" smtClean="0"/>
              <a:t>email</a:t>
            </a:r>
            <a:r>
              <a:rPr lang="en-US" dirty="0" smtClean="0"/>
              <a:t>&gt;</a:t>
            </a:r>
            <a:r>
              <a:rPr lang="en-US" dirty="0" err="1" smtClean="0"/>
              <a:t>abcd@gmail.com</a:t>
            </a:r>
            <a:r>
              <a:rPr lang="en-US" dirty="0" smtClean="0"/>
              <a:t>&lt;/email&gt;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&lt;</a:t>
            </a:r>
            <a:r>
              <a:rPr lang="en-US" b="1" dirty="0" smtClean="0"/>
              <a:t>mobile</a:t>
            </a:r>
            <a:r>
              <a:rPr lang="en-US" dirty="0" smtClean="0"/>
              <a:t>&gt;022-23232323&lt;/mobile&gt;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&lt;/</a:t>
            </a:r>
            <a:r>
              <a:rPr lang="en-US" b="1" dirty="0" smtClean="0"/>
              <a:t>user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665044"/>
          </a:xfrm>
        </p:spPr>
        <p:txBody>
          <a:bodyPr/>
          <a:lstStyle/>
          <a:p>
            <a:r>
              <a:rPr lang="en-US" smtClean="0"/>
              <a:t>Cookies in 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9154"/>
            <a:ext cx="8915400" cy="4622068"/>
          </a:xfrm>
        </p:spPr>
        <p:txBody>
          <a:bodyPr/>
          <a:lstStyle/>
          <a:p>
            <a:r>
              <a:rPr lang="en-US" dirty="0"/>
              <a:t>A cookie is often used to identify a user.</a:t>
            </a:r>
          </a:p>
          <a:p>
            <a:r>
              <a:rPr lang="en-US" dirty="0" smtClean="0"/>
              <a:t>Used to store user preference.</a:t>
            </a:r>
          </a:p>
          <a:p>
            <a:r>
              <a:rPr lang="en-US" dirty="0"/>
              <a:t>Server script sends a set of cookies to the browser</a:t>
            </a:r>
            <a:r>
              <a:rPr lang="en-US" dirty="0" smtClean="0"/>
              <a:t>.</a:t>
            </a:r>
          </a:p>
          <a:p>
            <a:r>
              <a:rPr lang="en-US" dirty="0"/>
              <a:t>Browser stores this information on </a:t>
            </a:r>
            <a:r>
              <a:rPr lang="en-US" b="1" dirty="0"/>
              <a:t>local machine</a:t>
            </a:r>
            <a:r>
              <a:rPr lang="en-US" dirty="0"/>
              <a:t> for future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Next time browser send the cookies with every request to the server.</a:t>
            </a:r>
          </a:p>
          <a:p>
            <a:endParaRPr lang="en-US" dirty="0"/>
          </a:p>
          <a:p>
            <a:r>
              <a:rPr lang="en-US" b="1" dirty="0" err="1"/>
              <a:t>setcookie</a:t>
            </a:r>
            <a:r>
              <a:rPr lang="en-US" dirty="0"/>
              <a:t>(</a:t>
            </a:r>
            <a:r>
              <a:rPr lang="en-US" i="1" dirty="0"/>
              <a:t>name, value, expire, path, domain, </a:t>
            </a:r>
            <a:r>
              <a:rPr lang="en-US" i="1" dirty="0" smtClean="0"/>
              <a:t>secure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10015"/>
          </a:xfrm>
        </p:spPr>
        <p:txBody>
          <a:bodyPr/>
          <a:lstStyle/>
          <a:p>
            <a:r>
              <a:rPr lang="en-US" smtClean="0"/>
              <a:t>Session in 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4125"/>
            <a:ext cx="8915400" cy="457709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session is also used </a:t>
            </a:r>
            <a:r>
              <a:rPr lang="en-US" dirty="0"/>
              <a:t>to identify a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Identify multiple request from the same user.</a:t>
            </a:r>
          </a:p>
          <a:p>
            <a:r>
              <a:rPr lang="en-US" dirty="0" smtClean="0"/>
              <a:t>Unlike cookie, it store information at server.</a:t>
            </a:r>
          </a:p>
          <a:p>
            <a:endParaRPr lang="en-US" dirty="0" smtClean="0"/>
          </a:p>
          <a:p>
            <a:r>
              <a:rPr lang="en-US" dirty="0" smtClean="0"/>
              <a:t>Session Methods :</a:t>
            </a:r>
          </a:p>
          <a:p>
            <a:pPr lvl="1"/>
            <a:r>
              <a:rPr lang="en-US" b="1" dirty="0" err="1"/>
              <a:t>s</a:t>
            </a:r>
            <a:r>
              <a:rPr lang="en-US" b="1" dirty="0" err="1" smtClean="0"/>
              <a:t>ession_start</a:t>
            </a:r>
            <a:r>
              <a:rPr lang="en-US" dirty="0" smtClean="0"/>
              <a:t>()</a:t>
            </a:r>
            <a:endParaRPr lang="en-US" dirty="0"/>
          </a:p>
          <a:p>
            <a:pPr lvl="2"/>
            <a:r>
              <a:rPr lang="en-US" dirty="0"/>
              <a:t>A </a:t>
            </a:r>
            <a:r>
              <a:rPr lang="en-US" dirty="0" smtClean="0"/>
              <a:t>session </a:t>
            </a:r>
            <a:r>
              <a:rPr lang="en-US" dirty="0"/>
              <a:t>is started with the </a:t>
            </a:r>
            <a:r>
              <a:rPr lang="en-US" b="1" dirty="0" err="1"/>
              <a:t>session_start</a:t>
            </a:r>
            <a:r>
              <a:rPr lang="en-US" dirty="0"/>
              <a:t>() function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/>
              <a:t>s</a:t>
            </a:r>
            <a:r>
              <a:rPr lang="en-US" b="1" dirty="0" err="1" smtClean="0"/>
              <a:t>ession_unset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Remove all session variable.</a:t>
            </a:r>
          </a:p>
          <a:p>
            <a:pPr lvl="1"/>
            <a:r>
              <a:rPr lang="en-US" b="1" dirty="0" err="1"/>
              <a:t>s</a:t>
            </a:r>
            <a:r>
              <a:rPr lang="en-US" b="1" dirty="0" err="1" smtClean="0"/>
              <a:t>ession_destroy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Destroy the session.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695024"/>
          </a:xfrm>
        </p:spPr>
        <p:txBody>
          <a:bodyPr/>
          <a:lstStyle/>
          <a:p>
            <a:r>
              <a:rPr lang="en-US" smtClean="0"/>
              <a:t>AJAX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9133"/>
            <a:ext cx="8915400" cy="51816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Asynchronous </a:t>
            </a:r>
            <a:r>
              <a:rPr lang="en-US" dirty="0"/>
              <a:t>JavaScript and XML</a:t>
            </a:r>
            <a:r>
              <a:rPr lang="en-US" dirty="0" smtClean="0"/>
              <a:t>.</a:t>
            </a:r>
          </a:p>
          <a:p>
            <a:r>
              <a:rPr lang="en-US" dirty="0"/>
              <a:t>AJAX is a technique </a:t>
            </a:r>
            <a:r>
              <a:rPr lang="en-US" dirty="0" smtClean="0"/>
              <a:t>to update web page asynchronously, exchanging data with the server behind the scene.</a:t>
            </a:r>
          </a:p>
          <a:p>
            <a:r>
              <a:rPr lang="en-US" dirty="0" smtClean="0"/>
              <a:t>Ajax is combination of:</a:t>
            </a:r>
          </a:p>
          <a:p>
            <a:pPr lvl="1"/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DOM</a:t>
            </a:r>
          </a:p>
          <a:p>
            <a:endParaRPr lang="en-US" dirty="0"/>
          </a:p>
          <a:p>
            <a:r>
              <a:rPr lang="en-US" i="1" dirty="0" smtClean="0"/>
              <a:t>Steps</a:t>
            </a:r>
          </a:p>
          <a:p>
            <a:pPr lvl="1"/>
            <a:r>
              <a:rPr lang="en-US" i="1" dirty="0" smtClean="0"/>
              <a:t>variable</a:t>
            </a:r>
            <a:r>
              <a:rPr lang="en-US" i="1" dirty="0"/>
              <a:t> </a:t>
            </a:r>
            <a:r>
              <a:rPr lang="en-US" dirty="0"/>
              <a:t>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xhttp.open</a:t>
            </a:r>
            <a:r>
              <a:rPr lang="en-US" dirty="0"/>
              <a:t>("GET", </a:t>
            </a:r>
            <a:r>
              <a:rPr lang="en-US" dirty="0" smtClean="0"/>
              <a:t>”URL",</a:t>
            </a:r>
            <a:r>
              <a:rPr lang="en-US" dirty="0"/>
              <a:t> true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xhttp.send</a:t>
            </a:r>
            <a:r>
              <a:rPr lang="en-US" dirty="0" smtClean="0"/>
              <a:t>();</a:t>
            </a:r>
          </a:p>
          <a:p>
            <a:r>
              <a:rPr lang="en-US" dirty="0"/>
              <a:t>The </a:t>
            </a:r>
            <a:r>
              <a:rPr lang="en-US" dirty="0" err="1"/>
              <a:t>readyState</a:t>
            </a:r>
            <a:r>
              <a:rPr lang="en-US" dirty="0"/>
              <a:t> property holds the status of the </a:t>
            </a:r>
            <a:r>
              <a:rPr lang="en-US" dirty="0" err="1"/>
              <a:t>XMLHttpRequest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0 – Initialized; 1- Connection Established; 2- </a:t>
            </a:r>
            <a:r>
              <a:rPr lang="en-US" dirty="0" err="1" smtClean="0"/>
              <a:t>Req</a:t>
            </a:r>
            <a:r>
              <a:rPr lang="en-US" dirty="0" smtClean="0"/>
              <a:t> received; 3-Process Request; 4-Done.</a:t>
            </a:r>
          </a:p>
          <a:p>
            <a:r>
              <a:rPr lang="en-US" dirty="0" smtClean="0"/>
              <a:t>The </a:t>
            </a:r>
            <a:r>
              <a:rPr lang="en-US" dirty="0" err="1"/>
              <a:t>onreadystatechange</a:t>
            </a:r>
            <a:r>
              <a:rPr lang="en-US" dirty="0"/>
              <a:t> event is triggered every time the </a:t>
            </a:r>
            <a:r>
              <a:rPr lang="en-US" dirty="0" err="1"/>
              <a:t>readyState</a:t>
            </a:r>
            <a:r>
              <a:rPr lang="en-US" dirty="0"/>
              <a:t> changes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1"/>
            <a:ext cx="8911687" cy="816383"/>
          </a:xfrm>
        </p:spPr>
        <p:txBody>
          <a:bodyPr/>
          <a:lstStyle/>
          <a:p>
            <a:r>
              <a:rPr lang="en-US" dirty="0" smtClean="0"/>
              <a:t>Layout &amp; Design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9930"/>
            <a:ext cx="8915400" cy="3777623"/>
          </a:xfrm>
        </p:spPr>
        <p:txBody>
          <a:bodyPr/>
          <a:lstStyle/>
          <a:p>
            <a:r>
              <a:rPr lang="en-US" dirty="0" smtClean="0"/>
              <a:t>Body Container</a:t>
            </a:r>
          </a:p>
          <a:p>
            <a:r>
              <a:rPr lang="en-US" dirty="0" smtClean="0"/>
              <a:t>Division Element</a:t>
            </a:r>
          </a:p>
          <a:p>
            <a:r>
              <a:rPr lang="en-US" dirty="0" smtClean="0"/>
              <a:t>Height / Width</a:t>
            </a:r>
          </a:p>
          <a:p>
            <a:r>
              <a:rPr lang="en-US" dirty="0" smtClean="0"/>
              <a:t>Alignment (Left/Right/Center)</a:t>
            </a:r>
          </a:p>
          <a:p>
            <a:r>
              <a:rPr lang="en-US" dirty="0" smtClean="0"/>
              <a:t>Horizontal / Vertical Alignment</a:t>
            </a:r>
          </a:p>
          <a:p>
            <a:r>
              <a:rPr lang="en-US" dirty="0" smtClean="0"/>
              <a:t>Position Property</a:t>
            </a:r>
          </a:p>
          <a:p>
            <a:r>
              <a:rPr lang="en-US" dirty="0" smtClean="0"/>
              <a:t>Visibility Property</a:t>
            </a:r>
          </a:p>
          <a:p>
            <a:r>
              <a:rPr lang="en-US" dirty="0" smtClean="0"/>
              <a:t>Float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161A-E9ED-7942-AC04-C6B4B1A5981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25005"/>
          </a:xfrm>
        </p:spPr>
        <p:txBody>
          <a:bodyPr/>
          <a:lstStyle/>
          <a:p>
            <a:r>
              <a:rPr lang="en-US" dirty="0" smtClean="0"/>
              <a:t>AJAX </a:t>
            </a:r>
            <a:r>
              <a:rPr lang="en-US" smtClean="0"/>
              <a:t>using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115"/>
            <a:ext cx="8915400" cy="4562107"/>
          </a:xfrm>
        </p:spPr>
        <p:txBody>
          <a:bodyPr/>
          <a:lstStyle/>
          <a:p>
            <a:r>
              <a:rPr lang="en-US" dirty="0"/>
              <a:t>$.</a:t>
            </a:r>
            <a:r>
              <a:rPr lang="en-US" dirty="0" smtClean="0"/>
              <a:t>get(</a:t>
            </a:r>
            <a:r>
              <a:rPr lang="en-US" i="1" dirty="0" smtClean="0"/>
              <a:t>URL, data, callback</a:t>
            </a:r>
            <a:r>
              <a:rPr lang="en-US" dirty="0"/>
              <a:t>);</a:t>
            </a:r>
          </a:p>
          <a:p>
            <a:r>
              <a:rPr lang="en-US" dirty="0"/>
              <a:t>$.</a:t>
            </a:r>
            <a:r>
              <a:rPr lang="en-US" dirty="0" smtClean="0"/>
              <a:t>post(</a:t>
            </a:r>
            <a:r>
              <a:rPr lang="en-US" i="1" dirty="0" smtClean="0"/>
              <a:t>URL, </a:t>
            </a:r>
            <a:r>
              <a:rPr lang="en-US" i="1" dirty="0" err="1" smtClean="0"/>
              <a:t>data,callback</a:t>
            </a:r>
            <a:r>
              <a:rPr lang="en-US" dirty="0"/>
              <a:t>);</a:t>
            </a:r>
          </a:p>
          <a:p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data, callback);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D655-8DF5-584D-8FE0-84B2C471299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1"/>
            <a:ext cx="8911687" cy="716175"/>
          </a:xfrm>
        </p:spPr>
        <p:txBody>
          <a:bodyPr/>
          <a:lstStyle/>
          <a:p>
            <a:r>
              <a:rPr lang="en-US" dirty="0" smtClean="0"/>
              <a:t>HTML Form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4773"/>
            <a:ext cx="8915400" cy="3777623"/>
          </a:xfrm>
        </p:spPr>
        <p:txBody>
          <a:bodyPr/>
          <a:lstStyle/>
          <a:p>
            <a:r>
              <a:rPr lang="en-US" dirty="0" smtClean="0"/>
              <a:t>Input Text</a:t>
            </a:r>
          </a:p>
          <a:p>
            <a:r>
              <a:rPr lang="en-US" dirty="0" smtClean="0"/>
              <a:t>Text Area</a:t>
            </a:r>
          </a:p>
          <a:p>
            <a:r>
              <a:rPr lang="en-US" dirty="0" smtClean="0"/>
              <a:t>Radio / Checkbox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Button and Submit Button</a:t>
            </a:r>
          </a:p>
          <a:p>
            <a:r>
              <a:rPr lang="en-US" dirty="0" smtClean="0"/>
              <a:t>Number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9E5C-E0EE-FE46-8CD8-A0A6272AB2E0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6" y="1544876"/>
            <a:ext cx="4313864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Semantic Element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Footer</a:t>
            </a:r>
          </a:p>
          <a:p>
            <a:pPr lvl="1"/>
            <a:r>
              <a:rPr lang="en-US" dirty="0" smtClean="0"/>
              <a:t>Section</a:t>
            </a:r>
          </a:p>
          <a:p>
            <a:pPr lvl="1"/>
            <a:r>
              <a:rPr lang="en-US" dirty="0" smtClean="0"/>
              <a:t>Article</a:t>
            </a:r>
          </a:p>
          <a:p>
            <a:r>
              <a:rPr lang="en-US" dirty="0" smtClean="0"/>
              <a:t>New Form Element</a:t>
            </a:r>
          </a:p>
          <a:p>
            <a:pPr lvl="1"/>
            <a:r>
              <a:rPr lang="en-US" dirty="0" err="1" smtClean="0"/>
              <a:t>Datetime</a:t>
            </a:r>
            <a:endParaRPr lang="en-US" dirty="0" smtClean="0"/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048769" y="1556884"/>
            <a:ext cx="4313864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Storage</a:t>
            </a:r>
          </a:p>
          <a:p>
            <a:pPr lvl="1"/>
            <a:r>
              <a:rPr lang="en-US" dirty="0" smtClean="0"/>
              <a:t>Session Storage</a:t>
            </a:r>
          </a:p>
          <a:p>
            <a:pPr lvl="1"/>
            <a:r>
              <a:rPr lang="en-US" dirty="0" smtClean="0"/>
              <a:t>Local Storage</a:t>
            </a:r>
          </a:p>
          <a:p>
            <a:r>
              <a:rPr lang="en-US" dirty="0" smtClean="0"/>
              <a:t>Web SQL</a:t>
            </a:r>
          </a:p>
          <a:p>
            <a:r>
              <a:rPr lang="en-US" dirty="0" smtClean="0"/>
              <a:t>Drag &amp; Drop</a:t>
            </a:r>
          </a:p>
          <a:p>
            <a:r>
              <a:rPr lang="en-US" dirty="0" smtClean="0"/>
              <a:t>Audio/Video</a:t>
            </a:r>
            <a:endParaRPr lang="en-US" dirty="0"/>
          </a:p>
          <a:p>
            <a:r>
              <a:rPr lang="en-US" dirty="0"/>
              <a:t>Geo Location</a:t>
            </a:r>
          </a:p>
          <a:p>
            <a:r>
              <a:rPr lang="en-US" dirty="0"/>
              <a:t>Canvas</a:t>
            </a:r>
          </a:p>
          <a:p>
            <a:r>
              <a:rPr lang="en-US" dirty="0" err="1" smtClean="0"/>
              <a:t>WebSocket</a:t>
            </a:r>
            <a:endParaRPr lang="en-US" dirty="0"/>
          </a:p>
          <a:p>
            <a:r>
              <a:rPr lang="en-US" dirty="0" err="1"/>
              <a:t>Microdata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8E0B-B895-864F-8901-F11AE8B5BD9C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1439119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CSS Syntax (Rule)</a:t>
            </a:r>
          </a:p>
          <a:p>
            <a:pPr lvl="1"/>
            <a:r>
              <a:rPr lang="en-US" dirty="0" smtClean="0"/>
              <a:t>Element Selector</a:t>
            </a:r>
          </a:p>
          <a:p>
            <a:pPr lvl="1"/>
            <a:r>
              <a:rPr lang="en-US" dirty="0" smtClean="0"/>
              <a:t>Class Selector</a:t>
            </a:r>
          </a:p>
          <a:p>
            <a:pPr lvl="1"/>
            <a:r>
              <a:rPr lang="en-US" dirty="0" smtClean="0"/>
              <a:t>Id Selector</a:t>
            </a:r>
          </a:p>
          <a:p>
            <a:pPr lvl="1"/>
            <a:r>
              <a:rPr lang="en-US" dirty="0" smtClean="0"/>
              <a:t>Descendent Selector</a:t>
            </a:r>
          </a:p>
          <a:p>
            <a:pPr lvl="1"/>
            <a:r>
              <a:rPr lang="en-US" dirty="0" smtClean="0"/>
              <a:t>Child Selector</a:t>
            </a:r>
          </a:p>
          <a:p>
            <a:pPr lvl="1"/>
            <a:r>
              <a:rPr lang="en-US" dirty="0" smtClean="0"/>
              <a:t>Pseudo Selector</a:t>
            </a:r>
          </a:p>
          <a:p>
            <a:r>
              <a:rPr lang="en-US" dirty="0" smtClean="0"/>
              <a:t>Inline Styling</a:t>
            </a:r>
          </a:p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External Style Sheet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755A-8D00-BF4A-BFD9-F4815F39B9A7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799576"/>
          </a:xfrm>
        </p:spPr>
        <p:txBody>
          <a:bodyPr/>
          <a:lstStyle/>
          <a:p>
            <a:r>
              <a:rPr lang="en-US" dirty="0" smtClean="0"/>
              <a:t>CSS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4" y="1501189"/>
            <a:ext cx="4313864" cy="42357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Border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Color</a:t>
            </a:r>
          </a:p>
          <a:p>
            <a:r>
              <a:rPr lang="en-US" dirty="0" smtClean="0"/>
              <a:t>Margin</a:t>
            </a:r>
          </a:p>
          <a:p>
            <a:pPr lvl="1"/>
            <a:r>
              <a:rPr lang="en-US" dirty="0" smtClean="0"/>
              <a:t>Top </a:t>
            </a:r>
          </a:p>
          <a:p>
            <a:pPr lvl="1"/>
            <a:r>
              <a:rPr lang="en-US" dirty="0" smtClean="0"/>
              <a:t>Right </a:t>
            </a:r>
          </a:p>
          <a:p>
            <a:pPr lvl="1"/>
            <a:r>
              <a:rPr lang="en-US" dirty="0" smtClean="0"/>
              <a:t>Bottom </a:t>
            </a:r>
          </a:p>
          <a:p>
            <a:pPr lvl="1"/>
            <a:r>
              <a:rPr lang="en-US" dirty="0" smtClean="0"/>
              <a:t>Left</a:t>
            </a:r>
          </a:p>
          <a:p>
            <a:r>
              <a:rPr lang="en-US" dirty="0" smtClean="0"/>
              <a:t>Padding</a:t>
            </a:r>
          </a:p>
          <a:p>
            <a:pPr lvl="1"/>
            <a:r>
              <a:rPr lang="en-US" dirty="0" smtClean="0"/>
              <a:t>Top </a:t>
            </a:r>
          </a:p>
          <a:p>
            <a:pPr lvl="1"/>
            <a:r>
              <a:rPr lang="en-US" dirty="0" smtClean="0"/>
              <a:t>Right </a:t>
            </a:r>
          </a:p>
          <a:p>
            <a:pPr lvl="1"/>
            <a:r>
              <a:rPr lang="en-US" dirty="0" smtClean="0"/>
              <a:t>Bottom </a:t>
            </a:r>
          </a:p>
          <a:p>
            <a:pPr lvl="1"/>
            <a:r>
              <a:rPr lang="en-US" dirty="0" smtClean="0"/>
              <a:t>Left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8769" y="1501189"/>
            <a:ext cx="4313864" cy="42357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RGB</a:t>
            </a:r>
          </a:p>
          <a:p>
            <a:pPr lvl="1"/>
            <a:r>
              <a:rPr lang="en-US" dirty="0" smtClean="0"/>
              <a:t>Hex Code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Background-color</a:t>
            </a:r>
          </a:p>
          <a:p>
            <a:pPr lvl="1"/>
            <a:r>
              <a:rPr lang="en-US" dirty="0" smtClean="0"/>
              <a:t>Background-image</a:t>
            </a:r>
          </a:p>
          <a:p>
            <a:r>
              <a:rPr lang="en-US" dirty="0" smtClean="0"/>
              <a:t>Texts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Line-spacing</a:t>
            </a:r>
          </a:p>
          <a:p>
            <a:pPr lvl="1"/>
            <a:r>
              <a:rPr lang="en-US" dirty="0" smtClean="0"/>
              <a:t>Word spacing</a:t>
            </a:r>
          </a:p>
          <a:p>
            <a:pPr lvl="1"/>
            <a:r>
              <a:rPr lang="en-US" dirty="0" smtClean="0"/>
              <a:t>Line Height</a:t>
            </a:r>
          </a:p>
          <a:p>
            <a:r>
              <a:rPr lang="en-US" dirty="0" smtClean="0"/>
              <a:t>Fonts</a:t>
            </a:r>
          </a:p>
          <a:p>
            <a:pPr lvl="1"/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err="1" smtClean="0"/>
              <a:t>Weigth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BD58-A3BD-7C4A-8E0D-F7649B7EB0CF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6" y="1532350"/>
            <a:ext cx="4313864" cy="3777622"/>
          </a:xfrm>
        </p:spPr>
        <p:txBody>
          <a:bodyPr>
            <a:normAutofit/>
          </a:bodyPr>
          <a:lstStyle/>
          <a:p>
            <a:r>
              <a:rPr lang="en-US" dirty="0"/>
              <a:t>Display</a:t>
            </a:r>
          </a:p>
          <a:p>
            <a:pPr lvl="1"/>
            <a:r>
              <a:rPr lang="en-US" dirty="0"/>
              <a:t>Block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Position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Relative</a:t>
            </a:r>
          </a:p>
          <a:p>
            <a:pPr lvl="1"/>
            <a:r>
              <a:rPr lang="en-US" dirty="0"/>
              <a:t>Fixed</a:t>
            </a:r>
          </a:p>
          <a:p>
            <a:pPr lvl="1"/>
            <a:r>
              <a:rPr lang="en-US" dirty="0"/>
              <a:t>Absolute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9" y="1532350"/>
            <a:ext cx="4313864" cy="3777622"/>
          </a:xfrm>
        </p:spPr>
        <p:txBody>
          <a:bodyPr>
            <a:normAutofit/>
          </a:bodyPr>
          <a:lstStyle/>
          <a:p>
            <a:r>
              <a:rPr lang="en-US" dirty="0"/>
              <a:t>List</a:t>
            </a:r>
          </a:p>
          <a:p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 smtClean="0"/>
              <a:t>Float </a:t>
            </a:r>
            <a:endParaRPr lang="en-US" dirty="0"/>
          </a:p>
          <a:p>
            <a:r>
              <a:rPr lang="en-US" dirty="0"/>
              <a:t>Align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DD1E-7D36-824D-B997-6B158F3A5264}" type="datetime3">
              <a:rPr lang="en-US" smtClean="0"/>
              <a:t>22 April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3336</TotalTime>
  <Words>1354</Words>
  <Application>Microsoft Macintosh PowerPoint</Application>
  <PresentationFormat>Widescreen</PresentationFormat>
  <Paragraphs>528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Century Gothic</vt:lpstr>
      <vt:lpstr>Wingdings 3</vt:lpstr>
      <vt:lpstr>Arial</vt:lpstr>
      <vt:lpstr>Wisp</vt:lpstr>
      <vt:lpstr>Web Programming</vt:lpstr>
      <vt:lpstr>Web Concepts</vt:lpstr>
      <vt:lpstr>Elements of HTML</vt:lpstr>
      <vt:lpstr>Layout &amp; Design Html Page</vt:lpstr>
      <vt:lpstr>HTML Form Element</vt:lpstr>
      <vt:lpstr>HTML 5</vt:lpstr>
      <vt:lpstr>CSS</vt:lpstr>
      <vt:lpstr>CSS Continue</vt:lpstr>
      <vt:lpstr>CSS Continue</vt:lpstr>
      <vt:lpstr>Bootstrap Classes</vt:lpstr>
      <vt:lpstr>JavaScript DOM Property/Methods</vt:lpstr>
      <vt:lpstr>jQuery DOM Manipulation</vt:lpstr>
      <vt:lpstr>jQuery Traversing</vt:lpstr>
      <vt:lpstr>PHP</vt:lpstr>
      <vt:lpstr>PHP Syntax</vt:lpstr>
      <vt:lpstr>PHP Variables</vt:lpstr>
      <vt:lpstr>PHP Special Variable</vt:lpstr>
      <vt:lpstr>Data Types</vt:lpstr>
      <vt:lpstr>Strings in PHP</vt:lpstr>
      <vt:lpstr>Constants in PHP</vt:lpstr>
      <vt:lpstr>Operator in PHP</vt:lpstr>
      <vt:lpstr>For loop in php</vt:lpstr>
      <vt:lpstr>Array in PHP</vt:lpstr>
      <vt:lpstr>Array in PHP</vt:lpstr>
      <vt:lpstr>Function in PHP</vt:lpstr>
      <vt:lpstr>Include and Require</vt:lpstr>
      <vt:lpstr>Exception in PHP</vt:lpstr>
      <vt:lpstr>File Handling</vt:lpstr>
      <vt:lpstr>Useful Methods</vt:lpstr>
      <vt:lpstr>Database Connectivity</vt:lpstr>
      <vt:lpstr>Database Connectivity (Prepared)</vt:lpstr>
      <vt:lpstr>Filter in PHP</vt:lpstr>
      <vt:lpstr>Filter Constants </vt:lpstr>
      <vt:lpstr>XML</vt:lpstr>
      <vt:lpstr>DTD</vt:lpstr>
      <vt:lpstr>DTD</vt:lpstr>
      <vt:lpstr>Cookies in PHP</vt:lpstr>
      <vt:lpstr>Session in PHP</vt:lpstr>
      <vt:lpstr>AJAX</vt:lpstr>
      <vt:lpstr>AJAX using jQuery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Web Programming</dc:title>
  <dc:creator>santoshm mondal</dc:creator>
  <cp:lastModifiedBy>santoshm mondal</cp:lastModifiedBy>
  <cp:revision>157</cp:revision>
  <cp:lastPrinted>2016-04-17T15:09:32Z</cp:lastPrinted>
  <dcterms:created xsi:type="dcterms:W3CDTF">2016-04-16T05:39:54Z</dcterms:created>
  <dcterms:modified xsi:type="dcterms:W3CDTF">2017-04-22T15:21:16Z</dcterms:modified>
</cp:coreProperties>
</file>