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784" r:id="rId2"/>
    <p:sldId id="794" r:id="rId3"/>
    <p:sldId id="795" r:id="rId4"/>
    <p:sldId id="813" r:id="rId5"/>
    <p:sldId id="928" r:id="rId6"/>
    <p:sldId id="912" r:id="rId7"/>
    <p:sldId id="798" r:id="rId8"/>
    <p:sldId id="778" r:id="rId9"/>
    <p:sldId id="925" r:id="rId10"/>
    <p:sldId id="825" r:id="rId11"/>
    <p:sldId id="933" r:id="rId12"/>
    <p:sldId id="827" r:id="rId13"/>
    <p:sldId id="930" r:id="rId14"/>
    <p:sldId id="838" r:id="rId15"/>
    <p:sldId id="932" r:id="rId16"/>
    <p:sldId id="931" r:id="rId17"/>
    <p:sldId id="929" r:id="rId18"/>
    <p:sldId id="844" r:id="rId19"/>
    <p:sldId id="779" r:id="rId20"/>
    <p:sldId id="849" r:id="rId21"/>
    <p:sldId id="856" r:id="rId22"/>
    <p:sldId id="900" r:id="rId23"/>
    <p:sldId id="86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77" autoAdjust="0"/>
    <p:restoredTop sz="94680" autoAdjust="0"/>
  </p:normalViewPr>
  <p:slideViewPr>
    <p:cSldViewPr>
      <p:cViewPr varScale="1">
        <p:scale>
          <a:sx n="87" d="100"/>
          <a:sy n="87" d="100"/>
        </p:scale>
        <p:origin x="-6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8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8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8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8A53828A-3D6B-446F-A3A2-0B75C4C4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B9C954-C1CF-4817-A96B-44651E21081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590CF-98E2-4623-BB14-4E5700FD4CA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1C67C-5B4E-4879-987A-7CFA2B3B3CE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BF247-0654-4E37-B3D0-474CAED5BB9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D3322-7C31-4C29-B99A-CA57E1730BD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808D2-D83A-44B1-B6D1-544A39146B2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7C7F9-2F8D-4828-B840-A6489990467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1072B-0BDF-4827-BD99-E1E6473E7CA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ACB5D-15CD-417D-A120-2CE6E23F99A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D22735-0517-48CF-96DA-A0F44F7E8E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D5E8A-1655-43F8-9F4C-BAB33F08208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FF5DC-0B73-47D1-A41D-03A888667D3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E9DD6-4FA5-41C0-B4EB-4EE909D00FA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1C35E-9603-40F1-8DE5-1FD918B3B33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6D33D-7DA1-4CBE-A7DC-0D807305E5A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EECC6-E6E1-441B-9DA2-928BF85FC64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DD634-B8DF-427E-A130-E283C9F10FF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D696A219-CFDC-41F0-8578-25CD2FC5B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7.</a:t>
            </a:r>
            <a:fld id="{281AF27A-B6CA-4607-8700-1899B2D19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7.</a:t>
            </a:r>
            <a:fld id="{AB8B3FCA-9DEF-489D-BAA6-600D83791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7.</a:t>
            </a:r>
            <a:fld id="{62724308-1051-4C66-9833-C0B597AA2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7.</a:t>
            </a:r>
            <a:fld id="{DA9E6257-5A50-4210-BEB3-34EAA04D2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7.</a:t>
            </a:r>
            <a:fld id="{AF03265D-C25C-43B4-801D-2DF49503E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7.</a:t>
            </a:r>
            <a:fld id="{86D6516B-F01F-43BE-BF6C-7684AD25A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7.</a:t>
            </a:r>
            <a:fld id="{A4BF6FA5-CE20-4289-B57B-82D531C83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7.</a:t>
            </a:r>
            <a:fld id="{255EBB95-146D-44DD-811B-95218F8C1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7.</a:t>
            </a:r>
            <a:fld id="{ACD9B31B-034D-4B0E-B461-81A07FB7A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7.</a:t>
            </a:r>
            <a:fld id="{92EF530A-EAB2-45D5-A528-BA389B135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7.</a:t>
            </a:r>
            <a:fld id="{D28936E6-D88D-4F59-A3F0-B6D98BD8A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152400" y="2514600"/>
            <a:ext cx="8839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sz="4400"/>
              <a:t>Advanced Encryption Standard </a:t>
            </a:r>
          </a:p>
          <a:p>
            <a:pPr algn="ctr"/>
            <a:r>
              <a:rPr lang="en-US" sz="4400"/>
              <a:t>(AES)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i="1">
                <a:latin typeface="Times New Roman" pitchFamily="18" charset="0"/>
              </a:rPr>
              <a:t>Continue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1976438" y="1371600"/>
            <a:ext cx="340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  </a:t>
            </a:r>
            <a:r>
              <a:rPr lang="en-US" sz="2000" i="1">
                <a:latin typeface="Times New Roman" pitchFamily="18" charset="0"/>
              </a:rPr>
              <a:t>SubBytes transformation</a:t>
            </a:r>
          </a:p>
        </p:txBody>
      </p:sp>
      <p:pic>
        <p:nvPicPr>
          <p:cNvPr id="12299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275" y="2057400"/>
            <a:ext cx="6105525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7.</a:t>
            </a:r>
            <a:fld id="{255EBB95-146D-44DD-811B-95218F8C1C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143000" y="0"/>
            <a:ext cx="2406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 Permutation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228600" y="9144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>
                <a:latin typeface="Times New Roman" pitchFamily="18" charset="0"/>
              </a:rPr>
              <a:t>Another transformation found in a round is shifting, which permutes the bytes. 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381000" y="18288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>
                <a:solidFill>
                  <a:schemeClr val="folHlink"/>
                </a:solidFill>
                <a:latin typeface="Times New Roman" pitchFamily="18" charset="0"/>
              </a:rPr>
              <a:t>ShiftRows</a:t>
            </a:r>
          </a:p>
          <a:p>
            <a:pPr algn="just"/>
            <a:r>
              <a:rPr lang="en-US" sz="2800" i="1">
                <a:latin typeface="Times New Roman" pitchFamily="18" charset="0"/>
              </a:rPr>
              <a:t>In the encryption, the transformation is called ShiftRows.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2103438" y="3352800"/>
            <a:ext cx="35036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  </a:t>
            </a:r>
            <a:r>
              <a:rPr lang="en-US" sz="2000" i="1">
                <a:latin typeface="Times New Roman" pitchFamily="18" charset="0"/>
              </a:rPr>
              <a:t>ShiftRows transformation</a:t>
            </a:r>
          </a:p>
        </p:txBody>
      </p:sp>
      <p:pic>
        <p:nvPicPr>
          <p:cNvPr id="1332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013200"/>
            <a:ext cx="65913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smtClean="0"/>
              <a:t>ShiftRows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Last three rows are cyclically shifted</a:t>
            </a:r>
          </a:p>
        </p:txBody>
      </p:sp>
      <p:grpSp>
        <p:nvGrpSpPr>
          <p:cNvPr id="14340" name="Group 24"/>
          <p:cNvGrpSpPr>
            <a:grpSpLocks/>
          </p:cNvGrpSpPr>
          <p:nvPr/>
        </p:nvGrpSpPr>
        <p:grpSpPr bwMode="auto">
          <a:xfrm>
            <a:off x="2895600" y="3124200"/>
            <a:ext cx="2362200" cy="590550"/>
            <a:chOff x="816" y="1728"/>
            <a:chExt cx="960" cy="240"/>
          </a:xfrm>
        </p:grpSpPr>
        <p:sp>
          <p:nvSpPr>
            <p:cNvPr id="14364" name="Rectangle 25"/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0,0</a:t>
              </a:r>
            </a:p>
          </p:txBody>
        </p:sp>
        <p:sp>
          <p:nvSpPr>
            <p:cNvPr id="14365" name="Rectangle 26"/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0,1</a:t>
              </a:r>
            </a:p>
          </p:txBody>
        </p:sp>
        <p:sp>
          <p:nvSpPr>
            <p:cNvPr id="14366" name="Rectangle 27"/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0,2</a:t>
              </a:r>
            </a:p>
          </p:txBody>
        </p:sp>
        <p:sp>
          <p:nvSpPr>
            <p:cNvPr id="14367" name="Rectangle 28"/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0,3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2895600" y="3725863"/>
            <a:ext cx="2362200" cy="590550"/>
            <a:chOff x="816" y="1728"/>
            <a:chExt cx="960" cy="240"/>
          </a:xfrm>
        </p:grpSpPr>
        <p:sp>
          <p:nvSpPr>
            <p:cNvPr id="14360" name="Rectangle 45"/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1,0</a:t>
              </a:r>
            </a:p>
          </p:txBody>
        </p:sp>
        <p:sp>
          <p:nvSpPr>
            <p:cNvPr id="14361" name="Rectangle 46"/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1,1</a:t>
              </a:r>
            </a:p>
          </p:txBody>
        </p:sp>
        <p:sp>
          <p:nvSpPr>
            <p:cNvPr id="14362" name="Rectangle 47"/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1,2</a:t>
              </a:r>
            </a:p>
          </p:txBody>
        </p:sp>
        <p:sp>
          <p:nvSpPr>
            <p:cNvPr id="14363" name="Rectangle 48"/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1,3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895600" y="4330700"/>
            <a:ext cx="2362200" cy="590550"/>
            <a:chOff x="816" y="1728"/>
            <a:chExt cx="960" cy="240"/>
          </a:xfrm>
        </p:grpSpPr>
        <p:sp>
          <p:nvSpPr>
            <p:cNvPr id="14356" name="Rectangle 50"/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2,0</a:t>
              </a:r>
            </a:p>
          </p:txBody>
        </p:sp>
        <p:sp>
          <p:nvSpPr>
            <p:cNvPr id="14357" name="Rectangle 51"/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2,1</a:t>
              </a:r>
            </a:p>
          </p:txBody>
        </p:sp>
        <p:sp>
          <p:nvSpPr>
            <p:cNvPr id="14358" name="Rectangle 52"/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2,2</a:t>
              </a:r>
            </a:p>
          </p:txBody>
        </p:sp>
        <p:sp>
          <p:nvSpPr>
            <p:cNvPr id="14359" name="Rectangle 53"/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2,3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895600" y="4921250"/>
            <a:ext cx="2362200" cy="590550"/>
            <a:chOff x="816" y="1728"/>
            <a:chExt cx="960" cy="240"/>
          </a:xfrm>
        </p:grpSpPr>
        <p:sp>
          <p:nvSpPr>
            <p:cNvPr id="14352" name="Rectangle 55"/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3,0</a:t>
              </a:r>
            </a:p>
          </p:txBody>
        </p:sp>
        <p:sp>
          <p:nvSpPr>
            <p:cNvPr id="14353" name="Rectangle 56"/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3,1</a:t>
              </a:r>
            </a:p>
          </p:txBody>
        </p:sp>
        <p:sp>
          <p:nvSpPr>
            <p:cNvPr id="14354" name="Rectangle 57"/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3,2</a:t>
              </a:r>
            </a:p>
          </p:txBody>
        </p:sp>
        <p:sp>
          <p:nvSpPr>
            <p:cNvPr id="14355" name="Rectangle 58"/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3,3</a:t>
              </a:r>
            </a:p>
          </p:txBody>
        </p:sp>
      </p:grpSp>
      <p:sp>
        <p:nvSpPr>
          <p:cNvPr id="25669" name="Rectangle 69"/>
          <p:cNvSpPr>
            <a:spLocks noChangeArrowheads="1"/>
          </p:cNvSpPr>
          <p:nvPr/>
        </p:nvSpPr>
        <p:spPr bwMode="auto">
          <a:xfrm>
            <a:off x="835025" y="3505200"/>
            <a:ext cx="2057400" cy="2209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1111250" y="3733800"/>
            <a:ext cx="1771650" cy="1773238"/>
            <a:chOff x="4116" y="2903"/>
            <a:chExt cx="1116" cy="1117"/>
          </a:xfrm>
        </p:grpSpPr>
        <p:sp>
          <p:nvSpPr>
            <p:cNvPr id="14346" name="Rectangle 60"/>
            <p:cNvSpPr>
              <a:spLocks noChangeArrowheads="1"/>
            </p:cNvSpPr>
            <p:nvPr/>
          </p:nvSpPr>
          <p:spPr bwMode="auto">
            <a:xfrm>
              <a:off x="4858" y="2903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1,0</a:t>
              </a:r>
            </a:p>
          </p:txBody>
        </p:sp>
        <p:sp>
          <p:nvSpPr>
            <p:cNvPr id="14347" name="Rectangle 61"/>
            <p:cNvSpPr>
              <a:spLocks noChangeArrowheads="1"/>
            </p:cNvSpPr>
            <p:nvPr/>
          </p:nvSpPr>
          <p:spPr bwMode="auto">
            <a:xfrm>
              <a:off x="4116" y="364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3,0</a:t>
              </a:r>
            </a:p>
          </p:txBody>
        </p:sp>
        <p:sp>
          <p:nvSpPr>
            <p:cNvPr id="14348" name="Rectangle 62"/>
            <p:cNvSpPr>
              <a:spLocks noChangeArrowheads="1"/>
            </p:cNvSpPr>
            <p:nvPr/>
          </p:nvSpPr>
          <p:spPr bwMode="auto">
            <a:xfrm>
              <a:off x="4488" y="364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3,1</a:t>
              </a:r>
            </a:p>
          </p:txBody>
        </p:sp>
        <p:sp>
          <p:nvSpPr>
            <p:cNvPr id="14349" name="Rectangle 63"/>
            <p:cNvSpPr>
              <a:spLocks noChangeArrowheads="1"/>
            </p:cNvSpPr>
            <p:nvPr/>
          </p:nvSpPr>
          <p:spPr bwMode="auto">
            <a:xfrm>
              <a:off x="4860" y="364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3,2</a:t>
              </a:r>
            </a:p>
          </p:txBody>
        </p:sp>
        <p:sp>
          <p:nvSpPr>
            <p:cNvPr id="14350" name="Rectangle 66"/>
            <p:cNvSpPr>
              <a:spLocks noChangeArrowheads="1"/>
            </p:cNvSpPr>
            <p:nvPr/>
          </p:nvSpPr>
          <p:spPr bwMode="auto">
            <a:xfrm>
              <a:off x="4486" y="3274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2,0</a:t>
              </a:r>
            </a:p>
          </p:txBody>
        </p:sp>
        <p:sp>
          <p:nvSpPr>
            <p:cNvPr id="14351" name="Rectangle 67"/>
            <p:cNvSpPr>
              <a:spLocks noChangeArrowheads="1"/>
            </p:cNvSpPr>
            <p:nvPr/>
          </p:nvSpPr>
          <p:spPr bwMode="auto">
            <a:xfrm>
              <a:off x="4858" y="3274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2,1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06475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12986 -0.0009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9427 4.44444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879 L -0.00034 0.27342 L 0.26163 0.27111 L 0.26163 0.0004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28600" y="914400"/>
            <a:ext cx="86868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800" i="1">
              <a:solidFill>
                <a:schemeClr val="folHlink"/>
              </a:solidFill>
              <a:latin typeface="Times New Roman" pitchFamily="18" charset="0"/>
            </a:endParaRPr>
          </a:p>
          <a:p>
            <a:pPr algn="just"/>
            <a:r>
              <a:rPr lang="en-US" sz="2800" i="1">
                <a:latin typeface="Times New Roman" pitchFamily="18" charset="0"/>
              </a:rPr>
              <a:t>The MixColumns transformation operates at the column level; it transforms each column of the state to a new column. 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98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i="1">
                <a:solidFill>
                  <a:schemeClr val="folHlink"/>
                </a:solidFill>
                <a:latin typeface="Times New Roman" pitchFamily="18" charset="0"/>
              </a:rPr>
              <a:t>MixColumns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905000" y="3048000"/>
            <a:ext cx="481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7.13  </a:t>
            </a:r>
            <a:r>
              <a:rPr lang="en-US" sz="2000" i="1">
                <a:latin typeface="Times New Roman" pitchFamily="18" charset="0"/>
              </a:rPr>
              <a:t>MixColumns transformation</a:t>
            </a:r>
          </a:p>
        </p:txBody>
      </p:sp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970338"/>
            <a:ext cx="7696200" cy="281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28600" y="9144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800" i="1">
              <a:latin typeface="Times New Roman" pitchFamily="18" charset="0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i="1">
                <a:latin typeface="Times New Roman" pitchFamily="18" charset="0"/>
              </a:rPr>
              <a:t>Continue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66725" y="1371600"/>
            <a:ext cx="7410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  </a:t>
            </a:r>
            <a:r>
              <a:rPr lang="en-US" sz="2000" i="1">
                <a:latin typeface="Times New Roman" pitchFamily="18" charset="0"/>
              </a:rPr>
              <a:t>Constant matrices used by MixColumns and InvMixColumns</a:t>
            </a:r>
          </a:p>
        </p:txBody>
      </p:sp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2655888"/>
            <a:ext cx="8126413" cy="27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Mixing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Apply MixColumn transformation to each column</a:t>
            </a:r>
          </a:p>
        </p:txBody>
      </p:sp>
      <p:graphicFrame>
        <p:nvGraphicFramePr>
          <p:cNvPr id="28676" name="Group 4"/>
          <p:cNvGraphicFramePr>
            <a:graphicFrameLocks noGrp="1"/>
          </p:cNvGraphicFramePr>
          <p:nvPr/>
        </p:nvGraphicFramePr>
        <p:xfrm>
          <a:off x="1066800" y="4178300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31" name="Group 59"/>
          <p:cNvGraphicFramePr>
            <a:graphicFrameLocks noGrp="1"/>
          </p:cNvGraphicFramePr>
          <p:nvPr/>
        </p:nvGraphicFramePr>
        <p:xfrm>
          <a:off x="5486400" y="4178300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1431925" y="3767138"/>
            <a:ext cx="590550" cy="2355850"/>
            <a:chOff x="1824" y="1968"/>
            <a:chExt cx="372" cy="1484"/>
          </a:xfrm>
        </p:grpSpPr>
        <p:sp>
          <p:nvSpPr>
            <p:cNvPr id="17476" name="Rectangle 61"/>
            <p:cNvSpPr>
              <a:spLocks noChangeArrowheads="1"/>
            </p:cNvSpPr>
            <p:nvPr/>
          </p:nvSpPr>
          <p:spPr bwMode="auto">
            <a:xfrm>
              <a:off x="1824" y="196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0,1</a:t>
              </a:r>
            </a:p>
          </p:txBody>
        </p:sp>
        <p:sp>
          <p:nvSpPr>
            <p:cNvPr id="17477" name="Rectangle 62"/>
            <p:cNvSpPr>
              <a:spLocks noChangeArrowheads="1"/>
            </p:cNvSpPr>
            <p:nvPr/>
          </p:nvSpPr>
          <p:spPr bwMode="auto">
            <a:xfrm>
              <a:off x="1824" y="2337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1,1</a:t>
              </a:r>
            </a:p>
          </p:txBody>
        </p:sp>
        <p:sp>
          <p:nvSpPr>
            <p:cNvPr id="17478" name="Rectangle 63"/>
            <p:cNvSpPr>
              <a:spLocks noChangeArrowheads="1"/>
            </p:cNvSpPr>
            <p:nvPr/>
          </p:nvSpPr>
          <p:spPr bwMode="auto">
            <a:xfrm>
              <a:off x="1824" y="2711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2,1</a:t>
              </a:r>
            </a:p>
          </p:txBody>
        </p:sp>
        <p:sp>
          <p:nvSpPr>
            <p:cNvPr id="17479" name="Rectangle 64"/>
            <p:cNvSpPr>
              <a:spLocks noChangeArrowheads="1"/>
            </p:cNvSpPr>
            <p:nvPr/>
          </p:nvSpPr>
          <p:spPr bwMode="auto">
            <a:xfrm>
              <a:off x="1824" y="3080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3,1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5791200" y="3768725"/>
            <a:ext cx="590550" cy="2355850"/>
            <a:chOff x="1824" y="1968"/>
            <a:chExt cx="372" cy="1484"/>
          </a:xfrm>
        </p:grpSpPr>
        <p:sp>
          <p:nvSpPr>
            <p:cNvPr id="17472" name="Rectangle 67"/>
            <p:cNvSpPr>
              <a:spLocks noChangeArrowheads="1"/>
            </p:cNvSpPr>
            <p:nvPr/>
          </p:nvSpPr>
          <p:spPr bwMode="auto">
            <a:xfrm>
              <a:off x="1824" y="196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S’</a:t>
              </a:r>
              <a:r>
                <a:rPr lang="en-US" baseline="-25000"/>
                <a:t>0,1</a:t>
              </a:r>
            </a:p>
          </p:txBody>
        </p:sp>
        <p:sp>
          <p:nvSpPr>
            <p:cNvPr id="17473" name="Rectangle 68"/>
            <p:cNvSpPr>
              <a:spLocks noChangeArrowheads="1"/>
            </p:cNvSpPr>
            <p:nvPr/>
          </p:nvSpPr>
          <p:spPr bwMode="auto">
            <a:xfrm>
              <a:off x="1824" y="2337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S’</a:t>
              </a:r>
              <a:r>
                <a:rPr lang="en-US" baseline="-25000"/>
                <a:t>1,1</a:t>
              </a:r>
            </a:p>
          </p:txBody>
        </p:sp>
        <p:sp>
          <p:nvSpPr>
            <p:cNvPr id="17474" name="Rectangle 69"/>
            <p:cNvSpPr>
              <a:spLocks noChangeArrowheads="1"/>
            </p:cNvSpPr>
            <p:nvPr/>
          </p:nvSpPr>
          <p:spPr bwMode="auto">
            <a:xfrm>
              <a:off x="1824" y="2711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S’</a:t>
              </a:r>
              <a:r>
                <a:rPr lang="en-US" baseline="-25000"/>
                <a:t>2,1</a:t>
              </a:r>
            </a:p>
          </p:txBody>
        </p:sp>
        <p:sp>
          <p:nvSpPr>
            <p:cNvPr id="17475" name="Rectangle 70"/>
            <p:cNvSpPr>
              <a:spLocks noChangeArrowheads="1"/>
            </p:cNvSpPr>
            <p:nvPr/>
          </p:nvSpPr>
          <p:spPr bwMode="auto">
            <a:xfrm>
              <a:off x="1824" y="3080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S’</a:t>
              </a:r>
              <a:r>
                <a:rPr lang="en-US" baseline="-25000"/>
                <a:t>3,1</a:t>
              </a:r>
            </a:p>
          </p:txBody>
        </p:sp>
      </p:grpSp>
      <p:sp>
        <p:nvSpPr>
          <p:cNvPr id="28743" name="Rectangle 71"/>
          <p:cNvSpPr>
            <a:spLocks noChangeArrowheads="1"/>
          </p:cNvSpPr>
          <p:nvPr/>
        </p:nvSpPr>
        <p:spPr bwMode="auto">
          <a:xfrm>
            <a:off x="3276600" y="3276600"/>
            <a:ext cx="1524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MixColumns()</a:t>
            </a:r>
          </a:p>
        </p:txBody>
      </p:sp>
      <p:cxnSp>
        <p:nvCxnSpPr>
          <p:cNvPr id="28744" name="AutoShape 72"/>
          <p:cNvCxnSpPr>
            <a:cxnSpLocks noChangeShapeType="1"/>
            <a:stCxn id="17476" idx="3"/>
            <a:endCxn id="28743" idx="1"/>
          </p:cNvCxnSpPr>
          <p:nvPr/>
        </p:nvCxnSpPr>
        <p:spPr bwMode="auto">
          <a:xfrm flipV="1">
            <a:off x="2022475" y="3733800"/>
            <a:ext cx="1254125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46" name="AutoShape 74"/>
          <p:cNvCxnSpPr>
            <a:cxnSpLocks noChangeShapeType="1"/>
            <a:stCxn id="28743" idx="3"/>
            <a:endCxn id="17472" idx="1"/>
          </p:cNvCxnSpPr>
          <p:nvPr/>
        </p:nvCxnSpPr>
        <p:spPr bwMode="auto">
          <a:xfrm>
            <a:off x="4800600" y="3733800"/>
            <a:ext cx="9906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747" name="Rectangle 75"/>
          <p:cNvSpPr>
            <a:spLocks noChangeArrowheads="1"/>
          </p:cNvSpPr>
          <p:nvPr/>
        </p:nvSpPr>
        <p:spPr bwMode="auto">
          <a:xfrm>
            <a:off x="1371600" y="3124200"/>
            <a:ext cx="5562600" cy="304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S’</a:t>
            </a:r>
            <a:r>
              <a:rPr lang="en-US" sz="2000" baseline="-25000"/>
              <a:t>0,c</a:t>
            </a:r>
            <a:r>
              <a:rPr lang="en-US" sz="2000"/>
              <a:t> = ({02} </a:t>
            </a:r>
            <a:r>
              <a:rPr lang="en-US" sz="2000">
                <a:sym typeface="Symbol" pitchFamily="18" charset="2"/>
              </a:rPr>
              <a:t> </a:t>
            </a:r>
            <a:r>
              <a:rPr lang="en-US" sz="2000"/>
              <a:t>S</a:t>
            </a:r>
            <a:r>
              <a:rPr lang="en-US" sz="2000" baseline="-25000"/>
              <a:t>0,c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 </a:t>
            </a:r>
            <a:r>
              <a:rPr lang="en-US" sz="2000"/>
              <a:t>({03} </a:t>
            </a:r>
            <a:r>
              <a:rPr lang="en-US" sz="2000">
                <a:sym typeface="Symbol" pitchFamily="18" charset="2"/>
              </a:rPr>
              <a:t> </a:t>
            </a:r>
            <a:r>
              <a:rPr lang="en-US" sz="2000"/>
              <a:t>S</a:t>
            </a:r>
            <a:r>
              <a:rPr lang="en-US" sz="2000" baseline="-25000"/>
              <a:t>1,c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 </a:t>
            </a:r>
            <a:r>
              <a:rPr lang="en-US" sz="2000"/>
              <a:t>S</a:t>
            </a:r>
            <a:r>
              <a:rPr lang="en-US" sz="2000" baseline="-25000"/>
              <a:t>2,c </a:t>
            </a:r>
            <a:r>
              <a:rPr lang="en-US" sz="2000">
                <a:sym typeface="Symbol" pitchFamily="18" charset="2"/>
              </a:rPr>
              <a:t> </a:t>
            </a:r>
            <a:r>
              <a:rPr lang="en-US" sz="2000"/>
              <a:t>S</a:t>
            </a:r>
            <a:r>
              <a:rPr lang="en-US" sz="2000" baseline="-25000"/>
              <a:t>3,c</a:t>
            </a:r>
            <a:endParaRPr lang="en-US" sz="2000"/>
          </a:p>
          <a:p>
            <a:pPr algn="ctr"/>
            <a:endParaRPr lang="en-US" sz="2000"/>
          </a:p>
          <a:p>
            <a:pPr algn="ctr"/>
            <a:r>
              <a:rPr lang="en-US" sz="2000"/>
              <a:t>S’</a:t>
            </a:r>
            <a:r>
              <a:rPr lang="en-US" sz="2000" baseline="-25000"/>
              <a:t>1,c</a:t>
            </a:r>
            <a:r>
              <a:rPr lang="en-US" sz="2000"/>
              <a:t> = S</a:t>
            </a:r>
            <a:r>
              <a:rPr lang="en-US" sz="2000" baseline="-25000"/>
              <a:t>0,c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 </a:t>
            </a:r>
            <a:r>
              <a:rPr lang="en-US" sz="2000"/>
              <a:t>({02} </a:t>
            </a:r>
            <a:r>
              <a:rPr lang="en-US" sz="2000">
                <a:sym typeface="Symbol" pitchFamily="18" charset="2"/>
              </a:rPr>
              <a:t> </a:t>
            </a:r>
            <a:r>
              <a:rPr lang="en-US" sz="2000"/>
              <a:t>S</a:t>
            </a:r>
            <a:r>
              <a:rPr lang="en-US" sz="2000" baseline="-25000"/>
              <a:t>1,c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 </a:t>
            </a:r>
            <a:r>
              <a:rPr lang="en-US" sz="2000"/>
              <a:t>({03} </a:t>
            </a:r>
            <a:r>
              <a:rPr lang="en-US" sz="2000">
                <a:sym typeface="Symbol" pitchFamily="18" charset="2"/>
              </a:rPr>
              <a:t> </a:t>
            </a:r>
            <a:r>
              <a:rPr lang="en-US" sz="2000"/>
              <a:t>S</a:t>
            </a:r>
            <a:r>
              <a:rPr lang="en-US" sz="2000" baseline="-25000"/>
              <a:t>2,c</a:t>
            </a:r>
            <a:r>
              <a:rPr lang="en-US" sz="2000"/>
              <a:t>)</a:t>
            </a:r>
            <a:r>
              <a:rPr lang="en-US" sz="2000" baseline="-25000"/>
              <a:t> </a:t>
            </a:r>
            <a:r>
              <a:rPr lang="en-US" sz="2000">
                <a:sym typeface="Symbol" pitchFamily="18" charset="2"/>
              </a:rPr>
              <a:t> </a:t>
            </a:r>
            <a:r>
              <a:rPr lang="en-US" sz="2000"/>
              <a:t>S</a:t>
            </a:r>
            <a:r>
              <a:rPr lang="en-US" sz="2000" baseline="-25000"/>
              <a:t>3,c</a:t>
            </a:r>
            <a:endParaRPr lang="en-US" sz="2000"/>
          </a:p>
          <a:p>
            <a:pPr algn="ctr"/>
            <a:endParaRPr lang="en-US" sz="2000"/>
          </a:p>
          <a:p>
            <a:pPr algn="ctr"/>
            <a:r>
              <a:rPr lang="en-US" sz="2000"/>
              <a:t>S’</a:t>
            </a:r>
            <a:r>
              <a:rPr lang="en-US" sz="2000" baseline="-25000"/>
              <a:t>2,c</a:t>
            </a:r>
            <a:r>
              <a:rPr lang="en-US" sz="2000"/>
              <a:t> = S</a:t>
            </a:r>
            <a:r>
              <a:rPr lang="en-US" sz="2000" baseline="-25000"/>
              <a:t>0,c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 </a:t>
            </a:r>
            <a:r>
              <a:rPr lang="en-US" sz="2000"/>
              <a:t>S</a:t>
            </a:r>
            <a:r>
              <a:rPr lang="en-US" sz="2000" baseline="-25000"/>
              <a:t>1,c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 </a:t>
            </a:r>
            <a:r>
              <a:rPr lang="en-US" sz="2000"/>
              <a:t>({02} </a:t>
            </a:r>
            <a:r>
              <a:rPr lang="en-US" sz="2000">
                <a:sym typeface="Symbol" pitchFamily="18" charset="2"/>
              </a:rPr>
              <a:t> </a:t>
            </a:r>
            <a:r>
              <a:rPr lang="en-US" sz="2000"/>
              <a:t>S</a:t>
            </a:r>
            <a:r>
              <a:rPr lang="en-US" sz="2000" baseline="-25000"/>
              <a:t>2,c </a:t>
            </a:r>
            <a:r>
              <a:rPr lang="en-US" sz="2000">
                <a:sym typeface="Symbol" pitchFamily="18" charset="2"/>
              </a:rPr>
              <a:t>)</a:t>
            </a:r>
            <a:r>
              <a:rPr lang="en-US" sz="2000" baseline="-25000"/>
              <a:t> </a:t>
            </a:r>
            <a:r>
              <a:rPr lang="en-US" sz="2000">
                <a:sym typeface="Symbol" pitchFamily="18" charset="2"/>
              </a:rPr>
              <a:t> </a:t>
            </a:r>
            <a:r>
              <a:rPr lang="en-US" sz="2000"/>
              <a:t>({03} </a:t>
            </a:r>
            <a:r>
              <a:rPr lang="en-US" sz="2000">
                <a:sym typeface="Symbol" pitchFamily="18" charset="2"/>
              </a:rPr>
              <a:t> </a:t>
            </a:r>
            <a:r>
              <a:rPr lang="en-US" sz="2000"/>
              <a:t>S</a:t>
            </a:r>
            <a:r>
              <a:rPr lang="en-US" sz="2000" baseline="-25000"/>
              <a:t>3,c</a:t>
            </a:r>
            <a:r>
              <a:rPr lang="en-US" sz="2000"/>
              <a:t>)</a:t>
            </a:r>
          </a:p>
          <a:p>
            <a:pPr algn="ctr"/>
            <a:endParaRPr lang="en-US" sz="2000"/>
          </a:p>
          <a:p>
            <a:pPr algn="ctr"/>
            <a:r>
              <a:rPr lang="en-US" sz="2000"/>
              <a:t>S’</a:t>
            </a:r>
            <a:r>
              <a:rPr lang="en-US" sz="2000" baseline="-25000"/>
              <a:t>3,c</a:t>
            </a:r>
            <a:r>
              <a:rPr lang="en-US" sz="2000"/>
              <a:t> = ({03} </a:t>
            </a:r>
            <a:r>
              <a:rPr lang="en-US" sz="2000">
                <a:sym typeface="Symbol" pitchFamily="18" charset="2"/>
              </a:rPr>
              <a:t> </a:t>
            </a:r>
            <a:r>
              <a:rPr lang="en-US" sz="2000"/>
              <a:t>S</a:t>
            </a:r>
            <a:r>
              <a:rPr lang="en-US" sz="2000" baseline="-25000"/>
              <a:t>0,c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 </a:t>
            </a:r>
            <a:r>
              <a:rPr lang="en-US" sz="2000"/>
              <a:t>S</a:t>
            </a:r>
            <a:r>
              <a:rPr lang="en-US" sz="2000" baseline="-25000"/>
              <a:t>1,c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 </a:t>
            </a:r>
            <a:r>
              <a:rPr lang="en-US" sz="2000"/>
              <a:t>S</a:t>
            </a:r>
            <a:r>
              <a:rPr lang="en-US" sz="2000" baseline="-25000"/>
              <a:t>2,c </a:t>
            </a:r>
            <a:r>
              <a:rPr lang="en-US" sz="2000">
                <a:sym typeface="Symbol" pitchFamily="18" charset="2"/>
              </a:rPr>
              <a:t> </a:t>
            </a:r>
            <a:r>
              <a:rPr lang="en-US" sz="2000"/>
              <a:t>({02} </a:t>
            </a:r>
            <a:r>
              <a:rPr lang="en-US" sz="2000">
                <a:sym typeface="Symbol" pitchFamily="18" charset="2"/>
              </a:rPr>
              <a:t> </a:t>
            </a:r>
            <a:r>
              <a:rPr lang="en-US" sz="2000"/>
              <a:t>S</a:t>
            </a:r>
            <a:r>
              <a:rPr lang="en-US" sz="2000" baseline="-25000"/>
              <a:t>3,c</a:t>
            </a:r>
            <a:endParaRPr lang="en-US" sz="2000">
              <a:sym typeface="Symbol" pitchFamily="18" charset="2"/>
            </a:endParaRPr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8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43" grpId="0" animBg="1"/>
      <p:bldP spid="28747" grpId="0" animBg="1"/>
      <p:bldP spid="2874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AddRoundKey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XOR each byte of the round key with its corresponding byte in the state array</a:t>
            </a:r>
          </a:p>
        </p:txBody>
      </p:sp>
      <p:graphicFrame>
        <p:nvGraphicFramePr>
          <p:cNvPr id="30744" name="Group 24"/>
          <p:cNvGraphicFramePr>
            <a:graphicFrameLocks noGrp="1"/>
          </p:cNvGraphicFramePr>
          <p:nvPr/>
        </p:nvGraphicFramePr>
        <p:xfrm>
          <a:off x="381000" y="3886200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71" name="Group 51"/>
          <p:cNvGraphicFramePr>
            <a:graphicFrameLocks noGrp="1"/>
          </p:cNvGraphicFramePr>
          <p:nvPr/>
        </p:nvGraphicFramePr>
        <p:xfrm>
          <a:off x="7162800" y="4648200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S’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18490" name="Group 78"/>
          <p:cNvGrpSpPr>
            <a:grpSpLocks/>
          </p:cNvGrpSpPr>
          <p:nvPr/>
        </p:nvGrpSpPr>
        <p:grpSpPr bwMode="auto">
          <a:xfrm>
            <a:off x="746125" y="3475038"/>
            <a:ext cx="590550" cy="2355850"/>
            <a:chOff x="1824" y="1968"/>
            <a:chExt cx="372" cy="1484"/>
          </a:xfrm>
        </p:grpSpPr>
        <p:sp>
          <p:nvSpPr>
            <p:cNvPr id="18535" name="Rectangle 79"/>
            <p:cNvSpPr>
              <a:spLocks noChangeArrowheads="1"/>
            </p:cNvSpPr>
            <p:nvPr/>
          </p:nvSpPr>
          <p:spPr bwMode="auto">
            <a:xfrm>
              <a:off x="1824" y="196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0,1</a:t>
              </a:r>
            </a:p>
          </p:txBody>
        </p:sp>
        <p:sp>
          <p:nvSpPr>
            <p:cNvPr id="18536" name="Rectangle 80"/>
            <p:cNvSpPr>
              <a:spLocks noChangeArrowheads="1"/>
            </p:cNvSpPr>
            <p:nvPr/>
          </p:nvSpPr>
          <p:spPr bwMode="auto">
            <a:xfrm>
              <a:off x="1824" y="2337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1,1</a:t>
              </a:r>
            </a:p>
          </p:txBody>
        </p:sp>
        <p:sp>
          <p:nvSpPr>
            <p:cNvPr id="18537" name="Rectangle 81"/>
            <p:cNvSpPr>
              <a:spLocks noChangeArrowheads="1"/>
            </p:cNvSpPr>
            <p:nvPr/>
          </p:nvSpPr>
          <p:spPr bwMode="auto">
            <a:xfrm>
              <a:off x="1824" y="2711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2,1</a:t>
              </a:r>
            </a:p>
          </p:txBody>
        </p:sp>
        <p:sp>
          <p:nvSpPr>
            <p:cNvPr id="18538" name="Rectangle 82"/>
            <p:cNvSpPr>
              <a:spLocks noChangeArrowheads="1"/>
            </p:cNvSpPr>
            <p:nvPr/>
          </p:nvSpPr>
          <p:spPr bwMode="auto">
            <a:xfrm>
              <a:off x="1824" y="3080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3,1</a:t>
              </a:r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7467600" y="4238625"/>
            <a:ext cx="590550" cy="2355850"/>
            <a:chOff x="1824" y="1968"/>
            <a:chExt cx="372" cy="1484"/>
          </a:xfrm>
        </p:grpSpPr>
        <p:sp>
          <p:nvSpPr>
            <p:cNvPr id="18531" name="Rectangle 84"/>
            <p:cNvSpPr>
              <a:spLocks noChangeArrowheads="1"/>
            </p:cNvSpPr>
            <p:nvPr/>
          </p:nvSpPr>
          <p:spPr bwMode="auto">
            <a:xfrm>
              <a:off x="1824" y="196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S’</a:t>
              </a:r>
              <a:r>
                <a:rPr lang="en-US" baseline="-25000"/>
                <a:t>0,1</a:t>
              </a:r>
            </a:p>
          </p:txBody>
        </p:sp>
        <p:sp>
          <p:nvSpPr>
            <p:cNvPr id="18532" name="Rectangle 85"/>
            <p:cNvSpPr>
              <a:spLocks noChangeArrowheads="1"/>
            </p:cNvSpPr>
            <p:nvPr/>
          </p:nvSpPr>
          <p:spPr bwMode="auto">
            <a:xfrm>
              <a:off x="1824" y="2337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S’</a:t>
              </a:r>
              <a:r>
                <a:rPr lang="en-US" baseline="-25000"/>
                <a:t>1,1</a:t>
              </a:r>
            </a:p>
          </p:txBody>
        </p:sp>
        <p:sp>
          <p:nvSpPr>
            <p:cNvPr id="18533" name="Rectangle 86"/>
            <p:cNvSpPr>
              <a:spLocks noChangeArrowheads="1"/>
            </p:cNvSpPr>
            <p:nvPr/>
          </p:nvSpPr>
          <p:spPr bwMode="auto">
            <a:xfrm>
              <a:off x="1824" y="2711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S’</a:t>
              </a:r>
              <a:r>
                <a:rPr lang="en-US" baseline="-25000"/>
                <a:t>2,1</a:t>
              </a:r>
            </a:p>
          </p:txBody>
        </p:sp>
        <p:sp>
          <p:nvSpPr>
            <p:cNvPr id="18534" name="Rectangle 87"/>
            <p:cNvSpPr>
              <a:spLocks noChangeArrowheads="1"/>
            </p:cNvSpPr>
            <p:nvPr/>
          </p:nvSpPr>
          <p:spPr bwMode="auto">
            <a:xfrm>
              <a:off x="1824" y="3080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S’</a:t>
              </a:r>
              <a:r>
                <a:rPr lang="en-US" baseline="-25000"/>
                <a:t>3,1</a:t>
              </a:r>
            </a:p>
          </p:txBody>
        </p:sp>
      </p:grpSp>
      <p:cxnSp>
        <p:nvCxnSpPr>
          <p:cNvPr id="30809" name="AutoShape 89"/>
          <p:cNvCxnSpPr>
            <a:cxnSpLocks noChangeShapeType="1"/>
            <a:stCxn id="18535" idx="3"/>
            <a:endCxn id="18526" idx="1"/>
          </p:cNvCxnSpPr>
          <p:nvPr/>
        </p:nvCxnSpPr>
        <p:spPr bwMode="auto">
          <a:xfrm flipV="1">
            <a:off x="1336675" y="3733800"/>
            <a:ext cx="2930525" cy="36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810" name="AutoShape 90"/>
          <p:cNvCxnSpPr>
            <a:cxnSpLocks noChangeShapeType="1"/>
            <a:stCxn id="18526" idx="3"/>
            <a:endCxn id="18531" idx="1"/>
          </p:cNvCxnSpPr>
          <p:nvPr/>
        </p:nvCxnSpPr>
        <p:spPr bwMode="auto">
          <a:xfrm>
            <a:off x="5334000" y="3733800"/>
            <a:ext cx="2133600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30812" name="Group 92"/>
          <p:cNvGraphicFramePr>
            <a:graphicFrameLocks noGrp="1"/>
          </p:cNvGraphicFramePr>
          <p:nvPr/>
        </p:nvGraphicFramePr>
        <p:xfrm>
          <a:off x="2667000" y="4826000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18521" name="Group 121"/>
          <p:cNvGrpSpPr>
            <a:grpSpLocks/>
          </p:cNvGrpSpPr>
          <p:nvPr/>
        </p:nvGrpSpPr>
        <p:grpSpPr bwMode="auto">
          <a:xfrm>
            <a:off x="3048000" y="4419600"/>
            <a:ext cx="590550" cy="2355850"/>
            <a:chOff x="1824" y="1968"/>
            <a:chExt cx="372" cy="1484"/>
          </a:xfrm>
        </p:grpSpPr>
        <p:sp>
          <p:nvSpPr>
            <p:cNvPr id="18527" name="Rectangle 122"/>
            <p:cNvSpPr>
              <a:spLocks noChangeArrowheads="1"/>
            </p:cNvSpPr>
            <p:nvPr/>
          </p:nvSpPr>
          <p:spPr bwMode="auto">
            <a:xfrm>
              <a:off x="1824" y="196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0,1</a:t>
              </a:r>
            </a:p>
          </p:txBody>
        </p:sp>
        <p:sp>
          <p:nvSpPr>
            <p:cNvPr id="18528" name="Rectangle 123"/>
            <p:cNvSpPr>
              <a:spLocks noChangeArrowheads="1"/>
            </p:cNvSpPr>
            <p:nvPr/>
          </p:nvSpPr>
          <p:spPr bwMode="auto">
            <a:xfrm>
              <a:off x="1824" y="2337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1,1</a:t>
              </a:r>
            </a:p>
          </p:txBody>
        </p:sp>
        <p:sp>
          <p:nvSpPr>
            <p:cNvPr id="18529" name="Rectangle 124"/>
            <p:cNvSpPr>
              <a:spLocks noChangeArrowheads="1"/>
            </p:cNvSpPr>
            <p:nvPr/>
          </p:nvSpPr>
          <p:spPr bwMode="auto">
            <a:xfrm>
              <a:off x="1824" y="2711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2,1</a:t>
              </a:r>
            </a:p>
          </p:txBody>
        </p:sp>
        <p:sp>
          <p:nvSpPr>
            <p:cNvPr id="18530" name="Rectangle 125"/>
            <p:cNvSpPr>
              <a:spLocks noChangeArrowheads="1"/>
            </p:cNvSpPr>
            <p:nvPr/>
          </p:nvSpPr>
          <p:spPr bwMode="auto">
            <a:xfrm>
              <a:off x="1824" y="3080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3,1</a:t>
              </a:r>
            </a:p>
          </p:txBody>
        </p:sp>
      </p:grpSp>
      <p:cxnSp>
        <p:nvCxnSpPr>
          <p:cNvPr id="30846" name="AutoShape 126"/>
          <p:cNvCxnSpPr>
            <a:cxnSpLocks noChangeShapeType="1"/>
            <a:stCxn id="18527" idx="3"/>
            <a:endCxn id="18526" idx="2"/>
          </p:cNvCxnSpPr>
          <p:nvPr/>
        </p:nvCxnSpPr>
        <p:spPr bwMode="auto">
          <a:xfrm flipV="1">
            <a:off x="3638550" y="4267200"/>
            <a:ext cx="116205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" name="Group 129"/>
          <p:cNvGrpSpPr>
            <a:grpSpLocks/>
          </p:cNvGrpSpPr>
          <p:nvPr/>
        </p:nvGrpSpPr>
        <p:grpSpPr bwMode="auto">
          <a:xfrm>
            <a:off x="4267200" y="3200400"/>
            <a:ext cx="1066800" cy="1066800"/>
            <a:chOff x="2784" y="1968"/>
            <a:chExt cx="672" cy="672"/>
          </a:xfrm>
        </p:grpSpPr>
        <p:sp>
          <p:nvSpPr>
            <p:cNvPr id="18525" name="Oval 127"/>
            <p:cNvSpPr>
              <a:spLocks noChangeArrowheads="1"/>
            </p:cNvSpPr>
            <p:nvPr/>
          </p:nvSpPr>
          <p:spPr bwMode="auto">
            <a:xfrm>
              <a:off x="2784" y="196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6" name="AutoShape 128"/>
            <p:cNvSpPr>
              <a:spLocks noChangeArrowheads="1"/>
            </p:cNvSpPr>
            <p:nvPr/>
          </p:nvSpPr>
          <p:spPr bwMode="auto">
            <a:xfrm>
              <a:off x="2784" y="1968"/>
              <a:ext cx="672" cy="672"/>
            </a:xfrm>
            <a:prstGeom prst="plus">
              <a:avLst>
                <a:gd name="adj" fmla="val 47472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24" name="Text Box 131"/>
          <p:cNvSpPr txBox="1">
            <a:spLocks noChangeArrowheads="1"/>
          </p:cNvSpPr>
          <p:nvPr/>
        </p:nvSpPr>
        <p:spPr bwMode="auto">
          <a:xfrm>
            <a:off x="5187950" y="32004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i="1">
                <a:latin typeface="Times New Roman" pitchFamily="18" charset="0"/>
              </a:rPr>
              <a:t>Continue</a:t>
            </a: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1860550" y="762000"/>
            <a:ext cx="4476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  </a:t>
            </a:r>
            <a:r>
              <a:rPr lang="en-US" sz="2000" i="1">
                <a:latin typeface="Times New Roman" pitchFamily="18" charset="0"/>
              </a:rPr>
              <a:t>AddRoundKey transformation</a:t>
            </a:r>
          </a:p>
        </p:txBody>
      </p:sp>
      <p:pic>
        <p:nvPicPr>
          <p:cNvPr id="19467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138" y="1524000"/>
            <a:ext cx="7002462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27747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3984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KEY EXPANSION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927749" name="Rectangle 5"/>
          <p:cNvSpPr>
            <a:spLocks noChangeArrowheads="1"/>
          </p:cNvSpPr>
          <p:nvPr/>
        </p:nvSpPr>
        <p:spPr bwMode="auto">
          <a:xfrm>
            <a:off x="304800" y="1552575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 create round keys for each round, AES uses a key-expansion process. If the number of rounds is N</a:t>
            </a:r>
            <a:r>
              <a:rPr lang="en-US" sz="28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, the key-expansion routine creates N</a:t>
            </a:r>
            <a:r>
              <a:rPr lang="en-US" sz="28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+ 1 128-bit round keys from one single 128-bit cipher key. </a:t>
            </a:r>
          </a:p>
        </p:txBody>
      </p:sp>
      <p:pic>
        <p:nvPicPr>
          <p:cNvPr id="2048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8307388" cy="303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143000" y="0"/>
            <a:ext cx="960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AES</a:t>
            </a:r>
          </a:p>
        </p:txBody>
      </p:sp>
      <p:sp>
        <p:nvSpPr>
          <p:cNvPr id="958474" name="Rectangle 10"/>
          <p:cNvSpPr>
            <a:spLocks noChangeArrowheads="1"/>
          </p:cNvSpPr>
          <p:nvPr/>
        </p:nvSpPr>
        <p:spPr bwMode="auto">
          <a:xfrm>
            <a:off x="304800" y="1066800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AES is a non-Feistel cipher that encrypts and decrypts a data block of 128 bits. It uses 10, 12, or 14 rounds. The key size, which can be 128, 192, or 256 bits, depends on the number of rounds. 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457200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458788" y="617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95300" y="3902075"/>
            <a:ext cx="8077200" cy="22272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AES has defined three versions, with 10, 12, and 14 rounds.</a:t>
            </a:r>
          </a:p>
          <a:p>
            <a:pPr algn="ctr"/>
            <a:r>
              <a:rPr lang="en-US" sz="2800"/>
              <a:t>Each version uses a different cipher key size (128, 192, or 256), but the round keys are always 128 bits.</a:t>
            </a:r>
          </a:p>
        </p:txBody>
      </p:sp>
      <p:grpSp>
        <p:nvGrpSpPr>
          <p:cNvPr id="4110" name="Group 14"/>
          <p:cNvGrpSpPr>
            <a:grpSpLocks/>
          </p:cNvGrpSpPr>
          <p:nvPr/>
        </p:nvGrpSpPr>
        <p:grpSpPr bwMode="auto">
          <a:xfrm>
            <a:off x="457200" y="3167063"/>
            <a:ext cx="1143000" cy="566737"/>
            <a:chOff x="1200" y="1248"/>
            <a:chExt cx="720" cy="357"/>
          </a:xfrm>
        </p:grpSpPr>
        <p:pic>
          <p:nvPicPr>
            <p:cNvPr id="4111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143000" y="0"/>
            <a:ext cx="4810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Key Expansion in AES-128</a:t>
            </a: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2090738" y="685800"/>
            <a:ext cx="3127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  </a:t>
            </a:r>
            <a:r>
              <a:rPr lang="en-US" sz="2000" i="1">
                <a:latin typeface="Times New Roman" pitchFamily="18" charset="0"/>
              </a:rPr>
              <a:t>Key expansion in AES</a:t>
            </a:r>
          </a:p>
        </p:txBody>
      </p:sp>
      <p:pic>
        <p:nvPicPr>
          <p:cNvPr id="2151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188" y="1538288"/>
            <a:ext cx="6856412" cy="5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1143000" y="0"/>
            <a:ext cx="1860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</a:rPr>
              <a:t>Continue</a:t>
            </a:r>
          </a:p>
        </p:txBody>
      </p:sp>
      <p:pic>
        <p:nvPicPr>
          <p:cNvPr id="2253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76400"/>
            <a:ext cx="6764338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143000" y="0"/>
            <a:ext cx="1860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</a:rPr>
              <a:t>Continue</a:t>
            </a:r>
          </a:p>
        </p:txBody>
      </p:sp>
      <p:sp>
        <p:nvSpPr>
          <p:cNvPr id="1179658" name="Rectangle 10"/>
          <p:cNvSpPr>
            <a:spLocks noChangeArrowheads="1"/>
          </p:cNvSpPr>
          <p:nvPr/>
        </p:nvSpPr>
        <p:spPr bwMode="auto">
          <a:xfrm>
            <a:off x="304800" y="1323975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key-expansion routine can either use the above table when calculating the words or use the GF(2</a:t>
            </a:r>
            <a:r>
              <a:rPr lang="en-US" sz="2800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field to calculate the leftmost byte dynamically, as shown below (prime is the irreducible polynomial):</a:t>
            </a:r>
          </a:p>
        </p:txBody>
      </p:sp>
      <p:pic>
        <p:nvPicPr>
          <p:cNvPr id="2356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75" y="3124200"/>
            <a:ext cx="8556625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990600" y="0"/>
            <a:ext cx="31146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  Original Design</a:t>
            </a:r>
          </a:p>
        </p:txBody>
      </p:sp>
      <p:pic>
        <p:nvPicPr>
          <p:cNvPr id="2458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392238"/>
            <a:ext cx="7542213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7" name="Text Box 13"/>
          <p:cNvSpPr txBox="1">
            <a:spLocks noChangeArrowheads="1"/>
          </p:cNvSpPr>
          <p:nvPr/>
        </p:nvSpPr>
        <p:spPr bwMode="auto">
          <a:xfrm>
            <a:off x="1216025" y="762000"/>
            <a:ext cx="551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</a:rPr>
              <a:t>Ciphers and inverse ciphers of the original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1143000" y="0"/>
            <a:ext cx="1860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</a:rPr>
              <a:t>Continue</a:t>
            </a: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971550" y="914400"/>
            <a:ext cx="5275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  </a:t>
            </a:r>
            <a:r>
              <a:rPr lang="en-US" sz="2000" i="1">
                <a:latin typeface="Times New Roman" pitchFamily="18" charset="0"/>
              </a:rPr>
              <a:t>General design of AES encryption cipher</a:t>
            </a:r>
          </a:p>
        </p:txBody>
      </p:sp>
      <p:pic>
        <p:nvPicPr>
          <p:cNvPr id="5131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450" y="1758950"/>
            <a:ext cx="765175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256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 Data Units.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6154" name="Text Box 13"/>
          <p:cNvSpPr txBox="1">
            <a:spLocks noChangeArrowheads="1"/>
          </p:cNvSpPr>
          <p:nvPr/>
        </p:nvSpPr>
        <p:spPr bwMode="auto">
          <a:xfrm>
            <a:off x="1098550" y="1371600"/>
            <a:ext cx="6003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  </a:t>
            </a:r>
            <a:r>
              <a:rPr lang="en-US" sz="2000" i="1">
                <a:latin typeface="Times New Roman" pitchFamily="18" charset="0"/>
              </a:rPr>
              <a:t>Block-to-state and state-to-block transformation</a:t>
            </a:r>
          </a:p>
        </p:txBody>
      </p:sp>
      <p:pic>
        <p:nvPicPr>
          <p:cNvPr id="615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8850" y="2430463"/>
            <a:ext cx="7651750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Convert to State Array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71600" y="3352800"/>
            <a:ext cx="1524000" cy="381000"/>
            <a:chOff x="816" y="1728"/>
            <a:chExt cx="960" cy="240"/>
          </a:xfrm>
        </p:grpSpPr>
        <p:sp>
          <p:nvSpPr>
            <p:cNvPr id="7243" name="Rectangle 4"/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244" name="Rectangle 5"/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245" name="Rectangle 6"/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246" name="Rectangle 7"/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95600" y="3352800"/>
            <a:ext cx="1524000" cy="381000"/>
            <a:chOff x="816" y="1728"/>
            <a:chExt cx="960" cy="240"/>
          </a:xfrm>
        </p:grpSpPr>
        <p:sp>
          <p:nvSpPr>
            <p:cNvPr id="7239" name="Rectangle 10"/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240" name="Rectangle 11"/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241" name="Rectangle 12"/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7242" name="Rectangle 13"/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419600" y="3352800"/>
            <a:ext cx="1524000" cy="381000"/>
            <a:chOff x="816" y="1728"/>
            <a:chExt cx="960" cy="240"/>
          </a:xfrm>
        </p:grpSpPr>
        <p:sp>
          <p:nvSpPr>
            <p:cNvPr id="7235" name="Rectangle 25"/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7236" name="Rectangle 26"/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7237" name="Rectangle 27"/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7238" name="Rectangle 28"/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943600" y="3352800"/>
            <a:ext cx="1524000" cy="381000"/>
            <a:chOff x="816" y="1728"/>
            <a:chExt cx="960" cy="240"/>
          </a:xfrm>
        </p:grpSpPr>
        <p:sp>
          <p:nvSpPr>
            <p:cNvPr id="7231" name="Rectangle 30"/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7232" name="Rectangle 31"/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7233" name="Rectangle 32"/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7234" name="Rectangle 33"/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</p:grpSp>
      <p:sp>
        <p:nvSpPr>
          <p:cNvPr id="7175" name="Text Box 34"/>
          <p:cNvSpPr txBox="1">
            <a:spLocks noChangeArrowheads="1"/>
          </p:cNvSpPr>
          <p:nvPr/>
        </p:nvSpPr>
        <p:spPr bwMode="auto">
          <a:xfrm>
            <a:off x="1203325" y="1865313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block:</a:t>
            </a:r>
          </a:p>
        </p:txBody>
      </p:sp>
      <p:graphicFrame>
        <p:nvGraphicFramePr>
          <p:cNvPr id="46147" name="Group 67"/>
          <p:cNvGraphicFramePr>
            <a:graphicFrameLocks noGrp="1"/>
          </p:cNvGraphicFramePr>
          <p:nvPr/>
        </p:nvGraphicFramePr>
        <p:xfrm>
          <a:off x="1905000" y="2806700"/>
          <a:ext cx="1524000" cy="14630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04" name="Group 124"/>
          <p:cNvGraphicFramePr>
            <a:graphicFrameLocks noGrp="1"/>
          </p:cNvGraphicFramePr>
          <p:nvPr/>
        </p:nvGraphicFramePr>
        <p:xfrm>
          <a:off x="5029200" y="2819400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6206" name="Text Box 126"/>
          <p:cNvSpPr txBox="1">
            <a:spLocks noChangeArrowheads="1"/>
          </p:cNvSpPr>
          <p:nvPr/>
        </p:nvSpPr>
        <p:spPr bwMode="auto">
          <a:xfrm>
            <a:off x="3810000" y="2895600"/>
            <a:ext cx="7778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2877E-6 L -0.125 4.28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877E-6 L -0.25 4.287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2877E-6 L -0.375 4.287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i="1">
                <a:latin typeface="Times New Roman" pitchFamily="18" charset="0"/>
              </a:rPr>
              <a:t>Continue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219200" y="533400"/>
            <a:ext cx="1423988" cy="4619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Example </a:t>
            </a:r>
            <a:endParaRPr lang="en-US" sz="2000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2292350" y="1981200"/>
            <a:ext cx="3616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  </a:t>
            </a:r>
            <a:r>
              <a:rPr lang="en-US" sz="2000" i="1">
                <a:latin typeface="Times New Roman" pitchFamily="18" charset="0"/>
              </a:rPr>
              <a:t>Changing plaintext to state</a:t>
            </a:r>
          </a:p>
        </p:txBody>
      </p:sp>
      <p:pic>
        <p:nvPicPr>
          <p:cNvPr id="820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825" y="3144838"/>
            <a:ext cx="8308975" cy="226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143000" y="0"/>
            <a:ext cx="4665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  Structure of Each Round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1438275" y="609600"/>
            <a:ext cx="5737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  </a:t>
            </a:r>
            <a:r>
              <a:rPr lang="en-US" sz="2000" i="1">
                <a:latin typeface="Times New Roman" pitchFamily="18" charset="0"/>
              </a:rPr>
              <a:t>Structure of each round at the encryption site</a:t>
            </a:r>
          </a:p>
        </p:txBody>
      </p:sp>
      <p:pic>
        <p:nvPicPr>
          <p:cNvPr id="9227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3088" y="1295400"/>
            <a:ext cx="51927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25699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4533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TRANSFORMATIONS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925701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 provide security, AES uses four types of transformations: substitution, permutation, mixing, and key-adding. 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" y="4679950"/>
            <a:ext cx="6705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chemeClr val="tx1"/>
              </a:buClr>
              <a:buSzPct val="117000"/>
              <a:buFont typeface="Tahoma" pitchFamily="34" charset="0"/>
              <a:buAutoNum type="arabicPeriod"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	Substitution</a:t>
            </a:r>
          </a:p>
          <a:p>
            <a:pPr marL="457200" indent="-457200">
              <a:buClr>
                <a:schemeClr val="tx1"/>
              </a:buClr>
              <a:buSzPct val="117000"/>
              <a:buFont typeface="Tahoma" pitchFamily="34" charset="0"/>
              <a:buAutoNum type="arabicPeriod"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	Permutation</a:t>
            </a:r>
          </a:p>
          <a:p>
            <a:pPr marL="457200" indent="-457200">
              <a:buClr>
                <a:schemeClr val="tx1"/>
              </a:buClr>
              <a:buSzPct val="117000"/>
              <a:buFont typeface="Tahoma" pitchFamily="34" charset="0"/>
              <a:buAutoNum type="arabicPeriod"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	Mixing</a:t>
            </a:r>
          </a:p>
          <a:p>
            <a:pPr marL="457200" indent="-457200">
              <a:buClr>
                <a:schemeClr val="tx1"/>
              </a:buClr>
              <a:buSzPct val="117000"/>
              <a:buFont typeface="Tahoma" pitchFamily="34" charset="0"/>
              <a:buAutoNum type="arabicPeriod"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	Key Adding</a:t>
            </a:r>
            <a:endParaRPr lang="en-US" sz="24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925703" name="Text Box 7"/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SubBytes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Replace each byte in the state array with its corresponding value from the S-Box</a:t>
            </a: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/>
        </p:nvGraphicFramePr>
        <p:xfrm>
          <a:off x="685800" y="4800600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CC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AA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BB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1119188" y="5181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55</a:t>
            </a:r>
          </a:p>
        </p:txBody>
      </p:sp>
      <p:pic>
        <p:nvPicPr>
          <p:cNvPr id="45087" name="Picture 31"/>
          <p:cNvPicPr>
            <a:picLocks noChangeAspect="1" noChangeArrowheads="1"/>
          </p:cNvPicPr>
          <p:nvPr/>
        </p:nvPicPr>
        <p:blipFill>
          <a:blip r:embed="rId2" cstate="print"/>
          <a:srcRect l="2119" t="10840" r="1454" b="20105"/>
          <a:stretch>
            <a:fillRect/>
          </a:stretch>
        </p:blipFill>
        <p:spPr bwMode="auto">
          <a:xfrm>
            <a:off x="838200" y="2971800"/>
            <a:ext cx="7315200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1176338" y="4451350"/>
            <a:ext cx="6900862" cy="1651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3541713" y="3232150"/>
            <a:ext cx="344487" cy="339725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0" grpId="0"/>
      <p:bldP spid="45090" grpId="1"/>
      <p:bldP spid="45088" grpId="0" animBg="1"/>
      <p:bldP spid="4508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</TotalTime>
  <Words>680</Words>
  <Application>Microsoft Office PowerPoint</Application>
  <PresentationFormat>On-screen Show (4:3)</PresentationFormat>
  <Paragraphs>273</Paragraphs>
  <Slides>23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Blends</vt:lpstr>
      <vt:lpstr>Slide 1</vt:lpstr>
      <vt:lpstr>Slide 2</vt:lpstr>
      <vt:lpstr>Slide 3</vt:lpstr>
      <vt:lpstr>Slide 4</vt:lpstr>
      <vt:lpstr>Convert to State Array</vt:lpstr>
      <vt:lpstr>Slide 6</vt:lpstr>
      <vt:lpstr>Slide 7</vt:lpstr>
      <vt:lpstr>Slide 8</vt:lpstr>
      <vt:lpstr>SubBytes</vt:lpstr>
      <vt:lpstr>Slide 10</vt:lpstr>
      <vt:lpstr>Slide 11</vt:lpstr>
      <vt:lpstr>Slide 12</vt:lpstr>
      <vt:lpstr>ShiftRows</vt:lpstr>
      <vt:lpstr>Slide 14</vt:lpstr>
      <vt:lpstr>Slide 15</vt:lpstr>
      <vt:lpstr>Mixing</vt:lpstr>
      <vt:lpstr>AddRoundKey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RAJAT</cp:lastModifiedBy>
  <cp:revision>203</cp:revision>
  <dcterms:created xsi:type="dcterms:W3CDTF">2000-01-15T04:50:39Z</dcterms:created>
  <dcterms:modified xsi:type="dcterms:W3CDTF">2011-02-11T01:32:16Z</dcterms:modified>
</cp:coreProperties>
</file>