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7.xml"/><Relationship Id="rId44" Type="http://schemas.openxmlformats.org/officeDocument/2006/relationships/font" Target="fonts/Raleway-boldItalic.fntdata"/><Relationship Id="rId21" Type="http://schemas.openxmlformats.org/officeDocument/2006/relationships/slide" Target="slides/slide16.xml"/><Relationship Id="rId43" Type="http://schemas.openxmlformats.org/officeDocument/2006/relationships/font" Target="fonts/Raleway-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e1030289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e1030289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e1030289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e1030289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e1030289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e1030289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e1030289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e1030289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e1030289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e1030289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e1030289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e1030289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e1030289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e1030289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e1030289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e1030289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e1030289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e1030289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e1030289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e1030289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e05e61d1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e05e61d1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e1030289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e1030289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e1030289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e1030289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e1030289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e1030289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e1030289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e1030289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e1030289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1030289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e1030289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e1030289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e1030289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e1030289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e1030289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e1030289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e1f03a6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e1f03a6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e1030289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e1030289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e103028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e103028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 </a:t>
            </a:r>
            <a:r>
              <a:rPr b="1" lang="zh-CN"/>
              <a:t>Term Deposit</a:t>
            </a:r>
            <a:r>
              <a:rPr lang="zh-CN"/>
              <a:t> is a deposit that a bank or a financial </a:t>
            </a:r>
            <a:r>
              <a:rPr lang="zh-CN"/>
              <a:t>institution</a:t>
            </a:r>
            <a:r>
              <a:rPr lang="zh-CN"/>
              <a:t> offers with a fixed rate (often better than just opening deposit account) in which your money will be returned back at a specific maturity time.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e1030289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e1030289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e10302899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e10302899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e1030289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e1030289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e1030289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e1030289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e1030289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e1030289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e10302899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e10302899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e103028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e103028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e1030289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e1030289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outcome is not bad given the low cost of traditional phone campaign. Individual organization could decide whether this way of marketing is worth the money for them with their budget and the cost of other ways of advertising.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e1030289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e103028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e1030289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e1030289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e1030289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e1030289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Total clients who said ‘no’ in previous campaign: 4252 </a:t>
            </a:r>
            <a:endParaRPr/>
          </a:p>
          <a:p>
            <a:pPr indent="0" lvl="0" marL="0" rtl="0" algn="l">
              <a:spcBef>
                <a:spcPts val="0"/>
              </a:spcBef>
              <a:spcAft>
                <a:spcPts val="0"/>
              </a:spcAft>
              <a:buNone/>
            </a:pPr>
            <a:r>
              <a:rPr lang="zh-CN"/>
              <a:t>Total previously uncontacted clients: 35563</a:t>
            </a:r>
            <a:endParaRPr/>
          </a:p>
          <a:p>
            <a:pPr indent="0" lvl="0" marL="0" rtl="0" algn="l">
              <a:spcBef>
                <a:spcPts val="0"/>
              </a:spcBef>
              <a:spcAft>
                <a:spcPts val="0"/>
              </a:spcAft>
              <a:buNone/>
            </a:pPr>
            <a:r>
              <a:rPr lang="zh-CN"/>
              <a:t>Total clients who said ‘yes’ in previous campaign: 1373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e1030289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e1030289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Banking Marketing Analysis</a:t>
            </a:r>
            <a:endParaRPr/>
          </a:p>
        </p:txBody>
      </p:sp>
      <p:sp>
        <p:nvSpPr>
          <p:cNvPr id="87" name="Google Shape;87;p13"/>
          <p:cNvSpPr txBox="1"/>
          <p:nvPr>
            <p:ph idx="1" type="subTitle"/>
          </p:nvPr>
        </p:nvSpPr>
        <p:spPr>
          <a:xfrm>
            <a:off x="729625" y="3934900"/>
            <a:ext cx="7688100" cy="93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zh-CN"/>
              <a:t>Erin Huang, Deepankar Singh, Mengying Sun, Hemanya Tyagi, Juily Vasandani</a:t>
            </a:r>
            <a:endParaRPr i="1"/>
          </a:p>
          <a:p>
            <a:pPr indent="0" lvl="0" marL="0" rtl="0" algn="r">
              <a:spcBef>
                <a:spcPts val="0"/>
              </a:spcBef>
              <a:spcAft>
                <a:spcPts val="0"/>
              </a:spcAft>
              <a:buNone/>
            </a:pPr>
            <a:r>
              <a:rPr i="1" lang="zh-CN"/>
              <a:t>(Team One)</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Employment vs. Outcome</a:t>
            </a:r>
            <a:endParaRPr sz="2400"/>
          </a:p>
        </p:txBody>
      </p:sp>
      <p:sp>
        <p:nvSpPr>
          <p:cNvPr id="146" name="Google Shape;146;p22"/>
          <p:cNvSpPr txBox="1"/>
          <p:nvPr/>
        </p:nvSpPr>
        <p:spPr>
          <a:xfrm>
            <a:off x="729450" y="1285286"/>
            <a:ext cx="7688700" cy="6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Which job category shows the highest number of successes and which shows highest success rate? Are they different?</a:t>
            </a:r>
            <a:endParaRPr>
              <a:latin typeface="Lato"/>
              <a:ea typeface="Lato"/>
              <a:cs typeface="Lato"/>
              <a:sym typeface="Lato"/>
            </a:endParaRPr>
          </a:p>
        </p:txBody>
      </p:sp>
      <p:pic>
        <p:nvPicPr>
          <p:cNvPr id="147" name="Google Shape;147;p22"/>
          <p:cNvPicPr preferRelativeResize="0"/>
          <p:nvPr/>
        </p:nvPicPr>
        <p:blipFill>
          <a:blip r:embed="rId3">
            <a:alphaModFix/>
          </a:blip>
          <a:stretch>
            <a:fillRect/>
          </a:stretch>
        </p:blipFill>
        <p:spPr>
          <a:xfrm>
            <a:off x="416450" y="2012475"/>
            <a:ext cx="4000127" cy="2893101"/>
          </a:xfrm>
          <a:prstGeom prst="rect">
            <a:avLst/>
          </a:prstGeom>
          <a:noFill/>
          <a:ln>
            <a:noFill/>
          </a:ln>
        </p:spPr>
      </p:pic>
      <p:pic>
        <p:nvPicPr>
          <p:cNvPr id="148" name="Google Shape;148;p22"/>
          <p:cNvPicPr preferRelativeResize="0"/>
          <p:nvPr/>
        </p:nvPicPr>
        <p:blipFill>
          <a:blip r:embed="rId4">
            <a:alphaModFix/>
          </a:blip>
          <a:stretch>
            <a:fillRect/>
          </a:stretch>
        </p:blipFill>
        <p:spPr>
          <a:xfrm>
            <a:off x="4568975" y="2247976"/>
            <a:ext cx="4162184" cy="251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Employment vs. Outcome</a:t>
            </a:r>
            <a:endParaRPr sz="2400"/>
          </a:p>
        </p:txBody>
      </p:sp>
      <p:sp>
        <p:nvSpPr>
          <p:cNvPr id="154" name="Google Shape;154;p23"/>
          <p:cNvSpPr txBox="1"/>
          <p:nvPr/>
        </p:nvSpPr>
        <p:spPr>
          <a:xfrm>
            <a:off x="727650" y="1285286"/>
            <a:ext cx="7688700" cy="6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How can we use this information to improve future campaigns?</a:t>
            </a:r>
            <a:endParaRPr b="1" sz="1800">
              <a:solidFill>
                <a:schemeClr val="accent1"/>
              </a:solidFill>
              <a:latin typeface="Lato"/>
              <a:ea typeface="Lato"/>
              <a:cs typeface="Lato"/>
              <a:sym typeface="Lato"/>
            </a:endParaRPr>
          </a:p>
        </p:txBody>
      </p:sp>
      <p:pic>
        <p:nvPicPr>
          <p:cNvPr id="155" name="Google Shape;155;p23"/>
          <p:cNvPicPr preferRelativeResize="0"/>
          <p:nvPr/>
        </p:nvPicPr>
        <p:blipFill>
          <a:blip r:embed="rId3">
            <a:alphaModFix/>
          </a:blip>
          <a:stretch>
            <a:fillRect/>
          </a:stretch>
        </p:blipFill>
        <p:spPr>
          <a:xfrm>
            <a:off x="780363" y="2081700"/>
            <a:ext cx="7583270" cy="1013850"/>
          </a:xfrm>
          <a:prstGeom prst="rect">
            <a:avLst/>
          </a:prstGeom>
          <a:noFill/>
          <a:ln>
            <a:noFill/>
          </a:ln>
        </p:spPr>
      </p:pic>
      <p:sp>
        <p:nvSpPr>
          <p:cNvPr id="156" name="Google Shape;156;p23"/>
          <p:cNvSpPr txBox="1"/>
          <p:nvPr>
            <p:ph idx="1" type="body"/>
          </p:nvPr>
        </p:nvSpPr>
        <p:spPr>
          <a:xfrm>
            <a:off x="400950" y="2977850"/>
            <a:ext cx="8342100" cy="19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The majority of successes occur within the administrative group - a sensible target market for the bank since individuals within this category have higher incomes and are in need of financial services. However, success rates are highest with:</a:t>
            </a:r>
            <a:endParaRPr sz="1800"/>
          </a:p>
          <a:p>
            <a:pPr indent="-342900" lvl="0" marL="457200" rtl="0" algn="l">
              <a:spcBef>
                <a:spcPts val="1600"/>
              </a:spcBef>
              <a:spcAft>
                <a:spcPts val="0"/>
              </a:spcAft>
              <a:buSzPts val="1800"/>
              <a:buChar char="●"/>
            </a:pPr>
            <a:r>
              <a:rPr lang="zh-CN" sz="1800"/>
              <a:t>Students: 31.4%</a:t>
            </a:r>
            <a:endParaRPr sz="1800"/>
          </a:p>
          <a:p>
            <a:pPr indent="-342900" lvl="0" marL="457200" rtl="0" algn="l">
              <a:spcBef>
                <a:spcPts val="0"/>
              </a:spcBef>
              <a:spcAft>
                <a:spcPts val="0"/>
              </a:spcAft>
              <a:buSzPts val="1800"/>
              <a:buChar char="●"/>
            </a:pPr>
            <a:r>
              <a:rPr lang="zh-CN" sz="1800"/>
              <a:t>Retired: 25.2%</a:t>
            </a:r>
            <a:endParaRPr sz="1800"/>
          </a:p>
        </p:txBody>
      </p:sp>
      <p:sp>
        <p:nvSpPr>
          <p:cNvPr id="157" name="Google Shape;157;p23"/>
          <p:cNvSpPr txBox="1"/>
          <p:nvPr/>
        </p:nvSpPr>
        <p:spPr>
          <a:xfrm>
            <a:off x="3099100" y="4077475"/>
            <a:ext cx="51774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Th</a:t>
            </a:r>
            <a:r>
              <a:rPr lang="zh-CN">
                <a:latin typeface="Lato"/>
                <a:ea typeface="Lato"/>
                <a:cs typeface="Lato"/>
                <a:sym typeface="Lato"/>
              </a:rPr>
              <a:t>e bank </a:t>
            </a:r>
            <a:r>
              <a:rPr lang="zh-CN">
                <a:latin typeface="Lato"/>
                <a:ea typeface="Lato"/>
                <a:cs typeface="Lato"/>
                <a:sym typeface="Lato"/>
              </a:rPr>
              <a:t>may factor in that admin clients may have wealth management agents while students and retired clients will need financial services but may not be able to afford personal agents.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E</a:t>
            </a:r>
            <a:r>
              <a:rPr lang="zh-CN" sz="2400"/>
              <a:t>ducation vs. Outcome</a:t>
            </a:r>
            <a:endParaRPr sz="2400"/>
          </a:p>
        </p:txBody>
      </p:sp>
      <p:sp>
        <p:nvSpPr>
          <p:cNvPr id="163" name="Google Shape;163;p24"/>
          <p:cNvSpPr txBox="1"/>
          <p:nvPr/>
        </p:nvSpPr>
        <p:spPr>
          <a:xfrm>
            <a:off x="729450" y="1285286"/>
            <a:ext cx="7688700" cy="6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Which education types are the most successful to sell to? </a:t>
            </a:r>
            <a:endParaRPr>
              <a:latin typeface="Lato"/>
              <a:ea typeface="Lato"/>
              <a:cs typeface="Lato"/>
              <a:sym typeface="Lato"/>
            </a:endParaRPr>
          </a:p>
        </p:txBody>
      </p:sp>
      <p:pic>
        <p:nvPicPr>
          <p:cNvPr id="164" name="Google Shape;164;p24"/>
          <p:cNvPicPr preferRelativeResize="0"/>
          <p:nvPr/>
        </p:nvPicPr>
        <p:blipFill>
          <a:blip r:embed="rId3">
            <a:alphaModFix/>
          </a:blip>
          <a:stretch>
            <a:fillRect/>
          </a:stretch>
        </p:blipFill>
        <p:spPr>
          <a:xfrm>
            <a:off x="362900" y="2019400"/>
            <a:ext cx="3986348" cy="2984851"/>
          </a:xfrm>
          <a:prstGeom prst="rect">
            <a:avLst/>
          </a:prstGeom>
          <a:noFill/>
          <a:ln>
            <a:noFill/>
          </a:ln>
        </p:spPr>
      </p:pic>
      <p:pic>
        <p:nvPicPr>
          <p:cNvPr id="165" name="Google Shape;165;p24"/>
          <p:cNvPicPr preferRelativeResize="0"/>
          <p:nvPr/>
        </p:nvPicPr>
        <p:blipFill>
          <a:blip r:embed="rId4">
            <a:alphaModFix/>
          </a:blip>
          <a:stretch>
            <a:fillRect/>
          </a:stretch>
        </p:blipFill>
        <p:spPr>
          <a:xfrm>
            <a:off x="4501650" y="2006250"/>
            <a:ext cx="4489949" cy="278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a:t>
            </a:r>
            <a:r>
              <a:rPr lang="zh-CN" sz="2400"/>
              <a:t>Education vs. Outcome</a:t>
            </a:r>
            <a:endParaRPr sz="2400"/>
          </a:p>
        </p:txBody>
      </p:sp>
      <p:sp>
        <p:nvSpPr>
          <p:cNvPr id="171" name="Google Shape;171;p25"/>
          <p:cNvSpPr txBox="1"/>
          <p:nvPr/>
        </p:nvSpPr>
        <p:spPr>
          <a:xfrm>
            <a:off x="727650" y="1285286"/>
            <a:ext cx="7688700" cy="6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Is the bank targeting the right demographic?</a:t>
            </a:r>
            <a:endParaRPr b="1" sz="1800">
              <a:solidFill>
                <a:schemeClr val="accent1"/>
              </a:solidFill>
              <a:latin typeface="Lato"/>
              <a:ea typeface="Lato"/>
              <a:cs typeface="Lato"/>
              <a:sym typeface="Lato"/>
            </a:endParaRPr>
          </a:p>
        </p:txBody>
      </p:sp>
      <p:sp>
        <p:nvSpPr>
          <p:cNvPr id="172" name="Google Shape;172;p25"/>
          <p:cNvSpPr txBox="1"/>
          <p:nvPr>
            <p:ph idx="1" type="body"/>
          </p:nvPr>
        </p:nvSpPr>
        <p:spPr>
          <a:xfrm>
            <a:off x="400950" y="2901650"/>
            <a:ext cx="8342100" cy="19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A majority of the targeted clients have a university degree. We can also see that clients with university degrees have a higher success rate - 13.7% compared to an overall success rate of 11.3%.</a:t>
            </a:r>
            <a:endParaRPr sz="1800"/>
          </a:p>
          <a:p>
            <a:pPr indent="0" lvl="0" marL="0" rtl="0" algn="l">
              <a:spcBef>
                <a:spcPts val="1600"/>
              </a:spcBef>
              <a:spcAft>
                <a:spcPts val="1600"/>
              </a:spcAft>
              <a:buNone/>
            </a:pPr>
            <a:r>
              <a:rPr lang="zh-CN" sz="1800"/>
              <a:t>This could be because higher income levels are associated with individuals that have completed their degrees, allowing them to afford the bank’s services.</a:t>
            </a:r>
            <a:endParaRPr sz="1800"/>
          </a:p>
        </p:txBody>
      </p:sp>
      <p:pic>
        <p:nvPicPr>
          <p:cNvPr id="173" name="Google Shape;173;p25"/>
          <p:cNvPicPr preferRelativeResize="0"/>
          <p:nvPr/>
        </p:nvPicPr>
        <p:blipFill>
          <a:blip r:embed="rId3">
            <a:alphaModFix/>
          </a:blip>
          <a:stretch>
            <a:fillRect/>
          </a:stretch>
        </p:blipFill>
        <p:spPr>
          <a:xfrm>
            <a:off x="1408563" y="1815500"/>
            <a:ext cx="6326874" cy="97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Marital Status vs. Outcome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
        <p:nvSpPr>
          <p:cNvPr id="179" name="Google Shape;179;p26"/>
          <p:cNvSpPr txBox="1"/>
          <p:nvPr/>
        </p:nvSpPr>
        <p:spPr>
          <a:xfrm>
            <a:off x="729450" y="1285286"/>
            <a:ext cx="7688700" cy="6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Does marital status impact the outcome of the campaign?</a:t>
            </a:r>
            <a:endParaRPr>
              <a:latin typeface="Lato"/>
              <a:ea typeface="Lato"/>
              <a:cs typeface="Lato"/>
              <a:sym typeface="Lato"/>
            </a:endParaRPr>
          </a:p>
        </p:txBody>
      </p:sp>
      <p:pic>
        <p:nvPicPr>
          <p:cNvPr id="180" name="Google Shape;180;p26"/>
          <p:cNvPicPr preferRelativeResize="0"/>
          <p:nvPr/>
        </p:nvPicPr>
        <p:blipFill>
          <a:blip r:embed="rId3">
            <a:alphaModFix/>
          </a:blip>
          <a:stretch>
            <a:fillRect/>
          </a:stretch>
        </p:blipFill>
        <p:spPr>
          <a:xfrm>
            <a:off x="729450" y="2078875"/>
            <a:ext cx="3584024" cy="2435249"/>
          </a:xfrm>
          <a:prstGeom prst="rect">
            <a:avLst/>
          </a:prstGeom>
          <a:noFill/>
          <a:ln>
            <a:noFill/>
          </a:ln>
        </p:spPr>
      </p:pic>
      <p:pic>
        <p:nvPicPr>
          <p:cNvPr id="181" name="Google Shape;181;p26"/>
          <p:cNvPicPr preferRelativeResize="0"/>
          <p:nvPr/>
        </p:nvPicPr>
        <p:blipFill>
          <a:blip r:embed="rId4">
            <a:alphaModFix/>
          </a:blip>
          <a:stretch>
            <a:fillRect/>
          </a:stretch>
        </p:blipFill>
        <p:spPr>
          <a:xfrm>
            <a:off x="4738620" y="2165950"/>
            <a:ext cx="3740106" cy="2261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Marital Status vs. Outcome</a:t>
            </a:r>
            <a:endParaRPr/>
          </a:p>
        </p:txBody>
      </p:sp>
      <p:sp>
        <p:nvSpPr>
          <p:cNvPr id="187" name="Google Shape;187;p27"/>
          <p:cNvSpPr txBox="1"/>
          <p:nvPr>
            <p:ph idx="1" type="body"/>
          </p:nvPr>
        </p:nvSpPr>
        <p:spPr>
          <a:xfrm>
            <a:off x="729450" y="2053500"/>
            <a:ext cx="3774300" cy="26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Most of the clients are married, however, they do not have the highest success rate:</a:t>
            </a:r>
            <a:endParaRPr sz="1800"/>
          </a:p>
          <a:p>
            <a:pPr indent="-342900" lvl="0" marL="457200" rtl="0" algn="l">
              <a:spcBef>
                <a:spcPts val="1600"/>
              </a:spcBef>
              <a:spcAft>
                <a:spcPts val="0"/>
              </a:spcAft>
              <a:buSzPts val="1800"/>
              <a:buChar char="●"/>
            </a:pPr>
            <a:r>
              <a:rPr lang="zh-CN" sz="1800"/>
              <a:t>Married clients: 10.2%</a:t>
            </a:r>
            <a:endParaRPr sz="1800"/>
          </a:p>
          <a:p>
            <a:pPr indent="-342900" lvl="0" marL="457200" rtl="0" algn="l">
              <a:spcBef>
                <a:spcPts val="0"/>
              </a:spcBef>
              <a:spcAft>
                <a:spcPts val="0"/>
              </a:spcAft>
              <a:buSzPts val="1800"/>
              <a:buChar char="●"/>
            </a:pPr>
            <a:r>
              <a:rPr lang="zh-CN" sz="1800"/>
              <a:t>Divorced clients: 10.3%</a:t>
            </a:r>
            <a:endParaRPr sz="1800"/>
          </a:p>
          <a:p>
            <a:pPr indent="-342900" lvl="0" marL="457200" rtl="0" algn="l">
              <a:spcBef>
                <a:spcPts val="0"/>
              </a:spcBef>
              <a:spcAft>
                <a:spcPts val="0"/>
              </a:spcAft>
              <a:buSzPts val="1800"/>
              <a:buChar char="●"/>
            </a:pPr>
            <a:r>
              <a:rPr lang="zh-CN" sz="1800"/>
              <a:t>Single clients: 14%</a:t>
            </a:r>
            <a:endParaRPr sz="1800"/>
          </a:p>
        </p:txBody>
      </p:sp>
      <p:sp>
        <p:nvSpPr>
          <p:cNvPr id="188" name="Google Shape;188;p27"/>
          <p:cNvSpPr txBox="1"/>
          <p:nvPr/>
        </p:nvSpPr>
        <p:spPr>
          <a:xfrm>
            <a:off x="727650" y="1285286"/>
            <a:ext cx="7688700" cy="6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Does success rate vary between groups with different marital status? Does this change the bank’s targeting strategy?</a:t>
            </a:r>
            <a:endParaRPr b="1" sz="1800">
              <a:solidFill>
                <a:schemeClr val="accent1"/>
              </a:solidFill>
              <a:latin typeface="Lato"/>
              <a:ea typeface="Lato"/>
              <a:cs typeface="Lato"/>
              <a:sym typeface="Lato"/>
            </a:endParaRPr>
          </a:p>
        </p:txBody>
      </p:sp>
      <p:pic>
        <p:nvPicPr>
          <p:cNvPr id="189" name="Google Shape;189;p27"/>
          <p:cNvPicPr preferRelativeResize="0"/>
          <p:nvPr/>
        </p:nvPicPr>
        <p:blipFill>
          <a:blip r:embed="rId3">
            <a:alphaModFix/>
          </a:blip>
          <a:stretch>
            <a:fillRect/>
          </a:stretch>
        </p:blipFill>
        <p:spPr>
          <a:xfrm>
            <a:off x="4705350" y="2490375"/>
            <a:ext cx="3711000" cy="142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Working Code</a:t>
            </a:r>
            <a:endParaRPr sz="2400"/>
          </a:p>
        </p:txBody>
      </p:sp>
      <p:pic>
        <p:nvPicPr>
          <p:cNvPr id="195" name="Google Shape;195;p28"/>
          <p:cNvPicPr preferRelativeResize="0"/>
          <p:nvPr/>
        </p:nvPicPr>
        <p:blipFill>
          <a:blip r:embed="rId3">
            <a:alphaModFix/>
          </a:blip>
          <a:stretch>
            <a:fillRect/>
          </a:stretch>
        </p:blipFill>
        <p:spPr>
          <a:xfrm>
            <a:off x="2518788" y="1241263"/>
            <a:ext cx="4106400" cy="3555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Age vs. Outcome</a:t>
            </a:r>
            <a:endParaRPr sz="2400"/>
          </a:p>
        </p:txBody>
      </p:sp>
      <p:sp>
        <p:nvSpPr>
          <p:cNvPr id="201" name="Google Shape;201;p29"/>
          <p:cNvSpPr txBox="1"/>
          <p:nvPr>
            <p:ph idx="1" type="body"/>
          </p:nvPr>
        </p:nvSpPr>
        <p:spPr>
          <a:xfrm>
            <a:off x="729450" y="1673875"/>
            <a:ext cx="37743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Most clients are aged between 25-35. However, their success rate is only about 11.7%. Higher success rates are observed at:</a:t>
            </a:r>
            <a:endParaRPr sz="1800"/>
          </a:p>
          <a:p>
            <a:pPr indent="-342900" lvl="0" marL="457200" rtl="0" algn="l">
              <a:spcBef>
                <a:spcPts val="1600"/>
              </a:spcBef>
              <a:spcAft>
                <a:spcPts val="0"/>
              </a:spcAft>
              <a:buSzPts val="1800"/>
              <a:buChar char="●"/>
            </a:pPr>
            <a:r>
              <a:rPr lang="zh-CN" sz="1800"/>
              <a:t>15.2% for 55-65 year olds</a:t>
            </a:r>
            <a:endParaRPr sz="1800"/>
          </a:p>
          <a:p>
            <a:pPr indent="-342900" lvl="0" marL="457200" rtl="0" algn="l">
              <a:spcBef>
                <a:spcPts val="0"/>
              </a:spcBef>
              <a:spcAft>
                <a:spcPts val="0"/>
              </a:spcAft>
              <a:buSzPts val="1800"/>
              <a:buChar char="●"/>
            </a:pPr>
            <a:r>
              <a:rPr lang="zh-CN" sz="1800"/>
              <a:t>46.8% for those 65+</a:t>
            </a:r>
            <a:endParaRPr sz="1800"/>
          </a:p>
        </p:txBody>
      </p:sp>
      <p:sp>
        <p:nvSpPr>
          <p:cNvPr id="202" name="Google Shape;202;p29"/>
          <p:cNvSpPr txBox="1"/>
          <p:nvPr/>
        </p:nvSpPr>
        <p:spPr>
          <a:xfrm>
            <a:off x="727650" y="1285279"/>
            <a:ext cx="76887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Does age play a role in the outcome of the campaign?</a:t>
            </a:r>
            <a:endParaRPr b="1" sz="1800">
              <a:solidFill>
                <a:schemeClr val="accent1"/>
              </a:solidFill>
              <a:latin typeface="Lato"/>
              <a:ea typeface="Lato"/>
              <a:cs typeface="Lato"/>
              <a:sym typeface="Lato"/>
            </a:endParaRPr>
          </a:p>
        </p:txBody>
      </p:sp>
      <p:pic>
        <p:nvPicPr>
          <p:cNvPr id="203" name="Google Shape;203;p29"/>
          <p:cNvPicPr preferRelativeResize="0"/>
          <p:nvPr/>
        </p:nvPicPr>
        <p:blipFill>
          <a:blip r:embed="rId3">
            <a:alphaModFix/>
          </a:blip>
          <a:stretch>
            <a:fillRect/>
          </a:stretch>
        </p:blipFill>
        <p:spPr>
          <a:xfrm>
            <a:off x="4572000" y="1794325"/>
            <a:ext cx="4038600" cy="2667000"/>
          </a:xfrm>
          <a:prstGeom prst="rect">
            <a:avLst/>
          </a:prstGeom>
          <a:noFill/>
          <a:ln>
            <a:noFill/>
          </a:ln>
        </p:spPr>
      </p:pic>
      <p:pic>
        <p:nvPicPr>
          <p:cNvPr id="204" name="Google Shape;204;p29"/>
          <p:cNvPicPr preferRelativeResize="0"/>
          <p:nvPr/>
        </p:nvPicPr>
        <p:blipFill>
          <a:blip r:embed="rId4">
            <a:alphaModFix/>
          </a:blip>
          <a:stretch>
            <a:fillRect/>
          </a:stretch>
        </p:blipFill>
        <p:spPr>
          <a:xfrm>
            <a:off x="729438" y="3879925"/>
            <a:ext cx="3341124" cy="101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Working Code</a:t>
            </a:r>
            <a:endParaRPr sz="2400"/>
          </a:p>
        </p:txBody>
      </p:sp>
      <p:pic>
        <p:nvPicPr>
          <p:cNvPr id="210" name="Google Shape;210;p30"/>
          <p:cNvPicPr preferRelativeResize="0"/>
          <p:nvPr/>
        </p:nvPicPr>
        <p:blipFill>
          <a:blip r:embed="rId3">
            <a:alphaModFix/>
          </a:blip>
          <a:stretch>
            <a:fillRect/>
          </a:stretch>
        </p:blipFill>
        <p:spPr>
          <a:xfrm>
            <a:off x="1268425" y="1492100"/>
            <a:ext cx="6607142"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What we’ve learned</a:t>
            </a:r>
            <a:endParaRPr sz="2400"/>
          </a:p>
        </p:txBody>
      </p:sp>
      <p:sp>
        <p:nvSpPr>
          <p:cNvPr id="216" name="Google Shape;216;p31"/>
          <p:cNvSpPr txBox="1"/>
          <p:nvPr>
            <p:ph idx="1" type="body"/>
          </p:nvPr>
        </p:nvSpPr>
        <p:spPr>
          <a:xfrm>
            <a:off x="727650" y="1748900"/>
            <a:ext cx="7688700" cy="26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1800"/>
              <a:t>The bank’s target market is highly skewed toward clients with certain characteristics (individuals with an administrative job, those who are married,  and those with university degrees)</a:t>
            </a:r>
            <a:endParaRPr sz="1800"/>
          </a:p>
          <a:p>
            <a:pPr indent="-342900" lvl="0" marL="457200" rtl="0" algn="l">
              <a:spcBef>
                <a:spcPts val="0"/>
              </a:spcBef>
              <a:spcAft>
                <a:spcPts val="0"/>
              </a:spcAft>
              <a:buSzPts val="1800"/>
              <a:buChar char="●"/>
            </a:pPr>
            <a:r>
              <a:rPr lang="zh-CN" sz="1800"/>
              <a:t>Certain client group that the bank did not focus on have great potential to commit to the bank’s services (students, retired clients, and singles)</a:t>
            </a:r>
            <a:endParaRPr sz="1800"/>
          </a:p>
          <a:p>
            <a:pPr indent="-342900" lvl="0" marL="457200" rtl="0" algn="l">
              <a:spcBef>
                <a:spcPts val="0"/>
              </a:spcBef>
              <a:spcAft>
                <a:spcPts val="0"/>
              </a:spcAft>
              <a:buSzPts val="1800"/>
              <a:buChar char="●"/>
            </a:pPr>
            <a:r>
              <a:rPr lang="zh-CN" sz="1800"/>
              <a:t>A deeper analysis of client groups and their needs juxtaposed against their available services and how it fits to different groups of clients can help improve the bank’s success rate for future campaigns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Table Of Contents</a:t>
            </a:r>
            <a:endParaRPr sz="240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CN" sz="1800"/>
              <a:t>Business Insight</a:t>
            </a:r>
            <a:endParaRPr sz="1800"/>
          </a:p>
          <a:p>
            <a:pPr indent="-342900" lvl="0" marL="457200" rtl="0" algn="l">
              <a:spcBef>
                <a:spcPts val="0"/>
              </a:spcBef>
              <a:spcAft>
                <a:spcPts val="0"/>
              </a:spcAft>
              <a:buSzPts val="1800"/>
              <a:buAutoNum type="arabicPeriod"/>
            </a:pPr>
            <a:r>
              <a:rPr lang="zh-CN" sz="1800"/>
              <a:t>Exploratory Analysis</a:t>
            </a:r>
            <a:endParaRPr sz="1800"/>
          </a:p>
          <a:p>
            <a:pPr indent="-342900" lvl="0" marL="457200" rtl="0" algn="l">
              <a:spcBef>
                <a:spcPts val="0"/>
              </a:spcBef>
              <a:spcAft>
                <a:spcPts val="0"/>
              </a:spcAft>
              <a:buSzPts val="1800"/>
              <a:buAutoNum type="arabicPeriod"/>
            </a:pPr>
            <a:r>
              <a:rPr lang="zh-CN" sz="1800"/>
              <a:t>Data Cleaning to prepare for Machine Learning</a:t>
            </a:r>
            <a:endParaRPr sz="1800"/>
          </a:p>
          <a:p>
            <a:pPr indent="-342900" lvl="0" marL="457200" rtl="0" algn="l">
              <a:spcBef>
                <a:spcPts val="0"/>
              </a:spcBef>
              <a:spcAft>
                <a:spcPts val="0"/>
              </a:spcAft>
              <a:buSzPts val="1800"/>
              <a:buAutoNum type="arabicPeriod"/>
            </a:pPr>
            <a:r>
              <a:rPr lang="zh-CN" sz="1800"/>
              <a:t>Machine Learning and Model Building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Issues with Data Cleaning</a:t>
            </a:r>
            <a:endParaRPr sz="2400"/>
          </a:p>
        </p:txBody>
      </p:sp>
      <p:sp>
        <p:nvSpPr>
          <p:cNvPr id="222" name="Google Shape;222;p32"/>
          <p:cNvSpPr txBox="1"/>
          <p:nvPr>
            <p:ph idx="1" type="body"/>
          </p:nvPr>
        </p:nvSpPr>
        <p:spPr>
          <a:xfrm>
            <a:off x="727650" y="1748900"/>
            <a:ext cx="7688700" cy="26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zh-CN" sz="1800"/>
              <a:t>Imputation: </a:t>
            </a:r>
            <a:r>
              <a:rPr lang="zh-CN" sz="1800"/>
              <a:t>‘Unknown’ value for some categorical variables</a:t>
            </a:r>
            <a:endParaRPr sz="1800"/>
          </a:p>
          <a:p>
            <a:pPr indent="-342900" lvl="0" marL="457200" rtl="0" algn="l">
              <a:spcBef>
                <a:spcPts val="0"/>
              </a:spcBef>
              <a:spcAft>
                <a:spcPts val="0"/>
              </a:spcAft>
              <a:buSzPts val="1800"/>
              <a:buChar char="●"/>
            </a:pPr>
            <a:r>
              <a:rPr lang="zh-CN" sz="1800"/>
              <a:t>The variables: job, education, housing and loan had the highest ratio of unknown values, hence imputation is being done for those</a:t>
            </a:r>
            <a:endParaRPr sz="1800"/>
          </a:p>
          <a:p>
            <a:pPr indent="-342900" lvl="0" marL="457200" rtl="0" algn="l">
              <a:spcBef>
                <a:spcPts val="0"/>
              </a:spcBef>
              <a:spcAft>
                <a:spcPts val="0"/>
              </a:spcAft>
              <a:buSzPts val="1800"/>
              <a:buChar char="●"/>
            </a:pPr>
            <a:r>
              <a:rPr lang="zh-CN" sz="1800"/>
              <a:t>For the model to take categorical variables, they have to be turned into dummy variables</a:t>
            </a:r>
            <a:endParaRPr sz="1800"/>
          </a:p>
          <a:p>
            <a:pPr indent="-342900" lvl="0" marL="457200" rtl="0" algn="l">
              <a:spcBef>
                <a:spcPts val="0"/>
              </a:spcBef>
              <a:spcAft>
                <a:spcPts val="0"/>
              </a:spcAft>
              <a:buSzPts val="1800"/>
              <a:buChar char="●"/>
            </a:pPr>
            <a:r>
              <a:rPr lang="zh-CN" sz="1800"/>
              <a:t>We also had to deal with grouping certain variables for each of modeling and drop irrelevant variables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Solutions to Issues with Data Cleaning	</a:t>
            </a:r>
            <a:endParaRPr sz="2400"/>
          </a:p>
        </p:txBody>
      </p:sp>
      <p:sp>
        <p:nvSpPr>
          <p:cNvPr id="228" name="Google Shape;228;p33"/>
          <p:cNvSpPr txBox="1"/>
          <p:nvPr>
            <p:ph idx="1" type="body"/>
          </p:nvPr>
        </p:nvSpPr>
        <p:spPr>
          <a:xfrm>
            <a:off x="727650" y="1623725"/>
            <a:ext cx="7688700" cy="26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800"/>
              <a:t>Imputation</a:t>
            </a:r>
            <a:endParaRPr b="1" sz="1800"/>
          </a:p>
          <a:p>
            <a:pPr indent="-330200" lvl="0" marL="457200" rtl="0" algn="l">
              <a:spcBef>
                <a:spcPts val="1600"/>
              </a:spcBef>
              <a:spcAft>
                <a:spcPts val="0"/>
              </a:spcAft>
              <a:buSzPts val="1600"/>
              <a:buChar char="●"/>
            </a:pPr>
            <a:r>
              <a:rPr lang="zh-CN" sz="1600"/>
              <a:t>Based on given data, unknown job values for people with age &gt; 60, these values have been replaced with ‘retired’</a:t>
            </a:r>
            <a:endParaRPr sz="1600"/>
          </a:p>
          <a:p>
            <a:pPr indent="-330200" lvl="0" marL="457200" rtl="0" algn="l">
              <a:spcBef>
                <a:spcPts val="0"/>
              </a:spcBef>
              <a:spcAft>
                <a:spcPts val="0"/>
              </a:spcAft>
              <a:buSzPts val="1600"/>
              <a:buChar char="●"/>
            </a:pPr>
            <a:r>
              <a:rPr lang="zh-CN" sz="1600"/>
              <a:t>We assumed that education, jobs, loan and housing have a dependency on each other and so, using cross tabulation,  we imputed these values</a:t>
            </a:r>
            <a:endParaRPr sz="1600"/>
          </a:p>
          <a:p>
            <a:pPr indent="-330200" lvl="0" marL="457200" rtl="0" algn="l">
              <a:spcBef>
                <a:spcPts val="0"/>
              </a:spcBef>
              <a:spcAft>
                <a:spcPts val="0"/>
              </a:spcAft>
              <a:buSzPts val="1600"/>
              <a:buChar char="●"/>
            </a:pPr>
            <a:r>
              <a:rPr lang="zh-CN" sz="1600"/>
              <a:t>For example, using available data we got the probabilities of each housing category for each job category, and used random.choices() to allow the values to be imputed based on the already present distribution. We then replicated the same process for education and loan with respect to jobs variable</a:t>
            </a:r>
            <a:endParaRPr b="1"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Code for Missing Value Imputation</a:t>
            </a:r>
            <a:endParaRPr sz="2400"/>
          </a:p>
        </p:txBody>
      </p:sp>
      <p:pic>
        <p:nvPicPr>
          <p:cNvPr id="234" name="Google Shape;234;p34"/>
          <p:cNvPicPr preferRelativeResize="0"/>
          <p:nvPr/>
        </p:nvPicPr>
        <p:blipFill>
          <a:blip r:embed="rId3">
            <a:alphaModFix/>
          </a:blip>
          <a:stretch>
            <a:fillRect/>
          </a:stretch>
        </p:blipFill>
        <p:spPr>
          <a:xfrm>
            <a:off x="1766012" y="1570350"/>
            <a:ext cx="5611975" cy="3067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Code Outputs</a:t>
            </a:r>
            <a:endParaRPr sz="2400"/>
          </a:p>
        </p:txBody>
      </p:sp>
      <p:pic>
        <p:nvPicPr>
          <p:cNvPr id="240" name="Google Shape;240;p35"/>
          <p:cNvPicPr preferRelativeResize="0"/>
          <p:nvPr/>
        </p:nvPicPr>
        <p:blipFill>
          <a:blip r:embed="rId3">
            <a:alphaModFix/>
          </a:blip>
          <a:stretch>
            <a:fillRect/>
          </a:stretch>
        </p:blipFill>
        <p:spPr>
          <a:xfrm>
            <a:off x="251575" y="2276888"/>
            <a:ext cx="2074750" cy="1889100"/>
          </a:xfrm>
          <a:prstGeom prst="rect">
            <a:avLst/>
          </a:prstGeom>
          <a:noFill/>
          <a:ln>
            <a:noFill/>
          </a:ln>
        </p:spPr>
      </p:pic>
      <p:pic>
        <p:nvPicPr>
          <p:cNvPr id="241" name="Google Shape;241;p35"/>
          <p:cNvPicPr preferRelativeResize="0"/>
          <p:nvPr/>
        </p:nvPicPr>
        <p:blipFill>
          <a:blip r:embed="rId4">
            <a:alphaModFix/>
          </a:blip>
          <a:stretch>
            <a:fillRect/>
          </a:stretch>
        </p:blipFill>
        <p:spPr>
          <a:xfrm>
            <a:off x="2698812" y="1840217"/>
            <a:ext cx="2849000" cy="2937625"/>
          </a:xfrm>
          <a:prstGeom prst="rect">
            <a:avLst/>
          </a:prstGeom>
          <a:noFill/>
          <a:ln>
            <a:noFill/>
          </a:ln>
        </p:spPr>
      </p:pic>
      <p:pic>
        <p:nvPicPr>
          <p:cNvPr id="242" name="Google Shape;242;p35"/>
          <p:cNvPicPr preferRelativeResize="0"/>
          <p:nvPr/>
        </p:nvPicPr>
        <p:blipFill>
          <a:blip r:embed="rId5">
            <a:alphaModFix/>
          </a:blip>
          <a:stretch>
            <a:fillRect/>
          </a:stretch>
        </p:blipFill>
        <p:spPr>
          <a:xfrm>
            <a:off x="5920300" y="1813404"/>
            <a:ext cx="2997600" cy="2991225"/>
          </a:xfrm>
          <a:prstGeom prst="rect">
            <a:avLst/>
          </a:prstGeom>
          <a:noFill/>
          <a:ln>
            <a:noFill/>
          </a:ln>
        </p:spPr>
      </p:pic>
      <p:sp>
        <p:nvSpPr>
          <p:cNvPr id="243" name="Google Shape;243;p35"/>
          <p:cNvSpPr txBox="1"/>
          <p:nvPr/>
        </p:nvSpPr>
        <p:spPr>
          <a:xfrm>
            <a:off x="251575" y="1342875"/>
            <a:ext cx="2331600" cy="6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a:latin typeface="Lato"/>
                <a:ea typeface="Lato"/>
                <a:cs typeface="Lato"/>
                <a:sym typeface="Lato"/>
              </a:rPr>
              <a:t>Cross tabulation with weights for jobs vs. housing</a:t>
            </a:r>
            <a:endParaRPr>
              <a:latin typeface="Lato"/>
              <a:ea typeface="Lato"/>
              <a:cs typeface="Lato"/>
              <a:sym typeface="Lato"/>
            </a:endParaRPr>
          </a:p>
        </p:txBody>
      </p:sp>
      <p:sp>
        <p:nvSpPr>
          <p:cNvPr id="244" name="Google Shape;244;p35"/>
          <p:cNvSpPr txBox="1"/>
          <p:nvPr/>
        </p:nvSpPr>
        <p:spPr>
          <a:xfrm>
            <a:off x="2820288" y="1265425"/>
            <a:ext cx="2606100" cy="6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a:latin typeface="Lato"/>
                <a:ea typeface="Lato"/>
                <a:cs typeface="Lato"/>
                <a:sym typeface="Lato"/>
              </a:rPr>
              <a:t>Initial unknown values for housing, loan, and education</a:t>
            </a:r>
            <a:endParaRPr>
              <a:latin typeface="Lato"/>
              <a:ea typeface="Lato"/>
              <a:cs typeface="Lato"/>
              <a:sym typeface="Lato"/>
            </a:endParaRPr>
          </a:p>
        </p:txBody>
      </p:sp>
      <p:sp>
        <p:nvSpPr>
          <p:cNvPr id="245" name="Google Shape;245;p35"/>
          <p:cNvSpPr txBox="1"/>
          <p:nvPr/>
        </p:nvSpPr>
        <p:spPr>
          <a:xfrm>
            <a:off x="6116038" y="1265425"/>
            <a:ext cx="2606100" cy="6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a:latin typeface="Lato"/>
                <a:ea typeface="Lato"/>
                <a:cs typeface="Lato"/>
                <a:sym typeface="Lato"/>
              </a:rPr>
              <a:t>Final</a:t>
            </a:r>
            <a:r>
              <a:rPr lang="zh-CN">
                <a:latin typeface="Lato"/>
                <a:ea typeface="Lato"/>
                <a:cs typeface="Lato"/>
                <a:sym typeface="Lato"/>
              </a:rPr>
              <a:t> unknown values for housing, loan, and education</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Solutions to Issues with Data Cleaning	</a:t>
            </a:r>
            <a:endParaRPr sz="2400"/>
          </a:p>
        </p:txBody>
      </p:sp>
      <p:sp>
        <p:nvSpPr>
          <p:cNvPr id="251" name="Google Shape;251;p36"/>
          <p:cNvSpPr txBox="1"/>
          <p:nvPr>
            <p:ph idx="1" type="body"/>
          </p:nvPr>
        </p:nvSpPr>
        <p:spPr>
          <a:xfrm>
            <a:off x="727650" y="1623725"/>
            <a:ext cx="7688700" cy="26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800"/>
              <a:t>Data Transformation</a:t>
            </a:r>
            <a:endParaRPr b="1" sz="1800"/>
          </a:p>
          <a:p>
            <a:pPr indent="-330200" lvl="0" marL="457200" rtl="0" algn="l">
              <a:spcBef>
                <a:spcPts val="1600"/>
              </a:spcBef>
              <a:spcAft>
                <a:spcPts val="0"/>
              </a:spcAft>
              <a:buSzPts val="1600"/>
              <a:buChar char="●"/>
            </a:pPr>
            <a:r>
              <a:rPr lang="zh-CN" sz="1600"/>
              <a:t>We converted the categorical variables into dummy variables for modeling. Created a new function as OneHotEncoder class returns a sparse matrix</a:t>
            </a:r>
            <a:endParaRPr sz="1600"/>
          </a:p>
          <a:p>
            <a:pPr indent="-330200" lvl="0" marL="457200" rtl="0" algn="l">
              <a:spcBef>
                <a:spcPts val="0"/>
              </a:spcBef>
              <a:spcAft>
                <a:spcPts val="0"/>
              </a:spcAft>
              <a:buSzPts val="1600"/>
              <a:buChar char="●"/>
            </a:pPr>
            <a:r>
              <a:rPr lang="zh-CN" sz="1600"/>
              <a:t>Grouped months into quarters, and difference in duration between the previous and present contact into feasible groups - not contacted, less than 5 days, etc.</a:t>
            </a:r>
            <a:endParaRPr sz="1600"/>
          </a:p>
          <a:p>
            <a:pPr indent="-330200" lvl="0" marL="457200" rtl="0" algn="l">
              <a:spcBef>
                <a:spcPts val="0"/>
              </a:spcBef>
              <a:spcAft>
                <a:spcPts val="0"/>
              </a:spcAft>
              <a:buSzPts val="1600"/>
              <a:buChar char="●"/>
            </a:pPr>
            <a:r>
              <a:rPr lang="zh-CN" sz="1600"/>
              <a:t>Binary encoded variables like housing, loan and y</a:t>
            </a:r>
            <a:endParaRPr sz="1600"/>
          </a:p>
          <a:p>
            <a:pPr indent="-330200" lvl="0" marL="457200" rtl="0" algn="l">
              <a:spcBef>
                <a:spcPts val="0"/>
              </a:spcBef>
              <a:spcAft>
                <a:spcPts val="0"/>
              </a:spcAft>
              <a:buSzPts val="1600"/>
              <a:buChar char="●"/>
            </a:pPr>
            <a:r>
              <a:rPr lang="zh-CN" sz="1600"/>
              <a:t>Dropped Variables: duration, default. Since duration variable only gets a value when we have the output variable, it was dropped. Default was dropped due to the high number of unknown and “no” values and practically no “yes” value</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Code for Data Transformation</a:t>
            </a:r>
            <a:endParaRPr sz="2400"/>
          </a:p>
        </p:txBody>
      </p:sp>
      <p:pic>
        <p:nvPicPr>
          <p:cNvPr id="257" name="Google Shape;257;p37"/>
          <p:cNvPicPr preferRelativeResize="0"/>
          <p:nvPr/>
        </p:nvPicPr>
        <p:blipFill>
          <a:blip r:embed="rId3">
            <a:alphaModFix/>
          </a:blip>
          <a:stretch>
            <a:fillRect/>
          </a:stretch>
        </p:blipFill>
        <p:spPr>
          <a:xfrm>
            <a:off x="2164650" y="1320450"/>
            <a:ext cx="4818301" cy="364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Solutions to Issues with Data Cleaning	</a:t>
            </a:r>
            <a:endParaRPr sz="2400"/>
          </a:p>
        </p:txBody>
      </p:sp>
      <p:sp>
        <p:nvSpPr>
          <p:cNvPr id="263" name="Google Shape;263;p38"/>
          <p:cNvSpPr txBox="1"/>
          <p:nvPr>
            <p:ph idx="1" type="body"/>
          </p:nvPr>
        </p:nvSpPr>
        <p:spPr>
          <a:xfrm>
            <a:off x="727650" y="1623725"/>
            <a:ext cx="7688700" cy="26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800"/>
              <a:t>Scaling</a:t>
            </a:r>
            <a:endParaRPr b="1" sz="1800"/>
          </a:p>
          <a:p>
            <a:pPr indent="-330200" lvl="0" marL="457200" rtl="0" algn="l">
              <a:spcBef>
                <a:spcPts val="1600"/>
              </a:spcBef>
              <a:spcAft>
                <a:spcPts val="0"/>
              </a:spcAft>
              <a:buSzPts val="1600"/>
              <a:buChar char="●"/>
            </a:pPr>
            <a:r>
              <a:rPr lang="zh-CN" sz="1600"/>
              <a:t>Used Min-Max Scaler to scale the numerical data such as age, campaign, etc.</a:t>
            </a:r>
            <a:endParaRPr sz="1600"/>
          </a:p>
          <a:p>
            <a:pPr indent="-330200" lvl="0" marL="457200" rtl="0" algn="l">
              <a:spcBef>
                <a:spcPts val="0"/>
              </a:spcBef>
              <a:spcAft>
                <a:spcPts val="0"/>
              </a:spcAft>
              <a:buSzPts val="1600"/>
              <a:buChar char="●"/>
            </a:pPr>
            <a:r>
              <a:rPr lang="zh-CN" sz="1600"/>
              <a:t>Scaling used to standardize the distributions of numerical data</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Pre-Processing Overview</a:t>
            </a:r>
            <a:endParaRPr sz="2400"/>
          </a:p>
        </p:txBody>
      </p:sp>
      <p:pic>
        <p:nvPicPr>
          <p:cNvPr id="269" name="Google Shape;269;p39"/>
          <p:cNvPicPr preferRelativeResize="0"/>
          <p:nvPr/>
        </p:nvPicPr>
        <p:blipFill>
          <a:blip r:embed="rId3">
            <a:alphaModFix/>
          </a:blip>
          <a:stretch>
            <a:fillRect/>
          </a:stretch>
        </p:blipFill>
        <p:spPr>
          <a:xfrm>
            <a:off x="152400" y="1320450"/>
            <a:ext cx="8839199" cy="3192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727800" y="7254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Pre-Processing Overview</a:t>
            </a:r>
            <a:endParaRPr/>
          </a:p>
        </p:txBody>
      </p:sp>
      <p:sp>
        <p:nvSpPr>
          <p:cNvPr id="275" name="Google Shape;275;p40"/>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6" name="Google Shape;276;p40"/>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40"/>
          <p:cNvPicPr preferRelativeResize="0"/>
          <p:nvPr/>
        </p:nvPicPr>
        <p:blipFill>
          <a:blip r:embed="rId3">
            <a:alphaModFix/>
          </a:blip>
          <a:stretch>
            <a:fillRect/>
          </a:stretch>
        </p:blipFill>
        <p:spPr>
          <a:xfrm>
            <a:off x="107350" y="1479225"/>
            <a:ext cx="8865625" cy="3596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Machine Learning</a:t>
            </a:r>
            <a:endParaRPr sz="2400"/>
          </a:p>
        </p:txBody>
      </p:sp>
      <p:sp>
        <p:nvSpPr>
          <p:cNvPr id="283" name="Google Shape;283;p41"/>
          <p:cNvSpPr txBox="1"/>
          <p:nvPr>
            <p:ph idx="1" type="body"/>
          </p:nvPr>
        </p:nvSpPr>
        <p:spPr>
          <a:xfrm>
            <a:off x="727650" y="1623725"/>
            <a:ext cx="7688700" cy="26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1800"/>
              <a:t>Initially used Decision Trees to classify with an accuracy of ~ 84%</a:t>
            </a:r>
            <a:endParaRPr sz="1800"/>
          </a:p>
          <a:p>
            <a:pPr indent="-342900" lvl="0" marL="457200" rtl="0" algn="l">
              <a:spcBef>
                <a:spcPts val="0"/>
              </a:spcBef>
              <a:spcAft>
                <a:spcPts val="0"/>
              </a:spcAft>
              <a:buSzPts val="1800"/>
              <a:buChar char="●"/>
            </a:pPr>
            <a:r>
              <a:rPr lang="zh-CN" sz="1800"/>
              <a:t>Improved the accuracy using Random Forest (Bagging), increasing accuracy to ~ 89%</a:t>
            </a:r>
            <a:endParaRPr sz="1800"/>
          </a:p>
          <a:p>
            <a:pPr indent="-342900" lvl="0" marL="457200" rtl="0" algn="l">
              <a:spcBef>
                <a:spcPts val="0"/>
              </a:spcBef>
              <a:spcAft>
                <a:spcPts val="0"/>
              </a:spcAft>
              <a:buSzPts val="1800"/>
              <a:buChar char="●"/>
            </a:pPr>
            <a:r>
              <a:rPr lang="zh-CN" sz="1800"/>
              <a:t>Further improved the algorithm by introducing Gradient Boosting, allowing accuracy to reach ~ 90%</a:t>
            </a:r>
            <a:endParaRPr sz="1800"/>
          </a:p>
          <a:p>
            <a:pPr indent="-342900" lvl="0" marL="457200" rtl="0" algn="l">
              <a:spcBef>
                <a:spcPts val="0"/>
              </a:spcBef>
              <a:spcAft>
                <a:spcPts val="0"/>
              </a:spcAft>
              <a:buSzPts val="1800"/>
              <a:buChar char="●"/>
            </a:pPr>
            <a:r>
              <a:rPr lang="zh-CN" sz="1800"/>
              <a:t>Finally, performed 10-fold Cross Validation to avoid overfitting</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Business Insight</a:t>
            </a:r>
            <a:endParaRPr sz="2400"/>
          </a:p>
        </p:txBody>
      </p:sp>
      <p:sp>
        <p:nvSpPr>
          <p:cNvPr id="99" name="Google Shape;99;p15"/>
          <p:cNvSpPr txBox="1"/>
          <p:nvPr>
            <p:ph idx="1" type="body"/>
          </p:nvPr>
        </p:nvSpPr>
        <p:spPr>
          <a:xfrm>
            <a:off x="727650" y="1327825"/>
            <a:ext cx="7688700" cy="351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zh-CN" sz="1800">
                <a:solidFill>
                  <a:srgbClr val="434343"/>
                </a:solidFill>
              </a:rPr>
              <a:t>In the current context of our rapidly-evolving technological landscape, traditional marketing methods have been decreasing in popularity, shifting instead towards campaigns designed for the digital space. However, financial institutions still </a:t>
            </a:r>
            <a:r>
              <a:rPr lang="zh-CN" sz="1800">
                <a:solidFill>
                  <a:srgbClr val="434343"/>
                </a:solidFill>
              </a:rPr>
              <a:t>largely </a:t>
            </a:r>
            <a:r>
              <a:rPr lang="zh-CN" sz="1800">
                <a:solidFill>
                  <a:srgbClr val="434343"/>
                </a:solidFill>
              </a:rPr>
              <a:t>rely on telephone campaigns due to higher costs, larger competition, and the oversaturation of the market.</a:t>
            </a:r>
            <a:endParaRPr sz="1800">
              <a:solidFill>
                <a:srgbClr val="434343"/>
              </a:solidFill>
            </a:endParaRPr>
          </a:p>
          <a:p>
            <a:pPr indent="0" lvl="0" marL="0" rtl="0" algn="just">
              <a:spcBef>
                <a:spcPts val="1600"/>
              </a:spcBef>
              <a:spcAft>
                <a:spcPts val="1600"/>
              </a:spcAft>
              <a:buNone/>
            </a:pPr>
            <a:r>
              <a:rPr lang="zh-CN" sz="1800">
                <a:solidFill>
                  <a:srgbClr val="434343"/>
                </a:solidFill>
              </a:rPr>
              <a:t>In this case, we used a data procured from a direct marketing campaign run by a Portuguese bank regarding a marketing campaign that attempted to persuade clients to subscribe to a term deposit. Our goal was to </a:t>
            </a:r>
            <a:r>
              <a:rPr b="1" lang="zh-CN" sz="1800">
                <a:solidFill>
                  <a:srgbClr val="434343"/>
                </a:solidFill>
              </a:rPr>
              <a:t>determine which factors contribute to the success </a:t>
            </a:r>
            <a:r>
              <a:rPr b="1" lang="zh-CN" sz="1800">
                <a:solidFill>
                  <a:srgbClr val="434343"/>
                </a:solidFill>
              </a:rPr>
              <a:t>of these campaigns</a:t>
            </a:r>
            <a:r>
              <a:rPr lang="zh-CN" sz="1800">
                <a:solidFill>
                  <a:srgbClr val="434343"/>
                </a:solidFill>
              </a:rPr>
              <a:t> </a:t>
            </a:r>
            <a:r>
              <a:rPr lang="zh-CN" sz="1800">
                <a:solidFill>
                  <a:srgbClr val="434343"/>
                </a:solidFill>
              </a:rPr>
              <a:t>and to build a model to </a:t>
            </a:r>
            <a:r>
              <a:rPr b="1" lang="zh-CN" sz="1800">
                <a:solidFill>
                  <a:srgbClr val="434343"/>
                </a:solidFill>
              </a:rPr>
              <a:t>predict the outcome of future campaigns</a:t>
            </a:r>
            <a:r>
              <a:rPr lang="zh-CN" sz="1800">
                <a:solidFill>
                  <a:srgbClr val="434343"/>
                </a:solidFill>
              </a:rPr>
              <a:t>.</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Test-Train Split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289" name="Google Shape;289;p42"/>
          <p:cNvPicPr preferRelativeResize="0"/>
          <p:nvPr/>
        </p:nvPicPr>
        <p:blipFill>
          <a:blip r:embed="rId3">
            <a:alphaModFix/>
          </a:blip>
          <a:stretch>
            <a:fillRect/>
          </a:stretch>
        </p:blipFill>
        <p:spPr>
          <a:xfrm>
            <a:off x="560025" y="1849200"/>
            <a:ext cx="7858125" cy="1009650"/>
          </a:xfrm>
          <a:prstGeom prst="rect">
            <a:avLst/>
          </a:prstGeom>
          <a:noFill/>
          <a:ln>
            <a:noFill/>
          </a:ln>
        </p:spPr>
      </p:pic>
      <p:sp>
        <p:nvSpPr>
          <p:cNvPr id="290" name="Google Shape;290;p42"/>
          <p:cNvSpPr txBox="1"/>
          <p:nvPr/>
        </p:nvSpPr>
        <p:spPr>
          <a:xfrm>
            <a:off x="1642225" y="3032975"/>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Lato"/>
                <a:ea typeface="Lato"/>
                <a:cs typeface="Lato"/>
                <a:sym typeface="Lato"/>
              </a:rPr>
              <a:t>Train test divided into 80:20 ratio</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Machine Learning Models</a:t>
            </a:r>
            <a:endParaRPr sz="2400"/>
          </a:p>
        </p:txBody>
      </p:sp>
      <p:pic>
        <p:nvPicPr>
          <p:cNvPr id="296" name="Google Shape;296;p43"/>
          <p:cNvPicPr preferRelativeResize="0"/>
          <p:nvPr/>
        </p:nvPicPr>
        <p:blipFill>
          <a:blip r:embed="rId3">
            <a:alphaModFix/>
          </a:blip>
          <a:stretch>
            <a:fillRect/>
          </a:stretch>
        </p:blipFill>
        <p:spPr>
          <a:xfrm>
            <a:off x="1800" y="1975695"/>
            <a:ext cx="9143999" cy="22398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Cross-Validation</a:t>
            </a:r>
            <a:endParaRPr sz="2400"/>
          </a:p>
        </p:txBody>
      </p:sp>
      <p:pic>
        <p:nvPicPr>
          <p:cNvPr id="302" name="Google Shape;302;p44"/>
          <p:cNvPicPr preferRelativeResize="0"/>
          <p:nvPr/>
        </p:nvPicPr>
        <p:blipFill>
          <a:blip r:embed="rId3">
            <a:alphaModFix/>
          </a:blip>
          <a:stretch>
            <a:fillRect/>
          </a:stretch>
        </p:blipFill>
        <p:spPr>
          <a:xfrm>
            <a:off x="0" y="1510325"/>
            <a:ext cx="9144000" cy="3234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Important Features (Random Forest Model)</a:t>
            </a:r>
            <a:endParaRPr sz="2400"/>
          </a:p>
        </p:txBody>
      </p:sp>
      <p:pic>
        <p:nvPicPr>
          <p:cNvPr id="308" name="Google Shape;308;p45"/>
          <p:cNvPicPr preferRelativeResize="0"/>
          <p:nvPr/>
        </p:nvPicPr>
        <p:blipFill>
          <a:blip r:embed="rId3">
            <a:alphaModFix/>
          </a:blip>
          <a:stretch>
            <a:fillRect/>
          </a:stretch>
        </p:blipFill>
        <p:spPr>
          <a:xfrm>
            <a:off x="-56625" y="1302050"/>
            <a:ext cx="9144001" cy="3884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Important Features</a:t>
            </a:r>
            <a:endParaRPr/>
          </a:p>
        </p:txBody>
      </p:sp>
      <p:sp>
        <p:nvSpPr>
          <p:cNvPr id="314" name="Google Shape;314;p46"/>
          <p:cNvSpPr txBox="1"/>
          <p:nvPr>
            <p:ph idx="1" type="body"/>
          </p:nvPr>
        </p:nvSpPr>
        <p:spPr>
          <a:xfrm>
            <a:off x="727650" y="1623725"/>
            <a:ext cx="7688700" cy="300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1800"/>
              <a:t>The most important business decision: What are the factors we need to consider while conducting a marketing campaign to make more people subscribe to a bank’s term deposits?</a:t>
            </a:r>
            <a:endParaRPr sz="1800"/>
          </a:p>
          <a:p>
            <a:pPr indent="-342900" lvl="1" marL="914400" rtl="0" algn="l">
              <a:spcBef>
                <a:spcPts val="0"/>
              </a:spcBef>
              <a:spcAft>
                <a:spcPts val="0"/>
              </a:spcAft>
              <a:buSzPts val="1800"/>
              <a:buChar char="○"/>
            </a:pPr>
            <a:r>
              <a:rPr lang="zh-CN" sz="1800"/>
              <a:t>Age</a:t>
            </a:r>
            <a:endParaRPr sz="1800"/>
          </a:p>
          <a:p>
            <a:pPr indent="-342900" lvl="1" marL="914400" rtl="0" algn="l">
              <a:spcBef>
                <a:spcPts val="0"/>
              </a:spcBef>
              <a:spcAft>
                <a:spcPts val="0"/>
              </a:spcAft>
              <a:buSzPts val="1800"/>
              <a:buChar char="○"/>
            </a:pPr>
            <a:r>
              <a:rPr lang="zh-CN" sz="1800"/>
              <a:t>Euribor3m</a:t>
            </a:r>
            <a:endParaRPr sz="1800"/>
          </a:p>
          <a:p>
            <a:pPr indent="-342900" lvl="1" marL="914400" rtl="0" algn="l">
              <a:spcBef>
                <a:spcPts val="0"/>
              </a:spcBef>
              <a:spcAft>
                <a:spcPts val="0"/>
              </a:spcAft>
              <a:buSzPts val="1800"/>
              <a:buChar char="○"/>
            </a:pPr>
            <a:r>
              <a:rPr lang="zh-CN" sz="1800"/>
              <a:t>Campaign</a:t>
            </a:r>
            <a:endParaRPr sz="1800"/>
          </a:p>
          <a:p>
            <a:pPr indent="-342900" lvl="1" marL="914400" rtl="0" algn="l">
              <a:spcBef>
                <a:spcPts val="0"/>
              </a:spcBef>
              <a:spcAft>
                <a:spcPts val="0"/>
              </a:spcAft>
              <a:buSzPts val="1800"/>
              <a:buChar char="○"/>
            </a:pPr>
            <a:r>
              <a:rPr lang="zh-CN" sz="1800"/>
              <a:t>Nr.employed (Gradient Boosting Classifier tags this as the most important feature)</a:t>
            </a:r>
            <a:endParaRPr sz="1800"/>
          </a:p>
          <a:p>
            <a:pPr indent="-342900" lvl="1" marL="914400" rtl="0" algn="l">
              <a:spcBef>
                <a:spcPts val="0"/>
              </a:spcBef>
              <a:spcAft>
                <a:spcPts val="0"/>
              </a:spcAft>
              <a:buSzPts val="1800"/>
              <a:buChar char="○"/>
            </a:pPr>
            <a:r>
              <a:rPr lang="zh-CN" sz="1800"/>
              <a:t>Cons.conf.idx</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7"/>
          <p:cNvSpPr txBox="1"/>
          <p:nvPr>
            <p:ph idx="4294967295" type="title"/>
          </p:nvPr>
        </p:nvSpPr>
        <p:spPr>
          <a:xfrm>
            <a:off x="727800" y="23041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Introducing the data </a:t>
            </a:r>
            <a:endParaRPr sz="2400"/>
          </a:p>
        </p:txBody>
      </p:sp>
      <p:sp>
        <p:nvSpPr>
          <p:cNvPr id="105" name="Google Shape;105;p16"/>
          <p:cNvSpPr txBox="1"/>
          <p:nvPr>
            <p:ph idx="1" type="body"/>
          </p:nvPr>
        </p:nvSpPr>
        <p:spPr>
          <a:xfrm>
            <a:off x="727650" y="17261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1800"/>
              <a:t>Number of Observations: </a:t>
            </a:r>
            <a:r>
              <a:rPr lang="zh-CN" sz="1800"/>
              <a:t>41,188 instances collected </a:t>
            </a:r>
            <a:endParaRPr sz="1800"/>
          </a:p>
          <a:p>
            <a:pPr indent="-342900" lvl="0" marL="457200" rtl="0" algn="l">
              <a:spcBef>
                <a:spcPts val="0"/>
              </a:spcBef>
              <a:spcAft>
                <a:spcPts val="0"/>
              </a:spcAft>
              <a:buSzPts val="1800"/>
              <a:buChar char="●"/>
            </a:pPr>
            <a:r>
              <a:rPr lang="zh-CN" sz="1800"/>
              <a:t>Client Demographics: age, job, marital status, educational background, current employment status</a:t>
            </a:r>
            <a:endParaRPr sz="1800"/>
          </a:p>
          <a:p>
            <a:pPr indent="-342900" lvl="0" marL="457200" rtl="0" algn="l">
              <a:spcBef>
                <a:spcPts val="0"/>
              </a:spcBef>
              <a:spcAft>
                <a:spcPts val="0"/>
              </a:spcAft>
              <a:buSzPts val="1800"/>
              <a:buChar char="●"/>
            </a:pPr>
            <a:r>
              <a:rPr lang="zh-CN" sz="1800"/>
              <a:t>Financial Information: loan default status, housing loan, other loans</a:t>
            </a:r>
            <a:endParaRPr sz="1800"/>
          </a:p>
          <a:p>
            <a:pPr indent="-342900" lvl="0" marL="457200" rtl="0" algn="l">
              <a:spcBef>
                <a:spcPts val="0"/>
              </a:spcBef>
              <a:spcAft>
                <a:spcPts val="0"/>
              </a:spcAft>
              <a:buSzPts val="1800"/>
              <a:buChar char="●"/>
            </a:pPr>
            <a:r>
              <a:rPr lang="zh-CN" sz="1800"/>
              <a:t>Campaign Information: contact time, duration of contact, number of times contacted, outcome of previous campaigns</a:t>
            </a:r>
            <a:endParaRPr sz="1800"/>
          </a:p>
          <a:p>
            <a:pPr indent="-342900" lvl="0" marL="457200" rtl="0" algn="l">
              <a:spcBef>
                <a:spcPts val="0"/>
              </a:spcBef>
              <a:spcAft>
                <a:spcPts val="0"/>
              </a:spcAft>
              <a:buSzPts val="1800"/>
              <a:buChar char="●"/>
            </a:pPr>
            <a:r>
              <a:rPr lang="zh-CN" sz="1800"/>
              <a:t>Campaign Outcome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325" y="1342775"/>
            <a:ext cx="3774300" cy="36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The summary of results for the canpaign is highlighted in this chart.</a:t>
            </a:r>
            <a:endParaRPr sz="1800"/>
          </a:p>
          <a:p>
            <a:pPr indent="-342900" lvl="0" marL="457200" rtl="0" algn="l">
              <a:spcBef>
                <a:spcPts val="1600"/>
              </a:spcBef>
              <a:spcAft>
                <a:spcPts val="0"/>
              </a:spcAft>
              <a:buSzPts val="1800"/>
              <a:buChar char="●"/>
            </a:pPr>
            <a:r>
              <a:rPr lang="zh-CN" sz="1800"/>
              <a:t>Overall success rate: 11.3%</a:t>
            </a:r>
            <a:endParaRPr sz="1800"/>
          </a:p>
          <a:p>
            <a:pPr indent="0" lvl="0" marL="0" rtl="0" algn="l">
              <a:spcBef>
                <a:spcPts val="1600"/>
              </a:spcBef>
              <a:spcAft>
                <a:spcPts val="1600"/>
              </a:spcAft>
              <a:buNone/>
            </a:pPr>
            <a:r>
              <a:rPr lang="zh-CN" sz="1800"/>
              <a:t>Given the low costs of direct marketing campaigns, a rate of approximately 10% is not bad. Further research would determine whether this is the most effective marketing strategy considering their budget and other factors.</a:t>
            </a:r>
            <a:endParaRPr sz="1800"/>
          </a:p>
        </p:txBody>
      </p:sp>
      <p:sp>
        <p:nvSpPr>
          <p:cNvPr id="111" name="Google Shape;111;p1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Outcome</a:t>
            </a:r>
            <a:endParaRPr sz="2400"/>
          </a:p>
        </p:txBody>
      </p:sp>
      <p:pic>
        <p:nvPicPr>
          <p:cNvPr id="112" name="Google Shape;112;p17"/>
          <p:cNvPicPr preferRelativeResize="0"/>
          <p:nvPr/>
        </p:nvPicPr>
        <p:blipFill>
          <a:blip r:embed="rId3">
            <a:alphaModFix/>
          </a:blip>
          <a:stretch>
            <a:fillRect/>
          </a:stretch>
        </p:blipFill>
        <p:spPr>
          <a:xfrm>
            <a:off x="4572000" y="1686725"/>
            <a:ext cx="3973651" cy="2971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Working Code</a:t>
            </a:r>
            <a:endParaRPr sz="2400"/>
          </a:p>
        </p:txBody>
      </p:sp>
      <p:pic>
        <p:nvPicPr>
          <p:cNvPr id="118" name="Google Shape;118;p18"/>
          <p:cNvPicPr preferRelativeResize="0"/>
          <p:nvPr/>
        </p:nvPicPr>
        <p:blipFill>
          <a:blip r:embed="rId3">
            <a:alphaModFix/>
          </a:blip>
          <a:stretch>
            <a:fillRect/>
          </a:stretch>
        </p:blipFill>
        <p:spPr>
          <a:xfrm>
            <a:off x="2216862" y="1478325"/>
            <a:ext cx="4710275" cy="3081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729450" y="1750075"/>
            <a:ext cx="37743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This distribution of clients shows whether or not they have been exposed to a previous campaign.</a:t>
            </a:r>
            <a:endParaRPr sz="1800"/>
          </a:p>
          <a:p>
            <a:pPr indent="-342900" lvl="0" marL="457200" rtl="0" algn="l">
              <a:spcBef>
                <a:spcPts val="1600"/>
              </a:spcBef>
              <a:spcAft>
                <a:spcPts val="0"/>
              </a:spcAft>
              <a:buSzPts val="1800"/>
              <a:buChar char="●"/>
            </a:pPr>
            <a:r>
              <a:rPr lang="zh-CN" sz="1800"/>
              <a:t>86.3% of clients were previously uncontacted</a:t>
            </a:r>
            <a:endParaRPr sz="1800"/>
          </a:p>
          <a:p>
            <a:pPr indent="-342900" lvl="0" marL="457200" rtl="0" algn="l">
              <a:spcBef>
                <a:spcPts val="0"/>
              </a:spcBef>
              <a:spcAft>
                <a:spcPts val="0"/>
              </a:spcAft>
              <a:buSzPts val="1800"/>
              <a:buChar char="●"/>
            </a:pPr>
            <a:r>
              <a:rPr lang="zh-CN" sz="1800"/>
              <a:t>10.3% had not subscribed</a:t>
            </a:r>
            <a:endParaRPr sz="1800"/>
          </a:p>
          <a:p>
            <a:pPr indent="-342900" lvl="0" marL="457200" rtl="0" algn="l">
              <a:spcBef>
                <a:spcPts val="0"/>
              </a:spcBef>
              <a:spcAft>
                <a:spcPts val="0"/>
              </a:spcAft>
              <a:buSzPts val="1800"/>
              <a:buChar char="●"/>
            </a:pPr>
            <a:r>
              <a:rPr lang="zh-CN" sz="1800"/>
              <a:t>3.3% chose to subscribe during the last campaign</a:t>
            </a:r>
            <a:endParaRPr sz="1800"/>
          </a:p>
        </p:txBody>
      </p:sp>
      <p:sp>
        <p:nvSpPr>
          <p:cNvPr id="124" name="Google Shape;124;p1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Previous Outcome</a:t>
            </a:r>
            <a:endParaRPr sz="2400"/>
          </a:p>
        </p:txBody>
      </p:sp>
      <p:pic>
        <p:nvPicPr>
          <p:cNvPr id="125" name="Google Shape;125;p19"/>
          <p:cNvPicPr preferRelativeResize="0"/>
          <p:nvPr/>
        </p:nvPicPr>
        <p:blipFill>
          <a:blip r:embed="rId3">
            <a:alphaModFix/>
          </a:blip>
          <a:stretch>
            <a:fillRect/>
          </a:stretch>
        </p:blipFill>
        <p:spPr>
          <a:xfrm>
            <a:off x="4503625" y="1718462"/>
            <a:ext cx="3746124" cy="2908025"/>
          </a:xfrm>
          <a:prstGeom prst="rect">
            <a:avLst/>
          </a:prstGeom>
          <a:noFill/>
          <a:ln>
            <a:noFill/>
          </a:ln>
        </p:spPr>
      </p:pic>
      <p:sp>
        <p:nvSpPr>
          <p:cNvPr id="126" name="Google Shape;126;p19"/>
          <p:cNvSpPr txBox="1"/>
          <p:nvPr/>
        </p:nvSpPr>
        <p:spPr>
          <a:xfrm>
            <a:off x="729450" y="1285286"/>
            <a:ext cx="7688700" cy="6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Are we targeting a new market?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Exploratory Analysis: Outcome Comparisons</a:t>
            </a:r>
            <a:endParaRPr sz="2400"/>
          </a:p>
        </p:txBody>
      </p:sp>
      <p:pic>
        <p:nvPicPr>
          <p:cNvPr id="132" name="Google Shape;132;p20"/>
          <p:cNvPicPr preferRelativeResize="0"/>
          <p:nvPr/>
        </p:nvPicPr>
        <p:blipFill>
          <a:blip r:embed="rId3">
            <a:alphaModFix/>
          </a:blip>
          <a:stretch>
            <a:fillRect/>
          </a:stretch>
        </p:blipFill>
        <p:spPr>
          <a:xfrm>
            <a:off x="4912950" y="1696100"/>
            <a:ext cx="3505200" cy="2952750"/>
          </a:xfrm>
          <a:prstGeom prst="rect">
            <a:avLst/>
          </a:prstGeom>
          <a:noFill/>
          <a:ln>
            <a:noFill/>
          </a:ln>
        </p:spPr>
      </p:pic>
      <p:sp>
        <p:nvSpPr>
          <p:cNvPr id="133" name="Google Shape;133;p20"/>
          <p:cNvSpPr txBox="1"/>
          <p:nvPr>
            <p:ph idx="1" type="body"/>
          </p:nvPr>
        </p:nvSpPr>
        <p:spPr>
          <a:xfrm>
            <a:off x="729450" y="1750075"/>
            <a:ext cx="37743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800"/>
              <a:t>The cross tabulation was built to compare the two campaigns:</a:t>
            </a:r>
            <a:endParaRPr sz="1800"/>
          </a:p>
          <a:p>
            <a:pPr indent="-342900" lvl="0" marL="457200" rtl="0" algn="l">
              <a:spcBef>
                <a:spcPts val="1600"/>
              </a:spcBef>
              <a:spcAft>
                <a:spcPts val="0"/>
              </a:spcAft>
              <a:buSzPts val="1800"/>
              <a:buChar char="●"/>
            </a:pPr>
            <a:r>
              <a:rPr lang="zh-CN" sz="1800"/>
              <a:t>14.2% of clients who rejected the previous campaign were successfully converted </a:t>
            </a:r>
            <a:endParaRPr sz="1800"/>
          </a:p>
          <a:p>
            <a:pPr indent="-342900" lvl="0" marL="457200" rtl="0" algn="l">
              <a:spcBef>
                <a:spcPts val="0"/>
              </a:spcBef>
              <a:spcAft>
                <a:spcPts val="0"/>
              </a:spcAft>
              <a:buSzPts val="1800"/>
              <a:buChar char="●"/>
            </a:pPr>
            <a:r>
              <a:rPr lang="zh-CN" sz="1800"/>
              <a:t>8.8% of uncontacted clients chose to subscribe to a deposit</a:t>
            </a:r>
            <a:endParaRPr sz="1800"/>
          </a:p>
          <a:p>
            <a:pPr indent="-342900" lvl="0" marL="457200" rtl="0" algn="l">
              <a:spcBef>
                <a:spcPts val="0"/>
              </a:spcBef>
              <a:spcAft>
                <a:spcPts val="0"/>
              </a:spcAft>
              <a:buSzPts val="1800"/>
              <a:buChar char="●"/>
            </a:pPr>
            <a:r>
              <a:rPr lang="zh-CN" sz="1800"/>
              <a:t>65.1% of past successes also subscribed to this one</a:t>
            </a:r>
            <a:endParaRPr sz="1800"/>
          </a:p>
        </p:txBody>
      </p:sp>
      <p:sp>
        <p:nvSpPr>
          <p:cNvPr id="134" name="Google Shape;134;p20"/>
          <p:cNvSpPr txBox="1"/>
          <p:nvPr/>
        </p:nvSpPr>
        <p:spPr>
          <a:xfrm>
            <a:off x="727650" y="1285286"/>
            <a:ext cx="7688700" cy="6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zh-CN" sz="1800">
                <a:solidFill>
                  <a:schemeClr val="accent1"/>
                </a:solidFill>
                <a:latin typeface="Lato"/>
                <a:ea typeface="Lato"/>
                <a:cs typeface="Lato"/>
                <a:sym typeface="Lato"/>
              </a:rPr>
              <a:t>Business Question: How successful are our client conversions?</a:t>
            </a:r>
            <a:endParaRPr b="1" sz="18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Working Code</a:t>
            </a:r>
            <a:endParaRPr sz="2400"/>
          </a:p>
        </p:txBody>
      </p:sp>
      <p:pic>
        <p:nvPicPr>
          <p:cNvPr id="140" name="Google Shape;140;p21"/>
          <p:cNvPicPr preferRelativeResize="0"/>
          <p:nvPr/>
        </p:nvPicPr>
        <p:blipFill>
          <a:blip r:embed="rId3">
            <a:alphaModFix/>
          </a:blip>
          <a:stretch>
            <a:fillRect/>
          </a:stretch>
        </p:blipFill>
        <p:spPr>
          <a:xfrm>
            <a:off x="2247800" y="1478325"/>
            <a:ext cx="4648383" cy="3187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