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handoutMasterIdLst>
    <p:handoutMasterId r:id="rId36"/>
  </p:handoutMasterIdLst>
  <p:sldIdLst>
    <p:sldId id="359" r:id="rId2"/>
    <p:sldId id="621" r:id="rId3"/>
    <p:sldId id="523" r:id="rId4"/>
    <p:sldId id="525" r:id="rId5"/>
    <p:sldId id="601" r:id="rId6"/>
    <p:sldId id="565" r:id="rId7"/>
    <p:sldId id="526" r:id="rId8"/>
    <p:sldId id="587" r:id="rId9"/>
    <p:sldId id="530" r:id="rId10"/>
    <p:sldId id="610" r:id="rId11"/>
    <p:sldId id="531" r:id="rId12"/>
    <p:sldId id="532" r:id="rId13"/>
    <p:sldId id="533" r:id="rId14"/>
    <p:sldId id="534" r:id="rId15"/>
    <p:sldId id="535" r:id="rId16"/>
    <p:sldId id="607" r:id="rId17"/>
    <p:sldId id="609" r:id="rId18"/>
    <p:sldId id="605" r:id="rId19"/>
    <p:sldId id="606" r:id="rId20"/>
    <p:sldId id="623" r:id="rId21"/>
    <p:sldId id="624" r:id="rId22"/>
    <p:sldId id="625" r:id="rId23"/>
    <p:sldId id="608" r:id="rId24"/>
    <p:sldId id="626" r:id="rId25"/>
    <p:sldId id="627" r:id="rId26"/>
    <p:sldId id="628" r:id="rId27"/>
    <p:sldId id="612" r:id="rId28"/>
    <p:sldId id="611" r:id="rId29"/>
    <p:sldId id="589" r:id="rId30"/>
    <p:sldId id="590" r:id="rId31"/>
    <p:sldId id="629" r:id="rId32"/>
    <p:sldId id="591" r:id="rId33"/>
    <p:sldId id="592" r:id="rId34"/>
  </p:sldIdLst>
  <p:sldSz cx="9144000" cy="6858000" type="screen4x3"/>
  <p:notesSz cx="7077075" cy="9363075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99CC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4" y="5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5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t" anchorCtr="0" compatLnSpc="1">
            <a:prstTxWarp prst="textNoShape">
              <a:avLst/>
            </a:prstTxWarp>
          </a:bodyPr>
          <a:lstStyle>
            <a:lvl1pPr defTabSz="93901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1613" y="0"/>
            <a:ext cx="3065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t" anchorCtr="0" compatLnSpc="1">
            <a:prstTxWarp prst="textNoShape">
              <a:avLst/>
            </a:prstTxWarp>
          </a:bodyPr>
          <a:lstStyle>
            <a:lvl1pPr algn="r" defTabSz="93901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6350"/>
            <a:ext cx="3065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b" anchorCtr="0" compatLnSpc="1">
            <a:prstTxWarp prst="textNoShape">
              <a:avLst/>
            </a:prstTxWarp>
          </a:bodyPr>
          <a:lstStyle>
            <a:lvl1pPr defTabSz="93901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1613" y="8896350"/>
            <a:ext cx="3065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pPr>
              <a:defRPr/>
            </a:pPr>
            <a:fld id="{9C3BD0A1-B4B2-4C9D-8011-45F47D580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91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5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t" anchorCtr="0" compatLnSpc="1">
            <a:prstTxWarp prst="textNoShape">
              <a:avLst/>
            </a:prstTxWarp>
          </a:bodyPr>
          <a:lstStyle>
            <a:lvl1pPr defTabSz="93901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1613" y="0"/>
            <a:ext cx="3065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t" anchorCtr="0" compatLnSpc="1">
            <a:prstTxWarp prst="textNoShape">
              <a:avLst/>
            </a:prstTxWarp>
          </a:bodyPr>
          <a:lstStyle>
            <a:lvl1pPr algn="r" defTabSz="93901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3263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48175"/>
            <a:ext cx="518795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6350"/>
            <a:ext cx="3065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b" anchorCtr="0" compatLnSpc="1">
            <a:prstTxWarp prst="textNoShape">
              <a:avLst/>
            </a:prstTxWarp>
          </a:bodyPr>
          <a:lstStyle>
            <a:lvl1pPr defTabSz="939012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1613" y="8896350"/>
            <a:ext cx="3065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06" tIns="46953" rIns="93906" bIns="46953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pPr>
              <a:defRPr/>
            </a:pPr>
            <a:fld id="{89A58DB2-1A82-4ED7-8F10-3A4B3E0DB8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935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8133002C-4959-45BE-9BAF-90CE94D99FE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293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16973257-1F09-4FE6-A50F-8449262B79F8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27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E6CC041E-35E9-4DB2-99D5-F5E12A072CB1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58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CA59952E-5065-41F1-9255-759A2C288921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51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B55CA112-80AE-47AB-9710-A3C397171798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06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D867A5E6-F9E4-4D67-A795-902F030C5F62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399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26C9B2BC-43C7-480E-88CC-4BEC93F1C147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040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87EA3BAC-C842-4AE0-AB5C-BCB9A3DDBA86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187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6CB61E29-1BE5-48A5-B018-ACC0820E4F66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933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C359C8B0-DCCD-48D0-8EB8-FBF9301C8B5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4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50419BEF-77E7-4EFB-B044-01CB6F9854B2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1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BED8EBF9-565F-4E4B-99C8-2103A80564F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304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11AEBC6C-A9C0-4F22-85C7-47DBD061426F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724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A2B9E4E3-C4D3-4954-9BF9-2C91D598E0C6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675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B61F2730-9145-44E2-A01B-1EECC6C5EA4F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521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82C7D860-5AA7-41B5-A5E8-AEF79B4BC884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713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6328108E-0088-4529-93ED-140A73E2281A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83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DF85AEDE-78A5-4858-85BB-0EEEC107D746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342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26398991-0D11-4D31-88FC-2C7574A16E08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440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7E44A06E-AC1E-4AA6-91C4-98837594FDDC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479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C0434BDF-B848-4CA8-AAAA-4BEF8DE02BEB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19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9A9F6987-AB1C-4202-8E9D-B07983E37B37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93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882618C8-180E-408C-9CF9-6442F3EFDEAB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3080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75EC8BE6-1F90-44A6-B49E-12D09240D55D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422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19E22A6B-694B-4DF2-9C83-7AEC47E64482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955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4BB4E144-51B0-412C-9131-54FD093831A8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968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66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4F1FF292-D60E-4A54-AE69-B50E8007B3DA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37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BB60A850-0C11-4DC5-A2E9-B6334D1CBF33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06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53DD6E94-C017-4CDC-8E63-64E48AA61E33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700088"/>
            <a:ext cx="4684712" cy="351313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89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59322C0D-293E-4DA2-A2F1-4B8E64F420BF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66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47932FB4-EF31-4810-B445-52474E4BAD83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509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3F60317B-95DB-47EB-8FF4-2C89DDC68091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700088"/>
            <a:ext cx="4684712" cy="351313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86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 defTabSz="9350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fld id="{2ADCE0CC-1BE0-4101-A3ED-A24913B693BB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701675"/>
            <a:ext cx="4683125" cy="35115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48175"/>
            <a:ext cx="5191125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23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chemeClr val="tx2"/>
                </a:solidFill>
              </a:rPr>
              <a:t>Database System Concepts, 7</a:t>
            </a:r>
            <a:r>
              <a:rPr lang="en-US" altLang="en-US" b="1" baseline="30000">
                <a:solidFill>
                  <a:schemeClr val="tx2"/>
                </a:solidFill>
              </a:rPr>
              <a:t>th</a:t>
            </a:r>
            <a:r>
              <a:rPr lang="en-US" altLang="en-US" b="1">
                <a:solidFill>
                  <a:schemeClr val="tx2"/>
                </a:solidFill>
              </a:rPr>
              <a:t> Ed</a:t>
            </a:r>
            <a:r>
              <a:rPr lang="en-US" altLang="en-US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000099"/>
                </a:solidFill>
              </a:rPr>
            </a:br>
            <a:r>
              <a:rPr lang="en-US" altLang="en-US" sz="1200" b="1">
                <a:solidFill>
                  <a:schemeClr val="tx2"/>
                </a:solidFill>
              </a:rPr>
              <a:t>See</a:t>
            </a:r>
            <a:r>
              <a:rPr lang="en-US" altLang="en-US" sz="1200" b="1">
                <a:solidFill>
                  <a:srgbClr val="000099"/>
                </a:solidFill>
              </a:rPr>
              <a:t> </a:t>
            </a:r>
            <a:r>
              <a:rPr lang="en-US" altLang="en-US" sz="1200" b="1">
                <a:solidFill>
                  <a:srgbClr val="000099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000099"/>
                </a:solidFill>
              </a:rPr>
              <a:t> </a:t>
            </a:r>
            <a:r>
              <a:rPr lang="en-US" altLang="en-US" sz="1200" b="1">
                <a:solidFill>
                  <a:schemeClr val="tx2"/>
                </a:solidFill>
              </a:rPr>
              <a:t>for conditions on re-use</a:t>
            </a:r>
            <a:r>
              <a:rPr lang="en-US" altLang="en-US" sz="1200" b="1">
                <a:solidFill>
                  <a:srgbClr val="000099"/>
                </a:solidFill>
              </a:rPr>
              <a:t>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6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24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36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8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3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6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55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4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9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61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88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5.</a:t>
            </a:r>
            <a:fld id="{BB0830BB-2B72-4D9F-804D-C264B86C4273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</a:endParaRPr>
          </a:p>
        </p:txBody>
      </p:sp>
      <p:sp>
        <p:nvSpPr>
          <p:cNvPr id="7598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18605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Database System Concepts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69" r:id="rId2"/>
    <p:sldLayoutId id="2147484570" r:id="rId3"/>
    <p:sldLayoutId id="2147484571" r:id="rId4"/>
    <p:sldLayoutId id="2147484572" r:id="rId5"/>
    <p:sldLayoutId id="2147484573" r:id="rId6"/>
    <p:sldLayoutId id="2147484574" r:id="rId7"/>
    <p:sldLayoutId id="2147484575" r:id="rId8"/>
    <p:sldLayoutId id="2147484576" r:id="rId9"/>
    <p:sldLayoutId id="2147484577" r:id="rId10"/>
    <p:sldLayoutId id="2147484578" r:id="rId11"/>
    <p:sldLayoutId id="21474845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 Overview of Relational 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703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Functional Dependencies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681787" cy="4903787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Constraints on the set of legal relations.</a:t>
            </a:r>
          </a:p>
          <a:p>
            <a:r>
              <a:rPr lang="en-US" altLang="en-US">
                <a:ea typeface="ＭＳ Ｐゴシック" pitchFamily="34" charset="-128"/>
              </a:rPr>
              <a:t>Require that the value for a certain set of attributes determines uniquely the value for another set of attributes.</a:t>
            </a:r>
          </a:p>
          <a:p>
            <a:r>
              <a:rPr lang="en-US" altLang="en-US">
                <a:ea typeface="ＭＳ Ｐゴシック" pitchFamily="34" charset="-128"/>
              </a:rPr>
              <a:t>A functional dependency is a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</a:rPr>
              <a:t>generalization</a:t>
            </a:r>
            <a:r>
              <a:rPr lang="en-US" altLang="en-US">
                <a:ea typeface="ＭＳ Ｐゴシック" pitchFamily="34" charset="-128"/>
              </a:rPr>
              <a:t> of the notion of a </a:t>
            </a:r>
            <a:r>
              <a:rPr lang="en-US" altLang="en-US" i="1">
                <a:ea typeface="ＭＳ Ｐゴシック" pitchFamily="34" charset="-128"/>
              </a:rPr>
              <a:t>key.</a:t>
            </a:r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Functional Dependencies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45350" cy="4787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>
                <a:ea typeface="ＭＳ Ｐゴシック" pitchFamily="34" charset="-128"/>
              </a:rPr>
              <a:t>Let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be a relation schema, and let: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en-US">
                <a:ea typeface="ＭＳ Ｐゴシック" pitchFamily="34" charset="-128"/>
              </a:rPr>
              <a:t>		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 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  and  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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The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		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Symbol" panose="05050102010706020507" pitchFamily="18" charset="2"/>
              </a:rPr>
              <a:t> 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b="1" i="1">
                <a:solidFill>
                  <a:srgbClr val="000099"/>
                </a:solidFill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endParaRPr lang="en-US" altLang="en-US" sz="800" b="1" i="1">
              <a:solidFill>
                <a:srgbClr val="000099"/>
              </a:solidFill>
              <a:ea typeface="ＭＳ Ｐゴシック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br>
              <a:rPr lang="en-US" altLang="en-US" sz="800" b="1" i="1">
                <a:solidFill>
                  <a:srgbClr val="000099"/>
                </a:solidFill>
                <a:ea typeface="ＭＳ Ｐゴシック" pitchFamily="34" charset="-128"/>
                <a:sym typeface="Symbol" panose="05050102010706020507" pitchFamily="18" charset="2"/>
              </a:rPr>
            </a:b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Symbol" panose="05050102010706020507" pitchFamily="18" charset="2"/>
              </a:rPr>
              <a:t>holds on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(R), whenever any two tuples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t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1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t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2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of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.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		 t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1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[] =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t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2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[]     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t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1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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]  =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t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2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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>
                <a:ea typeface="ＭＳ Ｐゴシック" pitchFamily="34" charset="-128"/>
              </a:rPr>
              <a:t>Example:  Consider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(A</a:t>
            </a:r>
            <a:r>
              <a:rPr lang="en-US" altLang="en-US" i="1">
                <a:ea typeface="ＭＳ Ｐゴシック" pitchFamily="34" charset="-128"/>
              </a:rPr>
              <a:t>,B </a:t>
            </a:r>
            <a:r>
              <a:rPr lang="en-US" altLang="en-US">
                <a:ea typeface="ＭＳ Ｐゴシック" pitchFamily="34" charset="-128"/>
              </a:rPr>
              <a:t>) with the following instance of </a:t>
            </a:r>
            <a:r>
              <a:rPr lang="en-US" altLang="en-US" i="1">
                <a:ea typeface="ＭＳ Ｐゴシック" pitchFamily="34" charset="-128"/>
              </a:rPr>
              <a:t>r.</a:t>
            </a:r>
            <a:endParaRPr lang="en-US" altLang="en-US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917825" algn="ctr"/>
              </a:tabLst>
            </a:pPr>
            <a:endParaRPr lang="en-US" altLang="en-US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>
                <a:ea typeface="ＭＳ Ｐゴシック" pitchFamily="34" charset="-128"/>
              </a:rPr>
              <a:t>On this instance,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does </a:t>
            </a:r>
            <a:r>
              <a:rPr lang="en-US" altLang="en-US" b="1">
                <a:ea typeface="ＭＳ Ｐゴシック" pitchFamily="34" charset="-128"/>
              </a:rPr>
              <a:t>NOT</a:t>
            </a:r>
            <a:r>
              <a:rPr lang="en-US" altLang="en-US">
                <a:ea typeface="ＭＳ Ｐゴシック" pitchFamily="34" charset="-128"/>
              </a:rPr>
              <a:t> hold, but 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does hold.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>
              <a:ea typeface="ＭＳ Ｐゴシック" pitchFamily="34" charset="-128"/>
              <a:sym typeface="Symbol" panose="05050102010706020507" pitchFamily="18" charset="2"/>
            </a:endParaRP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3548063" y="4092575"/>
            <a:ext cx="762000" cy="1298575"/>
            <a:chOff x="3962400" y="3035192"/>
            <a:chExt cx="762000" cy="1297439"/>
          </a:xfrm>
        </p:grpSpPr>
        <p:sp>
          <p:nvSpPr>
            <p:cNvPr id="27653" name="Rectangle 8"/>
            <p:cNvSpPr>
              <a:spLocks noChangeArrowheads="1"/>
            </p:cNvSpPr>
            <p:nvPr/>
          </p:nvSpPr>
          <p:spPr bwMode="auto">
            <a:xfrm>
              <a:off x="3962400" y="3035192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 i="1"/>
                <a:t>A</a:t>
              </a:r>
            </a:p>
          </p:txBody>
        </p:sp>
        <p:sp>
          <p:nvSpPr>
            <p:cNvPr id="27654" name="Rectangle 9"/>
            <p:cNvSpPr>
              <a:spLocks noChangeArrowheads="1"/>
            </p:cNvSpPr>
            <p:nvPr/>
          </p:nvSpPr>
          <p:spPr bwMode="auto">
            <a:xfrm>
              <a:off x="3962400" y="3492392"/>
              <a:ext cx="381000" cy="840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ym typeface="Symbol" panose="05050102010706020507" pitchFamily="18" charset="2"/>
                </a:rPr>
                <a:t>1</a:t>
              </a:r>
              <a:endParaRPr kumimoji="0" lang="en-US" altLang="en-US" sz="1800">
                <a:sym typeface="Greek Symbols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27655" name="Rectangle 22"/>
            <p:cNvSpPr>
              <a:spLocks noChangeArrowheads="1"/>
            </p:cNvSpPr>
            <p:nvPr/>
          </p:nvSpPr>
          <p:spPr bwMode="auto">
            <a:xfrm>
              <a:off x="4343400" y="3035192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 i="1"/>
                <a:t>B</a:t>
              </a:r>
            </a:p>
          </p:txBody>
        </p:sp>
        <p:sp>
          <p:nvSpPr>
            <p:cNvPr id="27656" name="Rectangle 23"/>
            <p:cNvSpPr>
              <a:spLocks noChangeArrowheads="1"/>
            </p:cNvSpPr>
            <p:nvPr/>
          </p:nvSpPr>
          <p:spPr bwMode="auto">
            <a:xfrm>
              <a:off x="4343400" y="3492392"/>
              <a:ext cx="381000" cy="840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ym typeface="Symbol" panose="05050102010706020507" pitchFamily="18" charset="2"/>
                </a:rPr>
                <a:t>4</a:t>
              </a:r>
              <a:endParaRPr kumimoji="0" lang="en-US" altLang="en-US" sz="1800">
                <a:sym typeface="Greek Symbols" pitchFamily="18" charset="2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ym typeface="Symbol" panose="05050102010706020507" pitchFamily="18" charset="2"/>
                </a:rPr>
                <a:t>5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ym typeface="Symbol" panose="05050102010706020507" pitchFamily="18" charset="2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Functional Dependencies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02500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>
                <a:ea typeface="ＭＳ Ｐゴシック" pitchFamily="34" charset="-128"/>
                <a:sym typeface="Symbol" panose="05050102010706020507" pitchFamily="18" charset="2"/>
              </a:rPr>
              <a:t>K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 is a </a:t>
            </a:r>
            <a:r>
              <a:rPr lang="en-US" altLang="en-US" dirty="0" err="1">
                <a:solidFill>
                  <a:srgbClr val="000099"/>
                </a:solidFill>
                <a:ea typeface="ＭＳ Ｐゴシック" pitchFamily="34" charset="-128"/>
                <a:sym typeface="Symbol" panose="05050102010706020507" pitchFamily="18" charset="2"/>
              </a:rPr>
              <a:t>superkey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 for relation schema </a:t>
            </a:r>
            <a:r>
              <a:rPr lang="en-US" altLang="en-US" i="1" dirty="0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 if and only if </a:t>
            </a:r>
          </a:p>
          <a:p>
            <a:pPr marL="0" indent="0"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>
                <a:ea typeface="ＭＳ Ｐゴシック" pitchFamily="34" charset="-128"/>
                <a:sym typeface="Symbol" panose="05050102010706020507" pitchFamily="18" charset="2"/>
              </a:rPr>
              <a:t>		K 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R</a:t>
            </a:r>
            <a:endParaRPr lang="en-US" altLang="en-US" dirty="0">
              <a:ea typeface="ＭＳ Ｐゴシック" pitchFamily="34" charset="-128"/>
              <a:sym typeface="Monotype Sorts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K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is a </a:t>
            </a:r>
            <a:r>
              <a:rPr lang="en-US" altLang="en-US" dirty="0">
                <a:solidFill>
                  <a:srgbClr val="000099"/>
                </a:solidFill>
                <a:ea typeface="ＭＳ Ｐゴシック" pitchFamily="34" charset="-128"/>
                <a:sym typeface="Monotype Sorts" charset="2"/>
              </a:rPr>
              <a:t>candidate key 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for 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K 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>
                <a:ea typeface="ＭＳ Ｐゴシック" pitchFamily="34" charset="-128"/>
                <a:sym typeface="Monotype Sorts" charset="2"/>
              </a:rPr>
              <a:t>for no 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  </a:t>
            </a:r>
            <a:r>
              <a:rPr lang="en-US" altLang="en-US" i="1" dirty="0">
                <a:ea typeface="ＭＳ Ｐゴシック" pitchFamily="34" charset="-128"/>
                <a:sym typeface="Symbol" panose="05050102010706020507" pitchFamily="18" charset="2"/>
              </a:rPr>
              <a:t>K, 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 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>
                <a:ea typeface="ＭＳ Ｐゴシック" pitchFamily="34" charset="-128"/>
              </a:rPr>
              <a:t>Functional dependencies allow us to express constraints that cannot be expressed using </a:t>
            </a:r>
            <a:r>
              <a:rPr lang="en-US" altLang="en-US" dirty="0" err="1">
                <a:ea typeface="ＭＳ Ｐゴシック" pitchFamily="34" charset="-128"/>
              </a:rPr>
              <a:t>superkeys</a:t>
            </a:r>
            <a:r>
              <a:rPr lang="en-US" altLang="en-US" dirty="0">
                <a:ea typeface="ＭＳ Ｐゴシック" pitchFamily="34" charset="-128"/>
              </a:rPr>
              <a:t>.  Consider the schema: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>
                <a:ea typeface="ＭＳ Ｐゴシック" pitchFamily="34" charset="-128"/>
              </a:rPr>
              <a:t>	       </a:t>
            </a:r>
            <a:r>
              <a:rPr lang="en-US" altLang="en-US" i="1" dirty="0" err="1">
                <a:ea typeface="ＭＳ Ｐゴシック" pitchFamily="34" charset="-128"/>
              </a:rPr>
              <a:t>inst_dept</a:t>
            </a:r>
            <a:r>
              <a:rPr lang="en-US" altLang="en-US" i="1" dirty="0">
                <a:ea typeface="ＭＳ Ｐゴシック" pitchFamily="34" charset="-128"/>
              </a:rPr>
              <a:t> 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i="1" dirty="0">
                <a:ea typeface="ＭＳ Ｐゴシック" pitchFamily="34" charset="-128"/>
              </a:rPr>
              <a:t>ID</a:t>
            </a:r>
            <a:r>
              <a:rPr lang="en-US" altLang="en-US" dirty="0">
                <a:ea typeface="ＭＳ Ｐゴシック" pitchFamily="34" charset="-128"/>
              </a:rPr>
              <a:t>,</a:t>
            </a:r>
            <a:r>
              <a:rPr lang="en-US" altLang="en-US" i="1" dirty="0">
                <a:ea typeface="ＭＳ Ｐゴシック" pitchFamily="34" charset="-128"/>
              </a:rPr>
              <a:t> name, salary, </a:t>
            </a:r>
            <a:r>
              <a:rPr lang="en-US" altLang="en-US" i="1" dirty="0" err="1">
                <a:ea typeface="ＭＳ Ｐゴシック" pitchFamily="34" charset="-128"/>
              </a:rPr>
              <a:t>dept_name</a:t>
            </a:r>
            <a:r>
              <a:rPr lang="en-US" altLang="en-US" i="1" dirty="0">
                <a:ea typeface="ＭＳ Ｐゴシック" pitchFamily="34" charset="-128"/>
              </a:rPr>
              <a:t>, building, budget </a:t>
            </a:r>
            <a:r>
              <a:rPr lang="en-US" altLang="en-US" dirty="0">
                <a:ea typeface="ＭＳ Ｐゴシック" pitchFamily="34" charset="-128"/>
              </a:rPr>
              <a:t>)</a:t>
            </a:r>
            <a:r>
              <a:rPr lang="en-US" altLang="en-US" i="1" dirty="0">
                <a:ea typeface="ＭＳ Ｐゴシック" pitchFamily="34" charset="-128"/>
              </a:rPr>
              <a:t>.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>
                <a:ea typeface="ＭＳ Ｐゴシック" pitchFamily="34" charset="-128"/>
              </a:rPr>
              <a:t>	</a:t>
            </a:r>
            <a:r>
              <a:rPr lang="en-US" altLang="en-US" dirty="0">
                <a:ea typeface="ＭＳ Ｐゴシック" pitchFamily="34" charset="-128"/>
              </a:rPr>
              <a:t>We expect these  two functional dependencies to hold: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>
                <a:ea typeface="ＭＳ Ｐゴシック" pitchFamily="34" charset="-128"/>
              </a:rPr>
              <a:t>			   </a:t>
            </a:r>
            <a:r>
              <a:rPr lang="en-US" altLang="en-US" i="1" dirty="0" err="1">
                <a:ea typeface="ＭＳ Ｐゴシック" pitchFamily="34" charset="-128"/>
              </a:rPr>
              <a:t>dept_name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building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                                     ID </a:t>
            </a:r>
            <a:r>
              <a:rPr lang="en-US" altLang="en-US" dirty="0"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ea typeface="ＭＳ Ｐゴシック" pitchFamily="34" charset="-128"/>
                <a:sym typeface="Wingdings" panose="05000000000000000000" pitchFamily="2" charset="2"/>
              </a:rPr>
              <a:t> building</a:t>
            </a:r>
            <a:endParaRPr lang="en-US" altLang="en-US" i="1" dirty="0">
              <a:ea typeface="ＭＳ Ｐゴシック" pitchFamily="34" charset="-128"/>
              <a:sym typeface="Monotype Sorts" charset="2"/>
            </a:endParaRP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but would not expect the following to hold: 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>
                <a:ea typeface="ＭＳ Ｐゴシック" pitchFamily="34" charset="-128"/>
                <a:sym typeface="Monotype Sorts" charset="2"/>
              </a:rPr>
              <a:t>			</a:t>
            </a:r>
            <a:r>
              <a:rPr lang="en-US" altLang="en-US" i="1" dirty="0" err="1">
                <a:ea typeface="ＭＳ Ｐゴシック" pitchFamily="34" charset="-128"/>
                <a:sym typeface="Monotype Sorts" charset="2"/>
              </a:rPr>
              <a:t>dept_name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salary</a:t>
            </a:r>
          </a:p>
          <a:p>
            <a:pPr>
              <a:buFont typeface="Monotype Sorts" charset="2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endParaRPr lang="en-US" altLang="en-US" i="1" dirty="0">
              <a:ea typeface="ＭＳ Ｐゴシック" pitchFamily="34" charset="-128"/>
              <a:sym typeface="Monotype Sorts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Use of Functional Dependencies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84263"/>
            <a:ext cx="7005638" cy="52451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We use functional dependencies to: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Test relations to see if they are legal under a given set of functional dependencies. 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 If a relation </a:t>
            </a:r>
            <a:r>
              <a:rPr lang="en-US" altLang="en-US" i="1" dirty="0">
                <a:ea typeface="ＭＳ Ｐゴシック" pitchFamily="34" charset="-128"/>
              </a:rPr>
              <a:t>r</a:t>
            </a:r>
            <a:r>
              <a:rPr lang="en-US" altLang="en-US" dirty="0">
                <a:ea typeface="ＭＳ Ｐゴシック" pitchFamily="34" charset="-128"/>
              </a:rPr>
              <a:t> is legal under a set </a:t>
            </a:r>
            <a:r>
              <a:rPr lang="en-US" altLang="en-US" i="1" dirty="0">
                <a:ea typeface="ＭＳ Ｐゴシック" pitchFamily="34" charset="-128"/>
              </a:rPr>
              <a:t>F</a:t>
            </a:r>
            <a:r>
              <a:rPr lang="en-US" altLang="en-US" dirty="0">
                <a:ea typeface="ＭＳ Ｐゴシック" pitchFamily="34" charset="-128"/>
              </a:rPr>
              <a:t> of functional dependencies, we say that </a:t>
            </a:r>
            <a:r>
              <a:rPr lang="en-US" altLang="en-US" i="1" dirty="0">
                <a:ea typeface="ＭＳ Ｐゴシック" pitchFamily="34" charset="-128"/>
              </a:rPr>
              <a:t>r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satisfies </a:t>
            </a:r>
            <a:r>
              <a:rPr lang="en-US" altLang="en-US" i="1" dirty="0">
                <a:ea typeface="ＭＳ Ｐゴシック" pitchFamily="34" charset="-128"/>
              </a:rPr>
              <a:t>F.</a:t>
            </a:r>
            <a:endParaRPr lang="en-US" altLang="en-US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specify constraints on the set of legal relations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We say that </a:t>
            </a:r>
            <a:r>
              <a:rPr lang="en-US" altLang="en-US" i="1" dirty="0">
                <a:ea typeface="ＭＳ Ｐゴシック" pitchFamily="34" charset="-128"/>
              </a:rPr>
              <a:t>F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holds on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i="1" dirty="0">
                <a:ea typeface="ＭＳ Ｐゴシック" pitchFamily="34" charset="-128"/>
              </a:rPr>
              <a:t>R</a:t>
            </a:r>
            <a:r>
              <a:rPr lang="en-US" altLang="en-US" dirty="0">
                <a:ea typeface="ＭＳ Ｐゴシック" pitchFamily="34" charset="-128"/>
              </a:rPr>
              <a:t> if all </a:t>
            </a:r>
            <a:r>
              <a:rPr lang="en-US" altLang="en-US" b="1" dirty="0">
                <a:ea typeface="ＭＳ Ｐゴシック" pitchFamily="34" charset="-128"/>
              </a:rPr>
              <a:t>legal</a:t>
            </a:r>
            <a:r>
              <a:rPr lang="en-US" altLang="en-US" dirty="0">
                <a:ea typeface="ＭＳ Ｐゴシック" pitchFamily="34" charset="-128"/>
              </a:rPr>
              <a:t> relations on </a:t>
            </a:r>
            <a:r>
              <a:rPr lang="en-US" altLang="en-US" i="1" dirty="0">
                <a:ea typeface="ＭＳ Ｐゴシック" pitchFamily="34" charset="-128"/>
              </a:rPr>
              <a:t>R</a:t>
            </a:r>
            <a:r>
              <a:rPr lang="en-US" altLang="en-US" dirty="0">
                <a:ea typeface="ＭＳ Ｐゴシック" pitchFamily="34" charset="-128"/>
              </a:rPr>
              <a:t> satisfy the set of functional dependencies </a:t>
            </a:r>
            <a:r>
              <a:rPr lang="en-US" altLang="en-US" i="1" dirty="0">
                <a:ea typeface="ＭＳ Ｐゴシック" pitchFamily="34" charset="-128"/>
              </a:rPr>
              <a:t>F.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Note:  A specific instance of a relation schema may satisfy a functional dependency even if the functional dependency does not hold on all legal instances. 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For example, a specific instance of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may, by chance, satisfy </a:t>
            </a:r>
            <a:endParaRPr lang="en-US" altLang="en-US" sz="1000" dirty="0">
              <a:ea typeface="ＭＳ Ｐゴシック" pitchFamily="34" charset="-128"/>
            </a:endParaRPr>
          </a:p>
          <a:p>
            <a:pPr marL="457200" lvl="1" indent="0">
              <a:buFont typeface="Monotype Sorts" charset="2"/>
              <a:buNone/>
              <a:defRPr/>
            </a:pP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           </a:t>
            </a:r>
            <a:r>
              <a:rPr lang="en-US" altLang="en-US" i="1" dirty="0">
                <a:ea typeface="ＭＳ Ｐゴシック" pitchFamily="34" charset="-128"/>
              </a:rPr>
              <a:t>name </a:t>
            </a:r>
            <a:r>
              <a:rPr lang="en-US" altLang="en-US" dirty="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dirty="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 dirty="0">
                <a:ea typeface="ＭＳ Ｐゴシック" pitchFamily="34" charset="-128"/>
                <a:sym typeface="Monotype Sorts" charset="2"/>
              </a:rPr>
              <a:t>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Trivial Functional Dependencies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864350" cy="4903787"/>
          </a:xfrm>
        </p:spPr>
        <p:txBody>
          <a:bodyPr/>
          <a:lstStyle/>
          <a:p>
            <a:r>
              <a:rPr lang="en-US" altLang="en-US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functional dependency is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Monotype Sorts" charset="2"/>
              </a:rPr>
              <a:t>trivial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if it is satisfied by all instances of a relation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Monotype Sorts" charset="2"/>
              </a:rPr>
              <a:t>Example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:</a:t>
            </a:r>
          </a:p>
          <a:p>
            <a:pPr lvl="2"/>
            <a:r>
              <a:rPr lang="en-US" altLang="en-US" i="1">
                <a:ea typeface="ＭＳ Ｐゴシック" pitchFamily="34" charset="-128"/>
                <a:sym typeface="Monotype Sorts" charset="2"/>
              </a:rPr>
              <a:t> ID, name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ID</a:t>
            </a:r>
          </a:p>
          <a:p>
            <a:pPr lvl="2"/>
            <a:r>
              <a:rPr lang="en-US" altLang="en-US" i="1">
                <a:ea typeface="ＭＳ Ｐゴシック" pitchFamily="34" charset="-128"/>
                <a:sym typeface="Monotype Sorts" charset="2"/>
              </a:rPr>
              <a:t> name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name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Monotype Sorts" charset="2"/>
              </a:rPr>
              <a:t>In general,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 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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is trivial if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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  </a:t>
            </a:r>
            <a:b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</a:b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</a:t>
            </a:r>
          </a:p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27013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Closure of a Set of Functional Dependencies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08075"/>
            <a:ext cx="6954838" cy="47244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Given a set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 of functional dependencies, there are certain other functional dependencies that are logically implied by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For example:  If 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and 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,  then we can infer that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A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</a:t>
            </a:r>
            <a:endParaRPr lang="en-US" altLang="en-US">
              <a:ea typeface="ＭＳ Ｐゴシック" pitchFamily="34" charset="-128"/>
            </a:endParaRPr>
          </a:p>
          <a:p>
            <a:r>
              <a:rPr lang="en-US" altLang="en-US">
                <a:ea typeface="ＭＳ Ｐゴシック" pitchFamily="34" charset="-128"/>
              </a:rPr>
              <a:t>The set of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</a:rPr>
              <a:t>all</a:t>
            </a:r>
            <a:r>
              <a:rPr lang="en-US" altLang="en-US">
                <a:ea typeface="ＭＳ Ｐゴシック" pitchFamily="34" charset="-128"/>
              </a:rPr>
              <a:t> functional dependencies logically implied by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is the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</a:rPr>
              <a:t>closure</a:t>
            </a:r>
            <a:r>
              <a:rPr lang="en-US" altLang="en-US">
                <a:ea typeface="ＭＳ Ｐゴシック" pitchFamily="34" charset="-128"/>
              </a:rPr>
              <a:t> of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.</a:t>
            </a:r>
          </a:p>
          <a:p>
            <a:r>
              <a:rPr lang="en-US" altLang="en-US">
                <a:ea typeface="ＭＳ Ｐゴシック" pitchFamily="34" charset="-128"/>
              </a:rPr>
              <a:t>We denote the </a:t>
            </a:r>
            <a:r>
              <a:rPr lang="en-US" altLang="en-US" i="1">
                <a:ea typeface="ＭＳ Ｐゴシック" pitchFamily="34" charset="-128"/>
              </a:rPr>
              <a:t>closure </a:t>
            </a:r>
            <a:r>
              <a:rPr lang="en-US" altLang="en-US">
                <a:ea typeface="ＭＳ Ｐゴシック" pitchFamily="34" charset="-128"/>
              </a:rPr>
              <a:t>of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by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</a:rPr>
              <a:t>F</a:t>
            </a:r>
            <a:r>
              <a:rPr lang="en-US" altLang="en-US" b="1" i="1" baseline="30000">
                <a:solidFill>
                  <a:srgbClr val="000099"/>
                </a:solidFill>
                <a:ea typeface="ＭＳ Ｐゴシック" pitchFamily="34" charset="-128"/>
              </a:rPr>
              <a:t>+</a:t>
            </a:r>
            <a:r>
              <a:rPr lang="en-US" altLang="en-US" i="1">
                <a:ea typeface="ＭＳ Ｐゴシック" pitchFamily="34" charset="-128"/>
              </a:rPr>
              <a:t>.</a:t>
            </a:r>
          </a:p>
          <a:p>
            <a:r>
              <a:rPr lang="en-US" altLang="en-US">
                <a:ea typeface="ＭＳ Ｐゴシック" pitchFamily="34" charset="-128"/>
              </a:rPr>
              <a:t>F</a:t>
            </a:r>
            <a:r>
              <a:rPr lang="en-US" altLang="en-US" baseline="30000">
                <a:ea typeface="ＭＳ Ｐゴシック" pitchFamily="34" charset="-128"/>
              </a:rPr>
              <a:t>+</a:t>
            </a:r>
            <a:r>
              <a:rPr lang="en-US" altLang="en-US">
                <a:ea typeface="ＭＳ Ｐゴシック" pitchFamily="34" charset="-128"/>
              </a:rPr>
              <a:t> is a superset of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.</a:t>
            </a:r>
            <a:endParaRPr lang="en-US" altLang="en-US">
              <a:ea typeface="ＭＳ Ｐゴシック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271463"/>
            <a:ext cx="7874000" cy="449262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Computing F</a:t>
            </a:r>
            <a:r>
              <a:rPr lang="en-US" sz="2800" i="1" baseline="30000" dirty="0"/>
              <a:t>+</a:t>
            </a:r>
            <a:endParaRPr lang="en-US" sz="2800" dirty="0"/>
          </a:p>
        </p:txBody>
      </p:sp>
      <p:sp>
        <p:nvSpPr>
          <p:cNvPr id="3789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677863" y="1149350"/>
            <a:ext cx="7292975" cy="4714875"/>
          </a:xfrm>
          <a:blipFill rotWithShape="0">
            <a:blip r:embed="rId3"/>
            <a:stretch>
              <a:fillRect l="-334" t="-776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of Armstrong’s Axioms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47750"/>
            <a:ext cx="6784975" cy="48768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sz="1600" i="1">
                <a:ea typeface="ＭＳ Ｐゴシック" pitchFamily="34" charset="-128"/>
              </a:rPr>
              <a:t>R = (A, B, C, G, H, I)</a:t>
            </a:r>
            <a:br>
              <a:rPr lang="en-US" altLang="en-US" sz="1600" i="1">
                <a:ea typeface="ＭＳ Ｐゴシック" pitchFamily="34" charset="-128"/>
              </a:rPr>
            </a:br>
            <a:r>
              <a:rPr lang="en-US" altLang="en-US" sz="1600" i="1">
                <a:ea typeface="ＭＳ Ｐゴシック" pitchFamily="34" charset="-128"/>
              </a:rPr>
              <a:t>F = </a:t>
            </a:r>
            <a:r>
              <a:rPr lang="en-US" altLang="en-US" sz="1600">
                <a:ea typeface="ＭＳ Ｐゴシック" pitchFamily="34" charset="-128"/>
              </a:rPr>
              <a:t>{  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	  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H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I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	  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B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H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}</a:t>
            </a:r>
            <a:endParaRPr lang="en-US" altLang="en-US" sz="1600">
              <a:ea typeface="ＭＳ Ｐゴシック" pitchFamily="34" charset="-128"/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n-US" altLang="en-US" sz="1600">
                <a:ea typeface="ＭＳ Ｐゴシック" pitchFamily="34" charset="-128"/>
                <a:sym typeface="MS LineDraw" pitchFamily="49" charset="2"/>
              </a:rPr>
              <a:t>some members of </a:t>
            </a:r>
            <a:r>
              <a:rPr lang="en-US" altLang="en-US" sz="1600" i="1">
                <a:ea typeface="ＭＳ Ｐゴシック" pitchFamily="34" charset="-128"/>
                <a:sym typeface="MS LineDraw" pitchFamily="49" charset="2"/>
              </a:rPr>
              <a:t>F</a:t>
            </a:r>
            <a:r>
              <a:rPr lang="en-US" altLang="en-US" sz="1600" baseline="30000">
                <a:ea typeface="ＭＳ Ｐゴシック" pitchFamily="34" charset="-128"/>
                <a:sym typeface="MS LineDraw" pitchFamily="49" charset="2"/>
              </a:rPr>
              <a:t>+</a:t>
            </a:r>
            <a:endParaRPr lang="en-US" altLang="en-US" sz="1600">
              <a:ea typeface="ＭＳ Ｐゴシック" pitchFamily="34" charset="-128"/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by transitivity from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 and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B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I       </a:t>
            </a:r>
            <a:endParaRPr lang="en-US" altLang="en-US" sz="1600">
              <a:ea typeface="ＭＳ Ｐゴシック" pitchFamily="34" charset="-128"/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by augmenting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with G, to get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AG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CG 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                  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and then transitivity with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HI     </a:t>
            </a:r>
            <a:endParaRPr lang="en-US" altLang="en-US" sz="1600">
              <a:ea typeface="ＭＳ Ｐゴシック" pitchFamily="34" charset="-128"/>
              <a:sym typeface="Monotype Sorts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by augmenting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I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to infer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CG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    and augmenting of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H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to infer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Iconic Symbols Ext" pitchFamily="2" charset="2"/>
              </a:rPr>
              <a:t>CGI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                        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Procedure for Computing F</a:t>
            </a:r>
            <a:r>
              <a:rPr lang="en-US" baseline="30000"/>
              <a:t>+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9663" y="646113"/>
            <a:ext cx="7485062" cy="4157662"/>
          </a:xfrm>
        </p:spPr>
        <p:txBody>
          <a:bodyPr/>
          <a:lstStyle/>
          <a:p>
            <a:pPr>
              <a:buFont typeface="Monotype Sorts" charset="2"/>
              <a:buNone/>
            </a:pPr>
            <a:br>
              <a:rPr lang="en-US" altLang="en-US">
                <a:ea typeface="ＭＳ Ｐゴシック" pitchFamily="34" charset="-128"/>
              </a:rPr>
            </a:br>
            <a:endParaRPr lang="en-US" altLang="en-US" i="1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i="1">
                <a:ea typeface="ＭＳ Ｐゴシック" pitchFamily="34" charset="-128"/>
              </a:rPr>
              <a:t>     F </a:t>
            </a:r>
            <a:r>
              <a:rPr lang="en-US" altLang="en-US" baseline="30000">
                <a:ea typeface="ＭＳ Ｐゴシック" pitchFamily="34" charset="-128"/>
              </a:rPr>
              <a:t>+</a:t>
            </a:r>
            <a:r>
              <a:rPr lang="en-US" altLang="en-US">
                <a:ea typeface="ＭＳ Ｐゴシック" pitchFamily="34" charset="-128"/>
              </a:rPr>
              <a:t> = </a:t>
            </a:r>
            <a:r>
              <a:rPr lang="en-US" altLang="en-US" i="1">
                <a:ea typeface="ＭＳ Ｐゴシック" pitchFamily="34" charset="-128"/>
              </a:rPr>
              <a:t>F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 b="1">
                <a:ea typeface="ＭＳ Ｐゴシック" pitchFamily="34" charset="-128"/>
              </a:rPr>
              <a:t>repeat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	</a:t>
            </a:r>
            <a:r>
              <a:rPr lang="en-US" altLang="en-US" b="1">
                <a:ea typeface="ＭＳ Ｐゴシック" pitchFamily="34" charset="-128"/>
              </a:rPr>
              <a:t>for each</a:t>
            </a:r>
            <a:r>
              <a:rPr lang="en-US" altLang="en-US">
                <a:ea typeface="ＭＳ Ｐゴシック" pitchFamily="34" charset="-128"/>
              </a:rPr>
              <a:t> functional dependency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in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baseline="30000">
                <a:ea typeface="ＭＳ Ｐゴシック" pitchFamily="34" charset="-128"/>
              </a:rPr>
              <a:t>+</a:t>
            </a:r>
            <a:br>
              <a:rPr lang="en-US" altLang="en-US" baseline="30000">
                <a:ea typeface="ＭＳ Ｐゴシック" pitchFamily="34" charset="-128"/>
              </a:rPr>
            </a:br>
            <a:r>
              <a:rPr lang="en-US" altLang="en-US" baseline="30000">
                <a:ea typeface="ＭＳ Ｐゴシック" pitchFamily="34" charset="-128"/>
              </a:rPr>
              <a:t>	</a:t>
            </a:r>
            <a:r>
              <a:rPr lang="en-US" altLang="en-US">
                <a:ea typeface="ＭＳ Ｐゴシック" pitchFamily="34" charset="-128"/>
              </a:rPr>
              <a:t>       apply reflexivity and augmentation rules on </a:t>
            </a:r>
            <a:r>
              <a:rPr lang="en-US" altLang="en-US" i="1">
                <a:ea typeface="ＭＳ Ｐゴシック" pitchFamily="34" charset="-128"/>
              </a:rPr>
              <a:t>f</a:t>
            </a:r>
            <a:br>
              <a:rPr lang="en-US" altLang="en-US" i="1">
                <a:ea typeface="ＭＳ Ｐゴシック" pitchFamily="34" charset="-128"/>
              </a:rPr>
            </a:br>
            <a:r>
              <a:rPr lang="en-US" altLang="en-US" i="1">
                <a:ea typeface="ＭＳ Ｐゴシック" pitchFamily="34" charset="-128"/>
              </a:rPr>
              <a:t>	       </a:t>
            </a:r>
            <a:r>
              <a:rPr lang="en-US" altLang="en-US">
                <a:ea typeface="ＭＳ Ｐゴシック" pitchFamily="34" charset="-128"/>
              </a:rPr>
              <a:t>add the resulting functional dependencies to </a:t>
            </a:r>
            <a:r>
              <a:rPr lang="en-US" altLang="en-US" i="1">
                <a:ea typeface="ＭＳ Ｐゴシック" pitchFamily="34" charset="-128"/>
              </a:rPr>
              <a:t>F </a:t>
            </a:r>
            <a:r>
              <a:rPr lang="en-US" altLang="en-US" baseline="30000">
                <a:ea typeface="ＭＳ Ｐゴシック" pitchFamily="34" charset="-128"/>
              </a:rPr>
              <a:t>+</a:t>
            </a:r>
            <a:br>
              <a:rPr lang="en-US" altLang="en-US" baseline="30000">
                <a:ea typeface="ＭＳ Ｐゴシック" pitchFamily="34" charset="-128"/>
              </a:rPr>
            </a:br>
            <a:r>
              <a:rPr lang="en-US" altLang="en-US" baseline="30000">
                <a:ea typeface="ＭＳ Ｐゴシック" pitchFamily="34" charset="-128"/>
              </a:rPr>
              <a:t>	</a:t>
            </a:r>
            <a:r>
              <a:rPr lang="en-US" altLang="en-US" b="1">
                <a:ea typeface="ＭＳ Ｐゴシック" pitchFamily="34" charset="-128"/>
              </a:rPr>
              <a:t>for each </a:t>
            </a:r>
            <a:r>
              <a:rPr lang="en-US" altLang="en-US">
                <a:ea typeface="ＭＳ Ｐゴシック" pitchFamily="34" charset="-128"/>
              </a:rPr>
              <a:t>pair of functional dependencies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and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in </a:t>
            </a:r>
            <a:r>
              <a:rPr lang="en-US" altLang="en-US" i="1">
                <a:ea typeface="ＭＳ Ｐゴシック" pitchFamily="34" charset="-128"/>
              </a:rPr>
              <a:t>F </a:t>
            </a:r>
            <a:r>
              <a:rPr lang="en-US" altLang="en-US" baseline="30000">
                <a:ea typeface="ＭＳ Ｐゴシック" pitchFamily="34" charset="-128"/>
              </a:rPr>
              <a:t>+</a:t>
            </a:r>
            <a:br>
              <a:rPr lang="en-US" altLang="en-US" baseline="30000">
                <a:ea typeface="ＭＳ Ｐゴシック" pitchFamily="34" charset="-128"/>
              </a:rPr>
            </a:br>
            <a:r>
              <a:rPr lang="en-US" altLang="en-US" baseline="30000">
                <a:ea typeface="ＭＳ Ｐゴシック" pitchFamily="34" charset="-128"/>
              </a:rPr>
              <a:t>	</a:t>
            </a:r>
            <a:r>
              <a:rPr lang="en-US" altLang="en-US">
                <a:ea typeface="ＭＳ Ｐゴシック" pitchFamily="34" charset="-128"/>
              </a:rPr>
              <a:t>       </a:t>
            </a:r>
            <a:r>
              <a:rPr lang="en-US" altLang="en-US" b="1">
                <a:ea typeface="ＭＳ Ｐゴシック" pitchFamily="34" charset="-128"/>
              </a:rPr>
              <a:t>if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 and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can be combined using transitivity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		 </a:t>
            </a:r>
            <a:r>
              <a:rPr lang="en-US" altLang="en-US" b="1">
                <a:ea typeface="ＭＳ Ｐゴシック" pitchFamily="34" charset="-128"/>
              </a:rPr>
              <a:t>then</a:t>
            </a:r>
            <a:r>
              <a:rPr lang="en-US" altLang="en-US">
                <a:ea typeface="ＭＳ Ｐゴシック" pitchFamily="34" charset="-128"/>
              </a:rPr>
              <a:t> add the resulting functional dependency to </a:t>
            </a:r>
            <a:r>
              <a:rPr lang="en-US" altLang="en-US" i="1">
                <a:ea typeface="ＭＳ Ｐゴシック" pitchFamily="34" charset="-128"/>
              </a:rPr>
              <a:t>F </a:t>
            </a:r>
            <a:r>
              <a:rPr lang="en-US" altLang="en-US" baseline="30000">
                <a:ea typeface="ＭＳ Ｐゴシック" pitchFamily="34" charset="-128"/>
              </a:rPr>
              <a:t>+</a:t>
            </a:r>
            <a:br>
              <a:rPr lang="en-US" altLang="en-US" baseline="30000">
                <a:ea typeface="ＭＳ Ｐゴシック" pitchFamily="34" charset="-128"/>
              </a:rPr>
            </a:br>
            <a:r>
              <a:rPr lang="en-US" altLang="en-US" b="1">
                <a:ea typeface="ＭＳ Ｐゴシック" pitchFamily="34" charset="-128"/>
              </a:rPr>
              <a:t>until </a:t>
            </a:r>
            <a:r>
              <a:rPr lang="en-US" altLang="en-US" i="1">
                <a:ea typeface="ＭＳ Ｐゴシック" pitchFamily="34" charset="-128"/>
              </a:rPr>
              <a:t>F </a:t>
            </a:r>
            <a:r>
              <a:rPr lang="en-US" altLang="en-US" baseline="30000">
                <a:ea typeface="ＭＳ Ｐゴシック" pitchFamily="34" charset="-128"/>
              </a:rPr>
              <a:t>+</a:t>
            </a:r>
            <a:r>
              <a:rPr lang="en-US" altLang="en-US">
                <a:ea typeface="ＭＳ Ｐゴシック" pitchFamily="34" charset="-128"/>
              </a:rPr>
              <a:t> does not change any further</a:t>
            </a:r>
          </a:p>
          <a:p>
            <a:pPr>
              <a:buFont typeface="Monotype Sorts" charset="2"/>
              <a:buNone/>
            </a:pPr>
            <a:endParaRPr lang="en-US" altLang="en-US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>
                <a:ea typeface="ＭＳ Ｐゴシック" pitchFamily="34" charset="-128"/>
              </a:rPr>
              <a:t>     NOTE</a:t>
            </a:r>
            <a:r>
              <a:rPr lang="en-US" altLang="en-US">
                <a:ea typeface="ＭＳ Ｐゴシック" pitchFamily="34" charset="-128"/>
              </a:rPr>
              <a:t>:  We shall see an alternative procedure for this task later</a:t>
            </a:r>
            <a:endParaRPr lang="en-US" altLang="en-US" i="1" baseline="-2500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baseline="300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Decomposition</a:t>
            </a:r>
          </a:p>
          <a:p>
            <a:r>
              <a:rPr lang="en-US" altLang="en-US">
                <a:ea typeface="ＭＳ Ｐゴシック" pitchFamily="34" charset="-128"/>
              </a:rPr>
              <a:t>Functional Dependency</a:t>
            </a:r>
          </a:p>
          <a:p>
            <a:r>
              <a:rPr lang="en-US" altLang="en-US">
                <a:ea typeface="ＭＳ Ｐゴシック" pitchFamily="34" charset="-128"/>
              </a:rPr>
              <a:t>Decomposition Using Functional Dependency </a:t>
            </a:r>
          </a:p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>
                <a:ea typeface="ＭＳ Ｐゴシック" pitchFamily="34" charset="-128"/>
              </a:rPr>
              <a:t>Given a set of attributes </a:t>
            </a:r>
            <a:r>
              <a:rPr lang="en-US" altLang="en-US">
                <a:latin typeface="Symbol" panose="05050102010706020507" pitchFamily="18" charset="2"/>
                <a:ea typeface="ＭＳ Ｐゴシック" pitchFamily="34" charset="-128"/>
                <a:sym typeface="Greek Symbols" pitchFamily="18" charset="2"/>
              </a:rPr>
              <a:t>a,</a:t>
            </a:r>
            <a:r>
              <a:rPr lang="en-US" altLang="en-US">
                <a:ea typeface="ＭＳ Ｐゴシック" pitchFamily="34" charset="-128"/>
              </a:rPr>
              <a:t> define the </a:t>
            </a:r>
            <a:r>
              <a:rPr lang="en-US" altLang="en-US" b="1" i="1">
                <a:solidFill>
                  <a:srgbClr val="000099"/>
                </a:solidFill>
                <a:ea typeface="ＭＳ Ｐゴシック" pitchFamily="34" charset="-128"/>
              </a:rPr>
              <a:t>closure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of </a:t>
            </a:r>
            <a:r>
              <a:rPr lang="en-US" altLang="en-US">
                <a:latin typeface="Symbol" panose="05050102010706020507" pitchFamily="18" charset="2"/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Greek Symbols" pitchFamily="18" charset="2"/>
              </a:rPr>
              <a:t>under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(denoted by </a:t>
            </a:r>
            <a:r>
              <a:rPr lang="en-US" altLang="en-US">
                <a:latin typeface="Symbol" panose="05050102010706020507" pitchFamily="18" charset="2"/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 baseline="30000">
                <a:ea typeface="ＭＳ Ｐゴシック" pitchFamily="34" charset="-128"/>
                <a:sym typeface="Greek Symbols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) as the set of attributes that are functionally determined by </a:t>
            </a:r>
            <a:r>
              <a:rPr lang="en-US" altLang="en-US">
                <a:latin typeface="Symbol" panose="05050102010706020507" pitchFamily="18" charset="2"/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under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>
              <a:ea typeface="ＭＳ Ｐゴシック" pitchFamily="34" charset="-128"/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Algorithm to compute </a:t>
            </a:r>
            <a:r>
              <a:rPr lang="en-US" altLang="en-US">
                <a:latin typeface="Symbol" panose="05050102010706020507" pitchFamily="18" charset="2"/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 baseline="30000">
                <a:ea typeface="ＭＳ Ｐゴシック" pitchFamily="34" charset="-128"/>
                <a:sym typeface="Greek Symbols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, the closure of </a:t>
            </a:r>
            <a:r>
              <a:rPr lang="en-US" altLang="en-US">
                <a:latin typeface="Symbol" panose="05050102010706020507" pitchFamily="18" charset="2"/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under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br>
              <a:rPr lang="en-US" altLang="en-US" i="1">
                <a:ea typeface="ＭＳ Ｐゴシック" pitchFamily="34" charset="-128"/>
                <a:sym typeface="Greek Symbols" pitchFamily="18" charset="2"/>
              </a:rPr>
            </a:br>
            <a:endParaRPr lang="en-US" altLang="en-US" i="1">
              <a:ea typeface="ＭＳ Ｐゴシック" pitchFamily="34" charset="-128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      	result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:= </a:t>
            </a:r>
            <a:r>
              <a:rPr lang="en-US" altLang="en-US">
                <a:latin typeface="Symbol" panose="05050102010706020507" pitchFamily="18" charset="2"/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;</a:t>
            </a:r>
            <a:br>
              <a:rPr lang="en-US" altLang="en-US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	</a:t>
            </a: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while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(changes to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result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) </a:t>
            </a: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do</a:t>
            </a:r>
            <a:br>
              <a:rPr lang="en-US" altLang="en-US" b="1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		for each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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in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 F</a:t>
            </a: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 do</a:t>
            </a:r>
            <a:br>
              <a:rPr lang="en-US" altLang="en-US" b="1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			begin</a:t>
            </a:r>
            <a:br>
              <a:rPr lang="en-US" altLang="en-US" b="1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				if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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result</a:t>
            </a:r>
            <a:r>
              <a:rPr lang="en-US" altLang="en-US" b="1">
                <a:ea typeface="ＭＳ Ｐゴシック" pitchFamily="34" charset="-128"/>
                <a:sym typeface="Symbol" panose="05050102010706020507" pitchFamily="18" charset="2"/>
              </a:rPr>
              <a:t> then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result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:=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result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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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br>
              <a:rPr lang="en-US" altLang="en-US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			</a:t>
            </a:r>
            <a:r>
              <a:rPr lang="en-US" altLang="en-US" b="1">
                <a:ea typeface="ＭＳ Ｐゴシック" pitchFamily="34" charset="-128"/>
                <a:sym typeface="Greek Symbols" pitchFamily="18" charset="2"/>
              </a:rPr>
              <a:t>end</a:t>
            </a: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>
              <a:ea typeface="ＭＳ Ｐゴシック" pitchFamily="34" charset="-128"/>
              <a:sym typeface="Greek Symbols" pitchFamily="18" charset="2"/>
            </a:endParaRPr>
          </a:p>
          <a:p>
            <a:pPr>
              <a:buFont typeface="Monotype Sorts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sz="2000" b="1">
              <a:ea typeface="ＭＳ Ｐゴシック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06463"/>
            <a:ext cx="7131050" cy="554831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i="1">
                <a:ea typeface="ＭＳ Ｐゴシック" pitchFamily="34" charset="-128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i="1">
                <a:ea typeface="ＭＳ Ｐゴシック" pitchFamily="34" charset="-128"/>
              </a:rPr>
              <a:t>F = </a:t>
            </a:r>
            <a:r>
              <a:rPr lang="en-US" altLang="en-US">
                <a:ea typeface="ＭＳ Ｐゴシック" pitchFamily="34" charset="-128"/>
              </a:rPr>
              <a:t>{</a:t>
            </a:r>
            <a:r>
              <a:rPr lang="en-US" altLang="en-US" i="1">
                <a:ea typeface="ＭＳ Ｐゴシック" pitchFamily="34" charset="-128"/>
                <a:sym typeface="Iconic Symbols Ext" pitchFamily="2" charset="2"/>
              </a:rPr>
              <a:t>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</a:t>
            </a:r>
            <a:br>
              <a:rPr lang="en-US" altLang="en-US" i="1">
                <a:ea typeface="ＭＳ Ｐゴシック" pitchFamily="34" charset="-128"/>
                <a:sym typeface="Monotype Sorts" charset="2"/>
              </a:rPr>
            </a:br>
            <a:r>
              <a:rPr lang="en-US" altLang="en-US" i="1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i="1">
                <a:ea typeface="ＭＳ Ｐゴシック" pitchFamily="34" charset="-128"/>
                <a:sym typeface="Iconic Symbols Ext" pitchFamily="2" charset="2"/>
              </a:rPr>
              <a:t>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 </a:t>
            </a:r>
            <a:br>
              <a:rPr lang="en-US" altLang="en-US" i="1">
                <a:ea typeface="ＭＳ Ｐゴシック" pitchFamily="34" charset="-128"/>
                <a:sym typeface="Monotype Sorts" charset="2"/>
              </a:rPr>
            </a:br>
            <a:r>
              <a:rPr lang="en-US" altLang="en-US" i="1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H</a:t>
            </a:r>
            <a:br>
              <a:rPr lang="en-US" altLang="en-US" i="1">
                <a:ea typeface="ＭＳ Ｐゴシック" pitchFamily="34" charset="-128"/>
                <a:sym typeface="Monotype Sorts" charset="2"/>
              </a:rPr>
            </a:br>
            <a:r>
              <a:rPr lang="en-US" altLang="en-US" i="1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i="1">
                <a:ea typeface="ＭＳ Ｐゴシック" pitchFamily="34" charset="-128"/>
                <a:sym typeface="Iconic Symbols Ext" pitchFamily="2" charset="2"/>
              </a:rPr>
              <a:t>CG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I</a:t>
            </a:r>
            <a:br>
              <a:rPr lang="en-US" altLang="en-US" i="1">
                <a:ea typeface="ＭＳ Ｐゴシック" pitchFamily="34" charset="-128"/>
                <a:sym typeface="Monotype Sorts" charset="2"/>
              </a:rPr>
            </a:br>
            <a:r>
              <a:rPr lang="en-US" altLang="en-US" i="1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i="1">
                <a:ea typeface="ＭＳ Ｐゴシック" pitchFamily="34" charset="-128"/>
                <a:sym typeface="Iconic Symbols Ext" pitchFamily="2" charset="2"/>
              </a:rPr>
              <a:t>B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H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}</a:t>
            </a:r>
            <a:endParaRPr lang="en-US" altLang="en-US">
              <a:ea typeface="ＭＳ Ｐゴシック" pitchFamily="34" charset="-128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MS LineDraw" pitchFamily="49" charset="2"/>
              </a:rPr>
              <a:t>(</a:t>
            </a:r>
            <a:r>
              <a:rPr lang="en-US" altLang="en-US" i="1">
                <a:ea typeface="ＭＳ Ｐゴシック" pitchFamily="34" charset="-128"/>
                <a:sym typeface="MS LineDraw" pitchFamily="49" charset="2"/>
              </a:rPr>
              <a:t>AG)</a:t>
            </a:r>
            <a:r>
              <a:rPr lang="en-US" altLang="en-US" baseline="30000">
                <a:ea typeface="ＭＳ Ｐゴシック" pitchFamily="34" charset="-128"/>
                <a:sym typeface="MS LineDraw" pitchFamily="49" charset="2"/>
              </a:rPr>
              <a:t>+</a:t>
            </a:r>
            <a:endParaRPr lang="en-US" altLang="en-US">
              <a:ea typeface="ＭＳ Ｐゴシック" pitchFamily="34" charset="-128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MS LineDraw" pitchFamily="49" charset="2"/>
              </a:rPr>
              <a:t>1.	</a:t>
            </a:r>
            <a:r>
              <a:rPr lang="en-US" altLang="en-US" i="1">
                <a:ea typeface="ＭＳ Ｐゴシック" pitchFamily="34" charset="-128"/>
                <a:sym typeface="MS LineDraw" pitchFamily="49" charset="2"/>
              </a:rPr>
              <a:t>result = AG</a:t>
            </a:r>
            <a:endParaRPr lang="en-US" altLang="en-US">
              <a:ea typeface="ＭＳ Ｐゴシック" pitchFamily="34" charset="-128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MS LineDraw" pitchFamily="49" charset="2"/>
              </a:rPr>
              <a:t>2.	</a:t>
            </a:r>
            <a:r>
              <a:rPr lang="en-US" altLang="en-US" i="1">
                <a:ea typeface="ＭＳ Ｐゴシック" pitchFamily="34" charset="-128"/>
                <a:sym typeface="MS LineDraw" pitchFamily="49" charset="2"/>
              </a:rPr>
              <a:t>result = ABCG	(A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and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B)</a:t>
            </a:r>
            <a:endParaRPr lang="en-US" altLang="en-US">
              <a:ea typeface="ＭＳ Ｐゴシック" pitchFamily="34" charset="-128"/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3.	</a:t>
            </a:r>
            <a:r>
              <a:rPr lang="en-US" altLang="en-US" i="1">
                <a:ea typeface="ＭＳ Ｐゴシック" pitchFamily="34" charset="-128"/>
                <a:sym typeface="MS LineDraw" pitchFamily="49" charset="2"/>
              </a:rPr>
              <a:t>result = ABCG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H	(CG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H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and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CG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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4.	</a:t>
            </a:r>
            <a:r>
              <a:rPr lang="en-US" altLang="en-US" i="1">
                <a:ea typeface="ＭＳ Ｐゴシック" pitchFamily="34" charset="-128"/>
                <a:sym typeface="MS LineDraw" pitchFamily="49" charset="2"/>
              </a:rPr>
              <a:t>result = ABCG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HI	(CG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I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and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CG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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Is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AG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Does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AG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R? ==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Is (AG)</a:t>
            </a:r>
            <a:r>
              <a:rPr lang="en-US" altLang="en-US" baseline="30000">
                <a:ea typeface="ＭＳ Ｐゴシック" pitchFamily="34" charset="-128"/>
                <a:sym typeface="Monotype Sorts" charset="2"/>
              </a:rPr>
              <a:t>+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 R</a:t>
            </a:r>
            <a:endParaRPr lang="en-US" altLang="en-US" i="1">
              <a:ea typeface="ＭＳ Ｐゴシック" pitchFamily="34" charset="-128"/>
              <a:sym typeface="Monotype Sorts" charset="2"/>
            </a:endParaRPr>
          </a:p>
          <a:p>
            <a:pPr marL="762000" lvl="1" indent="-304800">
              <a:lnSpc>
                <a:spcPct val="90000"/>
              </a:lnSpc>
              <a:buFont typeface="Monotype Sorts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Is any subset of AG a superkey?</a:t>
            </a: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Does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A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?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==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Is (A)</a:t>
            </a:r>
            <a:r>
              <a:rPr lang="en-US" altLang="en-US" baseline="30000">
                <a:ea typeface="ＭＳ Ｐゴシック" pitchFamily="34" charset="-128"/>
                <a:sym typeface="Monotype Sorts" charset="2"/>
              </a:rPr>
              <a:t>+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 R</a:t>
            </a:r>
            <a:endParaRPr lang="en-US" altLang="en-US">
              <a:ea typeface="ＭＳ Ｐゴシック" pitchFamily="34" charset="-128"/>
              <a:sym typeface="Monotype Sorts" charset="2"/>
            </a:endParaRPr>
          </a:p>
          <a:p>
            <a:pPr marL="1163638" lvl="2" indent="-304800">
              <a:lnSpc>
                <a:spcPct val="90000"/>
              </a:lnSpc>
              <a:buFont typeface="Monotype Sorts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Does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G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? == Is (G)</a:t>
            </a:r>
            <a:r>
              <a:rPr lang="en-US" altLang="en-US" baseline="30000">
                <a:ea typeface="ＭＳ Ｐゴシック" pitchFamily="34" charset="-128"/>
                <a:sym typeface="Monotype Sorts" charset="2"/>
              </a:rPr>
              <a:t>+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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>
                <a:ea typeface="ＭＳ Ｐゴシック" pitchFamily="34" charset="-128"/>
              </a:rPr>
              <a:t>There are several uses of the attribute closure algorithm:</a:t>
            </a:r>
          </a:p>
          <a:p>
            <a:r>
              <a:rPr lang="en-US" altLang="en-US">
                <a:ea typeface="ＭＳ Ｐゴシック" pitchFamily="34" charset="-128"/>
              </a:rPr>
              <a:t>Testing for superkey: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To test if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 is a superkey, we compute 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+,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and check if 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contains all attributes of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.</a:t>
            </a:r>
          </a:p>
          <a:p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Testing functional dependencies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F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That is, we compute 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Is a simple and cheap test, and very useful</a:t>
            </a:r>
          </a:p>
          <a:p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Computing closure of F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For each  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R,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we find the closure 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, and for each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S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 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S.</a:t>
            </a:r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Canonical Cover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Sets of functional dependencies may have redundant dependencies that can be inferred from the others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For example:  </a:t>
            </a:r>
            <a:r>
              <a:rPr lang="en-US" altLang="en-US" i="1">
                <a:ea typeface="ＭＳ Ｐゴシック" pitchFamily="34" charset="-128"/>
              </a:rPr>
              <a:t>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</a:rPr>
              <a:t> C</a:t>
            </a:r>
            <a:r>
              <a:rPr lang="en-US" altLang="en-US">
                <a:ea typeface="ＭＳ Ｐゴシック" pitchFamily="34" charset="-128"/>
              </a:rPr>
              <a:t> is redundant in:   {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C,  A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  <a:sym typeface="Wingdings" panose="05000000000000000000" pitchFamily="2" charset="2"/>
              </a:rPr>
              <a:t> C</a:t>
            </a:r>
            <a:r>
              <a:rPr lang="en-US" altLang="en-US">
                <a:ea typeface="ＭＳ Ｐゴシック" pitchFamily="34" charset="-128"/>
              </a:rPr>
              <a:t>}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Parts of a functional dependency may be redundant</a:t>
            </a:r>
          </a:p>
          <a:p>
            <a:pPr lvl="2"/>
            <a:r>
              <a:rPr lang="en-US" altLang="en-US">
                <a:ea typeface="ＭＳ Ｐゴシック" pitchFamily="34" charset="-128"/>
              </a:rPr>
              <a:t>E.g.: on RHS:   {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CD</a:t>
            </a:r>
            <a:r>
              <a:rPr lang="en-US" altLang="en-US">
                <a:ea typeface="ＭＳ Ｐゴシック" pitchFamily="34" charset="-128"/>
              </a:rPr>
              <a:t>}  can be simplified to        {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</a:rPr>
              <a:t> B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D</a:t>
            </a:r>
            <a:r>
              <a:rPr lang="en-US" altLang="en-US">
                <a:ea typeface="ＭＳ Ｐゴシック" pitchFamily="34" charset="-128"/>
              </a:rPr>
              <a:t>} </a:t>
            </a:r>
          </a:p>
          <a:p>
            <a:pPr lvl="2"/>
            <a:r>
              <a:rPr lang="en-US" altLang="en-US">
                <a:ea typeface="ＭＳ Ｐゴシック" pitchFamily="34" charset="-128"/>
              </a:rPr>
              <a:t>E.g.: on LHS:    {A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AC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D</a:t>
            </a:r>
            <a:r>
              <a:rPr lang="en-US" altLang="en-US">
                <a:ea typeface="ＭＳ Ｐゴシック" pitchFamily="34" charset="-128"/>
              </a:rPr>
              <a:t>}  can be simplified to          {A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,  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D</a:t>
            </a:r>
            <a:r>
              <a:rPr lang="en-US" altLang="en-US">
                <a:ea typeface="ＭＳ Ｐゴシック" pitchFamily="34" charset="-128"/>
              </a:rPr>
              <a:t>} </a:t>
            </a:r>
          </a:p>
          <a:p>
            <a:r>
              <a:rPr lang="en-US" altLang="en-US">
                <a:ea typeface="ＭＳ Ｐゴシック" pitchFamily="34" charset="-128"/>
              </a:rPr>
              <a:t>Intuitively, a canonical cover of F, denoted by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sz="2000" i="1" baseline="-25000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  is a “minimal” set of functional dependencies equivalent to F, having no redundant dependencies or redundant parts of dependencies. </a:t>
            </a:r>
          </a:p>
          <a:p>
            <a:r>
              <a:rPr lang="en-US" altLang="en-US">
                <a:ea typeface="ＭＳ Ｐゴシック" pitchFamily="34" charset="-128"/>
              </a:rPr>
              <a:t>We show how to compute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sz="2000" i="1" baseline="-25000">
                <a:ea typeface="ＭＳ Ｐゴシック" pitchFamily="34" charset="-128"/>
              </a:rPr>
              <a:t>c </a:t>
            </a:r>
            <a:r>
              <a:rPr lang="en-US" altLang="en-US" sz="2000" i="1">
                <a:ea typeface="ＭＳ Ｐゴシック" pitchFamily="34" charset="-128"/>
              </a:rPr>
              <a:t>  </a:t>
            </a:r>
            <a:r>
              <a:rPr lang="en-US" altLang="en-US">
                <a:ea typeface="ＭＳ Ｐゴシック" pitchFamily="34" charset="-128"/>
              </a:rPr>
              <a:t>later.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588250" cy="52578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Consider a set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of functional dependencies and the functional dependency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 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in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.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Monotype Sorts" charset="2"/>
              </a:rPr>
              <a:t>Attribute A is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Monotype Sorts" charset="2"/>
              </a:rPr>
              <a:t>extraneous</a:t>
            </a:r>
            <a:r>
              <a:rPr lang="en-US" altLang="en-US">
                <a:solidFill>
                  <a:schemeClr val="tx2"/>
                </a:solidFill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in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if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 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br>
              <a:rPr lang="en-US" altLang="en-US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 and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logically implies (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– {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})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 {(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–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)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}.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Attribute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is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  <a:sym typeface="Greek Symbols" pitchFamily="18" charset="2"/>
              </a:rPr>
              <a:t>extraneous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in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if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 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br>
              <a:rPr lang="en-US" altLang="en-US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and the set of functional dependencies </a:t>
            </a:r>
            <a:br>
              <a:rPr lang="en-US" altLang="en-US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(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– {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})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 {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(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–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)} logically implies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F.</a:t>
            </a:r>
          </a:p>
          <a:p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Note: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implication in the opposite direction is trivial in each of the cases above, since a “stronger” functional dependency always implies a weaker one</a:t>
            </a:r>
          </a:p>
          <a:p>
            <a:r>
              <a:rPr lang="en-US" altLang="en-US">
                <a:ea typeface="ＭＳ Ｐゴシック" pitchFamily="34" charset="-128"/>
              </a:rPr>
              <a:t>Example: Given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= {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, </a:t>
            </a:r>
            <a:r>
              <a:rPr lang="en-US" altLang="en-US" i="1">
                <a:ea typeface="ＭＳ Ｐゴシック" pitchFamily="34" charset="-128"/>
              </a:rPr>
              <a:t>AB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 }</a:t>
            </a:r>
          </a:p>
          <a:p>
            <a:pPr lvl="1"/>
            <a:r>
              <a:rPr lang="en-US" altLang="en-US" i="1">
                <a:ea typeface="ＭＳ Ｐゴシック" pitchFamily="34" charset="-128"/>
              </a:rPr>
              <a:t>B</a:t>
            </a:r>
            <a:r>
              <a:rPr lang="en-US" altLang="en-US">
                <a:ea typeface="ＭＳ Ｐゴシック" pitchFamily="34" charset="-128"/>
              </a:rPr>
              <a:t> is extraneous in </a:t>
            </a:r>
            <a:r>
              <a:rPr lang="en-US" altLang="en-US" i="1">
                <a:ea typeface="ＭＳ Ｐゴシック" pitchFamily="34" charset="-128"/>
              </a:rPr>
              <a:t>AB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</a:rPr>
              <a:t> C</a:t>
            </a:r>
            <a:r>
              <a:rPr lang="en-US" altLang="en-US">
                <a:ea typeface="ＭＳ Ｐゴシック" pitchFamily="34" charset="-128"/>
              </a:rPr>
              <a:t> because {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C, AB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</a:rPr>
              <a:t> C</a:t>
            </a:r>
            <a:r>
              <a:rPr lang="en-US" altLang="en-US">
                <a:ea typeface="ＭＳ Ｐゴシック" pitchFamily="34" charset="-128"/>
              </a:rPr>
              <a:t>} logically implies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 </a:t>
            </a:r>
            <a:r>
              <a:rPr lang="en-US" altLang="en-US">
                <a:ea typeface="ＭＳ Ｐゴシック" pitchFamily="34" charset="-128"/>
              </a:rPr>
              <a:t>(I.e. the result of dropping </a:t>
            </a:r>
            <a:r>
              <a:rPr lang="en-US" altLang="en-US" i="1">
                <a:ea typeface="ＭＳ Ｐゴシック" pitchFamily="34" charset="-128"/>
              </a:rPr>
              <a:t>B </a:t>
            </a:r>
            <a:r>
              <a:rPr lang="en-US" altLang="en-US">
                <a:ea typeface="ＭＳ Ｐゴシック" pitchFamily="34" charset="-128"/>
              </a:rPr>
              <a:t>from </a:t>
            </a:r>
            <a:r>
              <a:rPr lang="en-US" altLang="en-US" i="1">
                <a:ea typeface="ＭＳ Ｐゴシック" pitchFamily="34" charset="-128"/>
              </a:rPr>
              <a:t>AB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</a:rPr>
              <a:t> C</a:t>
            </a:r>
            <a:r>
              <a:rPr lang="en-US" altLang="en-US">
                <a:ea typeface="ＭＳ Ｐゴシック" pitchFamily="34" charset="-128"/>
              </a:rPr>
              <a:t>).</a:t>
            </a:r>
          </a:p>
          <a:p>
            <a:r>
              <a:rPr lang="en-US" altLang="en-US">
                <a:ea typeface="ＭＳ Ｐゴシック" pitchFamily="34" charset="-128"/>
              </a:rPr>
              <a:t>Example:  Given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= {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, </a:t>
            </a:r>
            <a:r>
              <a:rPr lang="en-US" altLang="en-US" i="1">
                <a:ea typeface="ＭＳ Ｐゴシック" pitchFamily="34" charset="-128"/>
              </a:rPr>
              <a:t>AB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CD}</a:t>
            </a:r>
          </a:p>
          <a:p>
            <a:pPr lvl="1"/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 is extraneous in </a:t>
            </a:r>
            <a:r>
              <a:rPr lang="en-US" altLang="en-US" i="1">
                <a:ea typeface="ＭＳ Ｐゴシック" pitchFamily="34" charset="-128"/>
              </a:rPr>
              <a:t>AB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CD</a:t>
            </a:r>
            <a:r>
              <a:rPr lang="en-US" altLang="en-US">
                <a:ea typeface="ＭＳ Ｐゴシック" pitchFamily="34" charset="-128"/>
              </a:rPr>
              <a:t> since  </a:t>
            </a:r>
            <a:r>
              <a:rPr lang="en-US" altLang="en-US" i="1">
                <a:ea typeface="ＭＳ Ｐゴシック" pitchFamily="34" charset="-128"/>
              </a:rPr>
              <a:t>A</a:t>
            </a:r>
            <a:r>
              <a:rPr lang="en-US" altLang="en-US">
                <a:ea typeface="ＭＳ Ｐゴシック" pitchFamily="34" charset="-128"/>
              </a:rPr>
              <a:t>B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C</a:t>
            </a:r>
            <a:r>
              <a:rPr lang="en-US" altLang="en-US">
                <a:ea typeface="ＭＳ Ｐゴシック" pitchFamily="34" charset="-128"/>
              </a:rPr>
              <a:t> can be inferred even after deleting </a:t>
            </a:r>
            <a:r>
              <a:rPr lang="en-US" altLang="en-US" i="1">
                <a:ea typeface="ＭＳ Ｐゴシック" pitchFamily="34" charset="-128"/>
              </a:rPr>
              <a:t>C</a:t>
            </a:r>
          </a:p>
          <a:p>
            <a:endParaRPr lang="en-US" altLang="en-US" i="1">
              <a:ea typeface="ＭＳ Ｐゴシック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Testing if an Attribute is Extraneous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en-US">
                <a:ea typeface="ＭＳ Ｐゴシック" pitchFamily="34" charset="-128"/>
              </a:rPr>
              <a:t>Consider a set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>
                <a:ea typeface="ＭＳ Ｐゴシック" pitchFamily="34" charset="-128"/>
              </a:rPr>
              <a:t> of functional dependencies and the functional dependency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 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in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.</a:t>
            </a:r>
          </a:p>
          <a:p>
            <a:pPr marL="381000" indent="-381000"/>
            <a:r>
              <a:rPr lang="en-US" altLang="en-US">
                <a:ea typeface="ＭＳ Ｐゴシック" pitchFamily="34" charset="-128"/>
                <a:sym typeface="Monotype Sorts" charset="2"/>
              </a:rPr>
              <a:t>To test if attribute 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 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is extraneous</a:t>
            </a:r>
            <a:r>
              <a:rPr lang="en-US" altLang="en-US">
                <a:solidFill>
                  <a:schemeClr val="tx2"/>
                </a:solidFill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in</a:t>
            </a:r>
            <a:r>
              <a:rPr lang="en-US" altLang="en-US">
                <a:solidFill>
                  <a:schemeClr val="tx2"/>
                </a:solidFill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2"/>
                </a:solidFill>
                <a:ea typeface="ＭＳ Ｐゴシック" pitchFamily="34" charset="-128"/>
                <a:sym typeface="Monotype Sorts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compute ({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}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– A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using the dependencies in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endParaRPr lang="en-US" altLang="en-US">
              <a:ea typeface="ＭＳ Ｐゴシック" pitchFamily="34" charset="-128"/>
              <a:sym typeface="Symbol" panose="05050102010706020507" pitchFamily="18" charset="2"/>
            </a:endParaRP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check that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({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}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– A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contains 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; if it does,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is extraneous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in</a:t>
            </a:r>
            <a:r>
              <a:rPr lang="en-US" altLang="en-US">
                <a:solidFill>
                  <a:schemeClr val="tx2"/>
                </a:solidFill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2"/>
                </a:solidFill>
                <a:ea typeface="ＭＳ Ｐゴシック" pitchFamily="34" charset="-128"/>
                <a:sym typeface="Monotype Sorts" charset="2"/>
              </a:rPr>
              <a:t> </a:t>
            </a:r>
            <a:endParaRPr lang="en-US" altLang="en-US">
              <a:ea typeface="ＭＳ Ｐゴシック" pitchFamily="34" charset="-128"/>
              <a:sym typeface="Greek Symbols" pitchFamily="18" charset="2"/>
            </a:endParaRPr>
          </a:p>
          <a:p>
            <a:pPr marL="381000" indent="-381000"/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To test if attribute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 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is extraneous in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compute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 sz="2000" baseline="30000">
                <a:ea typeface="ＭＳ Ｐゴシック" pitchFamily="34" charset="-128"/>
                <a:sym typeface="Greek Symbols" pitchFamily="18" charset="2"/>
              </a:rPr>
              <a:t>+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using only the dependencies in  </a:t>
            </a:r>
            <a:br>
              <a:rPr lang="en-US" altLang="en-US">
                <a:ea typeface="ＭＳ Ｐゴシック" pitchFamily="34" charset="-128"/>
                <a:sym typeface="Greek Symbols" pitchFamily="18" charset="2"/>
              </a:rPr>
            </a:b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       F’ = (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 – {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})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 {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(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–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check that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r>
              <a:rPr lang="en-US" altLang="en-US" sz="2000" baseline="30000">
                <a:ea typeface="ＭＳ Ｐゴシック" pitchFamily="34" charset="-128"/>
                <a:sym typeface="Greek Symbols" pitchFamily="18" charset="2"/>
              </a:rPr>
              <a:t>+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contains 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A;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if it does</a:t>
            </a:r>
            <a:r>
              <a:rPr lang="en-US" altLang="en-US" i="1">
                <a:ea typeface="ＭＳ Ｐゴシック" pitchFamily="34" charset="-128"/>
                <a:sym typeface="Greek Symbols" pitchFamily="18" charset="2"/>
              </a:rPr>
              <a:t>, A 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is extraneous in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</a:t>
            </a:r>
            <a:r>
              <a:rPr lang="en-US" altLang="en-US">
                <a:ea typeface="ＭＳ Ｐゴシック" pitchFamily="34" charset="-128"/>
                <a:sym typeface="Greek Symbol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Computing a Canonical Cover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830263"/>
            <a:ext cx="8220075" cy="5797550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>
                <a:ea typeface="ＭＳ Ｐゴシック" pitchFamily="34" charset="-128"/>
              </a:rPr>
              <a:t>R </a:t>
            </a:r>
            <a:r>
              <a:rPr lang="en-US" altLang="en-US" sz="1600">
                <a:ea typeface="ＭＳ Ｐゴシック" pitchFamily="34" charset="-128"/>
              </a:rPr>
              <a:t>= (</a:t>
            </a:r>
            <a:r>
              <a:rPr lang="en-US" altLang="en-US" sz="1600" i="1">
                <a:ea typeface="ＭＳ Ｐゴシック" pitchFamily="34" charset="-128"/>
              </a:rPr>
              <a:t>A, B, C)</a:t>
            </a:r>
            <a:br>
              <a:rPr lang="en-US" altLang="en-US" sz="1600" i="1">
                <a:ea typeface="ＭＳ Ｐゴシック" pitchFamily="34" charset="-128"/>
              </a:rPr>
            </a:br>
            <a:r>
              <a:rPr lang="en-US" altLang="en-US" sz="1600" i="1">
                <a:ea typeface="ＭＳ Ｐゴシック" pitchFamily="34" charset="-128"/>
              </a:rPr>
              <a:t>F = {A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BC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	  B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	  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</a:t>
            </a:r>
            <a:br>
              <a:rPr lang="en-US" altLang="en-US" sz="1600">
                <a:ea typeface="ＭＳ Ｐゴシック" pitchFamily="34" charset="-128"/>
                <a:sym typeface="Monotype Sorts" charset="2"/>
              </a:rPr>
            </a:br>
            <a:r>
              <a:rPr lang="en-US" altLang="en-US" sz="1600">
                <a:ea typeface="ＭＳ Ｐゴシック" pitchFamily="34" charset="-128"/>
                <a:sym typeface="Monotype Sorts" charset="2"/>
              </a:rPr>
              <a:t>	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AB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Combine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BC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and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into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Set is now </a:t>
            </a:r>
            <a:r>
              <a:rPr lang="en-US" altLang="en-US" sz="1600" i="1">
                <a:ea typeface="ＭＳ Ｐゴシック" pitchFamily="34" charset="-128"/>
              </a:rPr>
              <a:t>{A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BC, B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C, AB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is extraneous in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AB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Check if the result of deleting A from 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AB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 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Yes: in fact, 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Set is now </a:t>
            </a:r>
            <a:r>
              <a:rPr lang="en-US" altLang="en-US" sz="1600" i="1">
                <a:ea typeface="ＭＳ Ｐゴシック" pitchFamily="34" charset="-128"/>
              </a:rPr>
              <a:t>{A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BC, B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}</a:t>
            </a:r>
            <a:endParaRPr lang="en-US" altLang="en-US" sz="1600" i="1">
              <a:ea typeface="ＭＳ Ｐゴシック" pitchFamily="34" charset="-128"/>
              <a:sym typeface="Monotype Sorts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is extraneous in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BC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Check if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is logically implied by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Yes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: 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using transitivity on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  and B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Can use attribute closure of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>
                <a:ea typeface="ＭＳ Ｐゴシック" pitchFamily="34" charset="-128"/>
                <a:sym typeface="Monotype Sorts" charset="2"/>
              </a:rPr>
              <a:t>The canonical cover is: 	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B</a:t>
            </a:r>
            <a:br>
              <a:rPr lang="en-US" altLang="en-US" sz="1600" i="1">
                <a:ea typeface="ＭＳ Ｐゴシック" pitchFamily="34" charset="-128"/>
                <a:sym typeface="Monotype Sorts" charset="2"/>
              </a:rPr>
            </a:b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		B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 sz="1600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sz="1600" i="1">
                <a:ea typeface="ＭＳ Ｐゴシック" pitchFamily="34" charset="-128"/>
                <a:sym typeface="Monotype Sorts" charset="2"/>
              </a:rPr>
              <a:t>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25844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Decomposition Using Functional Dependency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Lossless-join Decomposition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6827837" cy="495617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>
                <a:ea typeface="ＭＳ Ｐゴシック" pitchFamily="34" charset="-128"/>
              </a:rPr>
              <a:t>We can now formally define lossless-join decomposition.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>
                <a:ea typeface="ＭＳ Ｐゴシック" pitchFamily="34" charset="-128"/>
              </a:rPr>
              <a:t>Let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be a relation schema, and let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and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 i="1">
                <a:ea typeface="ＭＳ Ｐゴシック" pitchFamily="34" charset="-128"/>
              </a:rPr>
              <a:t>  </a:t>
            </a:r>
            <a:r>
              <a:rPr lang="en-US" altLang="en-US">
                <a:ea typeface="ＭＳ Ｐゴシック" pitchFamily="34" charset="-128"/>
              </a:rPr>
              <a:t>form a decomposition of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.  For the case of</a:t>
            </a:r>
            <a:r>
              <a:rPr lang="en-US" altLang="en-US" i="1">
                <a:ea typeface="ＭＳ Ｐゴシック" pitchFamily="34" charset="-128"/>
              </a:rPr>
              <a:t> R</a:t>
            </a:r>
            <a:r>
              <a:rPr lang="en-US" altLang="en-US">
                <a:ea typeface="ＭＳ Ｐゴシック" pitchFamily="34" charset="-128"/>
              </a:rPr>
              <a:t> = (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 i="1">
                <a:ea typeface="ＭＳ Ｐゴシック" pitchFamily="34" charset="-128"/>
              </a:rPr>
              <a:t>, 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)</a:t>
            </a:r>
            <a:r>
              <a:rPr lang="en-US" altLang="en-US" i="1">
                <a:ea typeface="ＭＳ Ｐゴシック" pitchFamily="34" charset="-128"/>
              </a:rPr>
              <a:t>,</a:t>
            </a:r>
            <a:r>
              <a:rPr lang="en-US" altLang="en-US">
                <a:ea typeface="ＭＳ Ｐゴシック" pitchFamily="34" charset="-128"/>
              </a:rPr>
              <a:t> we require that for all possible relations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on schema </a:t>
            </a:r>
            <a:r>
              <a:rPr lang="en-US" altLang="en-US" i="1">
                <a:ea typeface="ＭＳ Ｐゴシック" pitchFamily="34" charset="-128"/>
              </a:rPr>
              <a:t>R</a:t>
            </a:r>
          </a:p>
          <a:p>
            <a:pPr>
              <a:buFont typeface="Monotype Sorts" charset="2"/>
              <a:buNone/>
              <a:tabLst>
                <a:tab pos="2292350" algn="l"/>
                <a:tab pos="2976563" algn="l"/>
              </a:tabLst>
            </a:pPr>
            <a:r>
              <a:rPr lang="en-US" altLang="en-US" baseline="-25000">
                <a:ea typeface="ＭＳ Ｐゴシック" pitchFamily="34" charset="-128"/>
              </a:rPr>
              <a:t>		</a:t>
            </a:r>
            <a:r>
              <a:rPr lang="en-US" altLang="en-US" i="1">
                <a:ea typeface="ＭＳ Ｐゴシック" pitchFamily="34" charset="-128"/>
              </a:rPr>
              <a:t>r =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</a:t>
            </a: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R1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    </a:t>
            </a: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R2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>
                <a:ea typeface="ＭＳ Ｐゴシック" pitchFamily="34" charset="-128"/>
              </a:rPr>
              <a:t>A decomposition of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into </a:t>
            </a:r>
            <a:r>
              <a:rPr kumimoji="0" lang="en-US" altLang="en-US" i="1">
                <a:ea typeface="ＭＳ Ｐゴシック" pitchFamily="34" charset="-128"/>
              </a:rPr>
              <a:t>R</a:t>
            </a:r>
            <a:r>
              <a:rPr kumimoji="0" lang="en-US" altLang="en-US" baseline="-25000">
                <a:ea typeface="ＭＳ Ｐゴシック" pitchFamily="34" charset="-128"/>
              </a:rPr>
              <a:t>1</a:t>
            </a:r>
            <a:r>
              <a:rPr kumimoji="0" lang="en-US" altLang="en-US">
                <a:ea typeface="ＭＳ Ｐゴシック" pitchFamily="34" charset="-128"/>
              </a:rPr>
              <a:t> and </a:t>
            </a:r>
            <a:r>
              <a:rPr kumimoji="0" lang="en-US" altLang="en-US" i="1">
                <a:ea typeface="ＭＳ Ｐゴシック" pitchFamily="34" charset="-128"/>
              </a:rPr>
              <a:t>R</a:t>
            </a:r>
            <a:r>
              <a:rPr kumimoji="0" lang="en-US" altLang="en-US" baseline="-25000">
                <a:ea typeface="ＭＳ Ｐゴシック" pitchFamily="34" charset="-128"/>
              </a:rPr>
              <a:t>2</a:t>
            </a:r>
            <a:r>
              <a:rPr kumimoji="0" lang="en-US" altLang="en-US">
                <a:ea typeface="ＭＳ Ｐゴシック" pitchFamily="34" charset="-128"/>
              </a:rPr>
              <a:t> is lossless join if at</a:t>
            </a:r>
            <a:r>
              <a:rPr lang="en-US" altLang="en-US">
                <a:ea typeface="ＭＳ Ｐゴシック" pitchFamily="34" charset="-128"/>
              </a:rPr>
              <a:t> least one of the following dependencies is in 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sz="2000" baseline="30000">
                <a:ea typeface="ＭＳ Ｐゴシック" pitchFamily="34" charset="-128"/>
              </a:rPr>
              <a:t>+</a:t>
            </a:r>
            <a:r>
              <a:rPr lang="en-US" altLang="en-US">
                <a:ea typeface="ＭＳ Ｐゴシック" pitchFamily="34" charset="-128"/>
              </a:rPr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0420" name="Freeform 4"/>
          <p:cNvSpPr>
            <a:spLocks/>
          </p:cNvSpPr>
          <p:nvPr/>
        </p:nvSpPr>
        <p:spPr bwMode="auto">
          <a:xfrm>
            <a:off x="4291013" y="2508250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6 h 182"/>
              <a:gd name="T4" fmla="*/ 2147483646 w 182"/>
              <a:gd name="T5" fmla="*/ 0 h 182"/>
              <a:gd name="T6" fmla="*/ 2147483646 w 182"/>
              <a:gd name="T7" fmla="*/ 2147483646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02487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i="1">
                <a:ea typeface="ＭＳ Ｐゴシック" pitchFamily="34" charset="-128"/>
              </a:rPr>
              <a:t>R = (A, B, C)</a:t>
            </a:r>
            <a:br>
              <a:rPr lang="en-US" altLang="en-US" i="1">
                <a:ea typeface="ＭＳ Ｐゴシック" pitchFamily="34" charset="-128"/>
              </a:rPr>
            </a:br>
            <a:r>
              <a:rPr lang="en-US" altLang="en-US" i="1">
                <a:ea typeface="ＭＳ Ｐゴシック" pitchFamily="34" charset="-128"/>
              </a:rPr>
              <a:t>F = {A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B, B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1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(A, B),   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	       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1 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{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}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and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i="1" baseline="-25000">
                <a:ea typeface="ＭＳ Ｐゴシック" pitchFamily="34" charset="-128"/>
                <a:sym typeface="Monotype Sorts" charset="2"/>
              </a:rPr>
              <a:t>1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= (A, B),   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            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1 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{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A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}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and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A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of a Bad Schema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117600"/>
            <a:ext cx="7688262" cy="4903788"/>
          </a:xfrm>
        </p:spPr>
        <p:txBody>
          <a:bodyPr/>
          <a:lstStyle/>
          <a:p>
            <a:r>
              <a:rPr lang="en-US" altLang="en-US" sz="1600">
                <a:ea typeface="ＭＳ Ｐゴシック" pitchFamily="34" charset="-128"/>
              </a:rPr>
              <a:t>Consider a relation </a:t>
            </a:r>
            <a:r>
              <a:rPr lang="en-US" altLang="en-US" sz="1600" i="1">
                <a:ea typeface="ＭＳ Ｐゴシック" pitchFamily="34" charset="-128"/>
              </a:rPr>
              <a:t>inst_dept, </a:t>
            </a:r>
            <a:r>
              <a:rPr lang="en-US" altLang="en-US" sz="1600">
                <a:ea typeface="ＭＳ Ｐゴシック" pitchFamily="34" charset="-128"/>
              </a:rPr>
              <a:t>which represents the result of a natural join on the relations corresponding to </a:t>
            </a:r>
            <a:r>
              <a:rPr lang="en-US" altLang="en-US" sz="1600" i="1">
                <a:ea typeface="ＭＳ Ｐゴシック" pitchFamily="34" charset="-128"/>
              </a:rPr>
              <a:t>instructor</a:t>
            </a:r>
            <a:r>
              <a:rPr lang="en-US" altLang="en-US" sz="1600">
                <a:ea typeface="ＭＳ Ｐゴシック" pitchFamily="34" charset="-128"/>
              </a:rPr>
              <a:t> and </a:t>
            </a:r>
            <a:r>
              <a:rPr lang="en-US" altLang="en-US" sz="1600" i="1">
                <a:ea typeface="ＭＳ Ｐゴシック" pitchFamily="34" charset="-128"/>
              </a:rPr>
              <a:t>department</a:t>
            </a:r>
            <a:r>
              <a:rPr lang="en-US" altLang="en-US" sz="1600">
                <a:ea typeface="ＭＳ Ｐゴシック" pitchFamily="34" charset="-128"/>
              </a:rPr>
              <a:t> </a:t>
            </a: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endParaRPr lang="en-US" altLang="en-US" i="1">
              <a:ea typeface="ＭＳ Ｐゴシック" pitchFamily="34" charset="-128"/>
            </a:endParaRPr>
          </a:p>
          <a:p>
            <a:r>
              <a:rPr lang="en-US" altLang="en-US" sz="1600">
                <a:ea typeface="ＭＳ Ｐゴシック" pitchFamily="34" charset="-128"/>
              </a:rPr>
              <a:t>This relation is in “bad form” since there is a possibility of repetition of information and we may need to use null values to represent information.</a:t>
            </a:r>
          </a:p>
          <a:p>
            <a:endParaRPr lang="en-US" altLang="en-US" i="1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>
              <a:ea typeface="ＭＳ Ｐゴシック" pitchFamily="34" charset="-128"/>
            </a:endParaRPr>
          </a:p>
        </p:txBody>
      </p:sp>
      <p:pic>
        <p:nvPicPr>
          <p:cNvPr id="9220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25638"/>
            <a:ext cx="4727575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Dependency Preserving </a:t>
            </a:r>
            <a:r>
              <a:rPr lang="en-US" sz="2800" dirty="0"/>
              <a:t>Decomposition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1196975"/>
            <a:ext cx="6662737" cy="4003675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Constraints, including functional dependencies, are costly to check (when one updates or inserts new tuples) unless they pertain to only one relation</a:t>
            </a:r>
          </a:p>
          <a:p>
            <a:r>
              <a:rPr lang="en-US" altLang="en-US">
                <a:ea typeface="ＭＳ Ｐゴシック" pitchFamily="34" charset="-128"/>
              </a:rPr>
              <a:t>It is desirable to be able to test only those dependencies on each individual relation of a decomposition in order to ensure that </a:t>
            </a:r>
            <a:r>
              <a:rPr lang="en-US" altLang="en-US" i="1">
                <a:ea typeface="ＭＳ Ｐゴシック" pitchFamily="34" charset="-128"/>
              </a:rPr>
              <a:t>all</a:t>
            </a:r>
            <a:r>
              <a:rPr lang="en-US" altLang="en-US">
                <a:ea typeface="ＭＳ Ｐゴシック" pitchFamily="34" charset="-128"/>
              </a:rPr>
              <a:t> functional dependencies hold.</a:t>
            </a:r>
            <a:endParaRPr lang="en-US" altLang="en-US" i="1">
              <a:ea typeface="ＭＳ Ｐゴシック" pitchFamily="34" charset="-128"/>
            </a:endParaRPr>
          </a:p>
          <a:p>
            <a:r>
              <a:rPr lang="en-US" altLang="en-US">
                <a:ea typeface="ＭＳ Ｐゴシック" pitchFamily="34" charset="-128"/>
              </a:rPr>
              <a:t>A decomposition is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</a:rPr>
              <a:t>dependency preserving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If it is sufficient to test only those dependencies on each individual relation of a decomposition in order to ensure that </a:t>
            </a:r>
            <a:r>
              <a:rPr lang="en-US" altLang="en-US" b="1" i="1">
                <a:ea typeface="ＭＳ Ｐゴシック" pitchFamily="34" charset="-128"/>
              </a:rPr>
              <a:t>all</a:t>
            </a:r>
            <a:r>
              <a:rPr lang="en-US" altLang="en-US" b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functional dependencies hold.</a:t>
            </a:r>
            <a:endParaRPr lang="en-US" altLang="en-US" i="1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Testing for Dependency Preservation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163638"/>
            <a:ext cx="7304088" cy="5197475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into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ea typeface="ＭＳ Ｐゴシック" pitchFamily="34" charset="-128"/>
                <a:sym typeface="Symbol" panose="05050102010706020507" pitchFamily="18" charset="2"/>
              </a:rPr>
              <a:t>1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ea typeface="ＭＳ Ｐゴシック" pitchFamily="34" charset="-128"/>
                <a:sym typeface="Symbol" panose="05050102010706020507" pitchFamily="18" charset="2"/>
              </a:rPr>
              <a:t>2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, …,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aseline="-25000">
                <a:ea typeface="ＭＳ Ｐゴシック" pitchFamily="34" charset="-128"/>
                <a:sym typeface="Symbol" panose="05050102010706020507" pitchFamily="18" charset="2"/>
              </a:rPr>
              <a:t>n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we apply the following test (with attribute closure done with respect to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i="1">
                <a:ea typeface="ＭＳ Ｐゴシック" pitchFamily="34" charset="-128"/>
              </a:rPr>
              <a:t>result </a:t>
            </a:r>
            <a:r>
              <a:rPr lang="en-US" altLang="en-US">
                <a:ea typeface="ＭＳ Ｐゴシック" pitchFamily="34" charset="-128"/>
              </a:rPr>
              <a:t>=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</a:t>
            </a:r>
            <a:b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ＭＳ Ｐゴシック" pitchFamily="34" charset="-128"/>
                <a:sym typeface="Symbol" panose="05050102010706020507" pitchFamily="18" charset="2"/>
              </a:rPr>
              <a:t>while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(changes to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result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 do</a:t>
            </a:r>
            <a:b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>
                <a:ea typeface="ＭＳ Ｐゴシック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in the decomposition</a:t>
            </a:r>
            <a:b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		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t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= (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result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i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</a:t>
            </a:r>
            <a:r>
              <a:rPr lang="en-US" altLang="en-US" baseline="30000">
                <a:ea typeface="ＭＳ Ｐゴシック" pitchFamily="34" charset="-128"/>
                <a:sym typeface="Symbol" panose="05050102010706020507" pitchFamily="18" charset="2"/>
              </a:rPr>
              <a:t>+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i</a:t>
            </a:r>
            <a:b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</a:b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		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result  =  result 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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t</a:t>
            </a:r>
          </a:p>
          <a:p>
            <a:pPr lvl="1"/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If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result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contains all attributes in , then the functional dependency </a:t>
            </a:r>
            <a:b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   is preserved.</a:t>
            </a:r>
          </a:p>
          <a:p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F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 to check if a decomposition is dependency preserving</a:t>
            </a:r>
          </a:p>
          <a:p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F</a:t>
            </a:r>
            <a:r>
              <a:rPr lang="en-US" altLang="en-US" i="1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and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</a:rPr>
              <a:t>(</a:t>
            </a:r>
            <a:r>
              <a:rPr lang="en-US" altLang="en-US" i="1">
                <a:ea typeface="ＭＳ Ｐゴシック" pitchFamily="34" charset="-128"/>
              </a:rPr>
              <a:t>F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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F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 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… </a:t>
            </a:r>
            <a:r>
              <a:rPr lang="en-US" altLang="en-US" sz="1600">
                <a:ea typeface="ＭＳ Ｐゴシック" pitchFamily="34" charset="-128"/>
                <a:sym typeface="Symbol" panose="05050102010706020507" pitchFamily="18" charset="2"/>
              </a:rPr>
              <a:t>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 F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n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baseline="30000">
                <a:ea typeface="ＭＳ Ｐゴシック" pitchFamily="34" charset="-128"/>
                <a:sym typeface="Symbol" panose="05050102010706020507" pitchFamily="18" charset="2"/>
              </a:rPr>
              <a:t>+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02487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i="1">
                <a:ea typeface="ＭＳ Ｐゴシック" pitchFamily="34" charset="-128"/>
              </a:rPr>
              <a:t>R = (A, B, C)</a:t>
            </a:r>
            <a:br>
              <a:rPr lang="en-US" altLang="en-US" i="1">
                <a:ea typeface="ＭＳ Ｐゴシック" pitchFamily="34" charset="-128"/>
              </a:rPr>
            </a:br>
            <a:r>
              <a:rPr lang="en-US" altLang="en-US" i="1">
                <a:ea typeface="ＭＳ Ｐゴシック" pitchFamily="34" charset="-128"/>
              </a:rPr>
              <a:t>F = {A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B, B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C)</a:t>
            </a:r>
            <a:endParaRPr lang="en-US" altLang="en-US">
              <a:ea typeface="ＭＳ Ｐゴシック" pitchFamily="34" charset="-128"/>
              <a:sym typeface="Monotype Sorts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1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(A, B),   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		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1 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{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}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and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i="1" baseline="-25000">
                <a:ea typeface="ＭＳ Ｐゴシック" pitchFamily="34" charset="-128"/>
                <a:sym typeface="Monotype Sorts" charset="2"/>
              </a:rPr>
              <a:t>1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= (A, B),   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Lossless-join decomposition:</a:t>
            </a:r>
          </a:p>
          <a:p>
            <a:pPr lvl="1">
              <a:buFont typeface="Monotype Sorts" charset="2"/>
              <a:buNone/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		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1 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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=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{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A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}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and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A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A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>
                <a:ea typeface="ＭＳ Ｐゴシック" pitchFamily="34" charset="-128"/>
                <a:sym typeface="Monotype Sorts" charset="2"/>
              </a:rPr>
              <a:t>Not dependency preserving </a:t>
            </a:r>
            <a:br>
              <a:rPr lang="en-US" altLang="en-US">
                <a:ea typeface="ＭＳ Ｐゴシック" pitchFamily="34" charset="-128"/>
                <a:sym typeface="Monotype Sorts" charset="2"/>
              </a:rPr>
            </a:br>
            <a:r>
              <a:rPr lang="en-US" altLang="en-US">
                <a:ea typeface="ＭＳ Ｐゴシック" pitchFamily="34" charset="-128"/>
                <a:sym typeface="Monotype Sorts" charset="2"/>
              </a:rPr>
              <a:t>(cannot check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B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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C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without computing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i="1" baseline="-25000">
                <a:ea typeface="ＭＳ Ｐゴシック" pitchFamily="34" charset="-128"/>
                <a:sym typeface="Monotype Sorts" charset="2"/>
              </a:rPr>
              <a:t>1 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    </a:t>
            </a:r>
            <a:r>
              <a:rPr lang="en-US" altLang="en-US" i="1">
                <a:ea typeface="ＭＳ Ｐゴシック" pitchFamily="34" charset="-128"/>
                <a:sym typeface="Monotype Sorts" charset="2"/>
              </a:rPr>
              <a:t>R</a:t>
            </a:r>
            <a:r>
              <a:rPr lang="en-US" altLang="en-US" baseline="-25000">
                <a:ea typeface="ＭＳ Ｐゴシック" pitchFamily="34" charset="-128"/>
                <a:sym typeface="Monotype Sorts" charset="2"/>
              </a:rPr>
              <a:t>2</a:t>
            </a:r>
            <a:r>
              <a:rPr lang="en-US" altLang="en-US">
                <a:ea typeface="ＭＳ Ｐゴシック" pitchFamily="34" charset="-128"/>
                <a:sym typeface="Monotype Sorts" charset="2"/>
              </a:rPr>
              <a:t>)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4691063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we Have Thus Far?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196975"/>
            <a:ext cx="6510337" cy="4003675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We know how to test to see if the decomposition of a relation into a set of relations a lossless-join decomposition.</a:t>
            </a:r>
          </a:p>
          <a:p>
            <a:r>
              <a:rPr lang="en-US" altLang="en-US">
                <a:ea typeface="ＭＳ Ｐゴシック" pitchFamily="34" charset="-128"/>
              </a:rPr>
              <a:t>We know that any acceptable decomposition must be a lossless-join decomposition.</a:t>
            </a:r>
          </a:p>
          <a:p>
            <a:r>
              <a:rPr lang="en-US" altLang="en-US">
                <a:ea typeface="ＭＳ Ｐゴシック" pitchFamily="34" charset="-128"/>
              </a:rPr>
              <a:t>We know that is desirable to have a lossless-join decomposition that is dependency preserving.</a:t>
            </a:r>
          </a:p>
          <a:p>
            <a:r>
              <a:rPr lang="en-US" altLang="en-US">
                <a:ea typeface="ＭＳ Ｐゴシック" pitchFamily="34" charset="-128"/>
              </a:rPr>
              <a:t>We do NOT know (yet) on how to decide if a given relation is in good 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Deal with a Bad Schema?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638" y="1222375"/>
            <a:ext cx="6861175" cy="44831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How do we deal with a bad schema?  Split the scheme up (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</a:rPr>
              <a:t>decompose</a:t>
            </a:r>
            <a:r>
              <a:rPr lang="en-US" altLang="en-US">
                <a:ea typeface="ＭＳ Ｐゴシック" pitchFamily="34" charset="-128"/>
              </a:rPr>
              <a:t>) into a number of smaller schemas.</a:t>
            </a:r>
          </a:p>
          <a:p>
            <a:r>
              <a:rPr lang="en-US" altLang="en-US">
                <a:ea typeface="ＭＳ Ｐゴシック" pitchFamily="34" charset="-128"/>
              </a:rPr>
              <a:t>Hopefully, each of the smaller schemes is in a “good form”; that is, there is no repetition of information and  there is no need to use null values.</a:t>
            </a:r>
          </a:p>
          <a:p>
            <a:r>
              <a:rPr lang="en-US" altLang="en-US">
                <a:ea typeface="ＭＳ Ｐゴシック" pitchFamily="34" charset="-128"/>
              </a:rPr>
              <a:t>In the case of the </a:t>
            </a:r>
            <a:r>
              <a:rPr lang="en-US" altLang="en-US" i="1">
                <a:ea typeface="ＭＳ Ｐゴシック" pitchFamily="34" charset="-128"/>
              </a:rPr>
              <a:t>inst_dept  </a:t>
            </a:r>
            <a:r>
              <a:rPr lang="en-US" altLang="en-US">
                <a:ea typeface="ＭＳ Ｐゴシック" pitchFamily="34" charset="-128"/>
              </a:rPr>
              <a:t>schema</a:t>
            </a:r>
            <a:r>
              <a:rPr lang="en-US" altLang="en-US" i="1">
                <a:ea typeface="ＭＳ Ｐゴシック" pitchFamily="34" charset="-128"/>
              </a:rPr>
              <a:t> , </a:t>
            </a:r>
            <a:r>
              <a:rPr lang="en-US" altLang="en-US">
                <a:ea typeface="ＭＳ Ｐゴシック" pitchFamily="34" charset="-128"/>
              </a:rPr>
              <a:t>we would decompose it into two relation schemes – </a:t>
            </a:r>
            <a:r>
              <a:rPr lang="en-US" altLang="en-US" i="1">
                <a:ea typeface="ＭＳ Ｐゴシック" pitchFamily="34" charset="-128"/>
              </a:rPr>
              <a:t>instructor</a:t>
            </a:r>
            <a:r>
              <a:rPr lang="en-US" altLang="en-US">
                <a:ea typeface="ＭＳ Ｐゴシック" pitchFamily="34" charset="-128"/>
              </a:rPr>
              <a:t> and </a:t>
            </a:r>
            <a:r>
              <a:rPr lang="en-US" altLang="en-US" i="1">
                <a:ea typeface="ＭＳ Ｐゴシック" pitchFamily="34" charset="-128"/>
              </a:rPr>
              <a:t>department</a:t>
            </a:r>
            <a:r>
              <a:rPr lang="en-US" altLang="en-US">
                <a:ea typeface="ＭＳ Ｐゴシック" pitchFamily="34" charset="-128"/>
              </a:rPr>
              <a:t> .</a:t>
            </a:r>
          </a:p>
          <a:p>
            <a:r>
              <a:rPr lang="en-US" altLang="en-US">
                <a:ea typeface="ＭＳ Ｐゴシック" pitchFamily="34" charset="-128"/>
              </a:rPr>
              <a:t>We know that both </a:t>
            </a:r>
            <a:r>
              <a:rPr lang="en-US" altLang="en-US" i="1">
                <a:ea typeface="ＭＳ Ｐゴシック" pitchFamily="34" charset="-128"/>
              </a:rPr>
              <a:t>instructor</a:t>
            </a:r>
            <a:r>
              <a:rPr lang="en-US" altLang="en-US">
                <a:ea typeface="ＭＳ Ｐゴシック" pitchFamily="34" charset="-128"/>
              </a:rPr>
              <a:t> and </a:t>
            </a:r>
            <a:r>
              <a:rPr lang="en-US" altLang="en-US" i="1">
                <a:ea typeface="ＭＳ Ｐゴシック" pitchFamily="34" charset="-128"/>
              </a:rPr>
              <a:t>department</a:t>
            </a:r>
            <a:r>
              <a:rPr lang="en-US" altLang="en-US">
                <a:ea typeface="ＭＳ Ｐゴシック" pitchFamily="34" charset="-128"/>
              </a:rPr>
              <a:t>  are in good form (how do we know this)?</a:t>
            </a:r>
          </a:p>
          <a:p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4150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Lossless-Join Decomposition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41388"/>
            <a:ext cx="7615238" cy="1462087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>
                <a:ea typeface="ＭＳ Ｐゴシック" pitchFamily="34" charset="-128"/>
              </a:rPr>
              <a:t>When  we decompose a relation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into two relations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i="1" baseline="-25000">
                <a:ea typeface="ＭＳ Ｐゴシック" pitchFamily="34" charset="-128"/>
              </a:rPr>
              <a:t>1 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and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2  </a:t>
            </a:r>
            <a:r>
              <a:rPr lang="en-US" altLang="en-US">
                <a:ea typeface="ＭＳ Ｐゴシック" pitchFamily="34" charset="-128"/>
              </a:rPr>
              <a:t>we must make sure that we can reconstruct the information that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 contained. Reconstruction is achieved by using the natural-join operation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>
                <a:ea typeface="ＭＳ Ｐゴシック" pitchFamily="34" charset="-128"/>
              </a:rPr>
              <a:t>Decomposition of </a:t>
            </a:r>
            <a:r>
              <a:rPr lang="en-US" altLang="en-US" i="1">
                <a:ea typeface="ＭＳ Ｐゴシック" pitchFamily="34" charset="-128"/>
              </a:rPr>
              <a:t>r = (A, B, C)</a:t>
            </a:r>
            <a:br>
              <a:rPr lang="en-US" altLang="en-US" i="1">
                <a:ea typeface="ＭＳ Ｐゴシック" pitchFamily="34" charset="-128"/>
              </a:rPr>
            </a:br>
            <a:r>
              <a:rPr lang="en-US" altLang="en-US" i="1">
                <a:ea typeface="ＭＳ Ｐゴシック" pitchFamily="34" charset="-128"/>
              </a:rPr>
              <a:t>	r</a:t>
            </a:r>
            <a:r>
              <a:rPr lang="en-US" altLang="en-US" i="1" baseline="-25000">
                <a:ea typeface="ＭＳ Ｐゴシック" pitchFamily="34" charset="-128"/>
              </a:rPr>
              <a:t>1</a:t>
            </a:r>
            <a:r>
              <a:rPr lang="en-US" altLang="en-US" i="1">
                <a:ea typeface="ＭＳ Ｐゴシック" pitchFamily="34" charset="-128"/>
              </a:rPr>
              <a:t> = (A, B)	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 i="1">
                <a:ea typeface="ＭＳ Ｐゴシック" pitchFamily="34" charset="-128"/>
              </a:rPr>
              <a:t> = (B, C)</a:t>
            </a:r>
            <a:endParaRPr lang="en-US" altLang="en-US">
              <a:ea typeface="ＭＳ Ｐゴシック" pitchFamily="34" charset="-128"/>
            </a:endParaRPr>
          </a:p>
        </p:txBody>
      </p:sp>
      <p:grpSp>
        <p:nvGrpSpPr>
          <p:cNvPr id="13316" name="Group 1"/>
          <p:cNvGrpSpPr>
            <a:grpSpLocks/>
          </p:cNvGrpSpPr>
          <p:nvPr/>
        </p:nvGrpSpPr>
        <p:grpSpPr bwMode="auto">
          <a:xfrm>
            <a:off x="1620838" y="3100388"/>
            <a:ext cx="5434012" cy="2884487"/>
            <a:chOff x="1620838" y="3100388"/>
            <a:chExt cx="5434012" cy="2884487"/>
          </a:xfrm>
        </p:grpSpPr>
        <p:grpSp>
          <p:nvGrpSpPr>
            <p:cNvPr id="13317" name="Group 2"/>
            <p:cNvGrpSpPr>
              <a:grpSpLocks/>
            </p:cNvGrpSpPr>
            <p:nvPr/>
          </p:nvGrpSpPr>
          <p:grpSpPr bwMode="auto">
            <a:xfrm>
              <a:off x="1620838" y="5033963"/>
              <a:ext cx="2514600" cy="866775"/>
              <a:chOff x="1066800" y="4467225"/>
              <a:chExt cx="2514600" cy="866775"/>
            </a:xfrm>
          </p:grpSpPr>
          <p:sp>
            <p:nvSpPr>
              <p:cNvPr id="13345" name="Rectangle 14"/>
              <p:cNvSpPr>
                <a:spLocks noChangeArrowheads="1"/>
              </p:cNvSpPr>
              <p:nvPr/>
            </p:nvSpPr>
            <p:spPr bwMode="auto">
              <a:xfrm>
                <a:off x="1066800" y="4467225"/>
                <a:ext cx="2514600" cy="866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tabLst>
                    <a:tab pos="2336800" algn="l"/>
                    <a:tab pos="3765550" algn="l"/>
                  </a:tabLst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>
                  <a:buSzTx/>
                  <a:buFont typeface="Monotype Sorts" charset="2"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  <a:sym typeface="Symbol" panose="05050102010706020507" pitchFamily="18" charset="2"/>
                  </a:rPr>
                  <a:t></a:t>
                </a:r>
                <a:r>
                  <a:rPr lang="en-US" altLang="en-US" sz="200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en-US" sz="2000">
                    <a:latin typeface="Times New Roman" panose="02020603050405020304" pitchFamily="18" charset="0"/>
                    <a:sym typeface="Symbol" panose="05050102010706020507" pitchFamily="18" charset="2"/>
                  </a:rPr>
                  <a:t> (r)     </a:t>
                </a:r>
                <a:r>
                  <a:rPr lang="en-US" altLang="en-US" sz="200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en-US" sz="2000">
                    <a:latin typeface="Times New Roman" panose="02020603050405020304" pitchFamily="18" charset="0"/>
                    <a:sym typeface="Symbol" panose="05050102010706020507" pitchFamily="18" charset="2"/>
                  </a:rPr>
                  <a:t> (r)</a:t>
                </a:r>
              </a:p>
            </p:txBody>
          </p:sp>
          <p:sp>
            <p:nvSpPr>
              <p:cNvPr id="13346" name="Freeform 19"/>
              <p:cNvSpPr>
                <a:spLocks/>
              </p:cNvSpPr>
              <p:nvPr/>
            </p:nvSpPr>
            <p:spPr bwMode="auto">
              <a:xfrm>
                <a:off x="1882775" y="4624388"/>
                <a:ext cx="142875" cy="142875"/>
              </a:xfrm>
              <a:custGeom>
                <a:avLst/>
                <a:gdLst>
                  <a:gd name="T0" fmla="*/ 0 w 182"/>
                  <a:gd name="T1" fmla="*/ 0 h 182"/>
                  <a:gd name="T2" fmla="*/ 0 w 182"/>
                  <a:gd name="T3" fmla="*/ 2147483646 h 182"/>
                  <a:gd name="T4" fmla="*/ 2147483646 w 182"/>
                  <a:gd name="T5" fmla="*/ 0 h 182"/>
                  <a:gd name="T6" fmla="*/ 2147483646 w 182"/>
                  <a:gd name="T7" fmla="*/ 2147483646 h 182"/>
                  <a:gd name="T8" fmla="*/ 0 w 182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182"/>
                  <a:gd name="T17" fmla="*/ 182 w 182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182">
                    <a:moveTo>
                      <a:pt x="0" y="0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182" y="18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318" name="Group 4"/>
            <p:cNvGrpSpPr>
              <a:grpSpLocks/>
            </p:cNvGrpSpPr>
            <p:nvPr/>
          </p:nvGrpSpPr>
          <p:grpSpPr bwMode="auto">
            <a:xfrm>
              <a:off x="5791200" y="3113088"/>
              <a:ext cx="1263650" cy="1509712"/>
              <a:chOff x="5791200" y="3035192"/>
              <a:chExt cx="1263650" cy="1509713"/>
            </a:xfrm>
          </p:grpSpPr>
          <p:sp>
            <p:nvSpPr>
              <p:cNvPr id="13340" name="Rectangle 10"/>
              <p:cNvSpPr>
                <a:spLocks noChangeArrowheads="1"/>
              </p:cNvSpPr>
              <p:nvPr/>
            </p:nvSpPr>
            <p:spPr bwMode="auto">
              <a:xfrm>
                <a:off x="5791200" y="3035192"/>
                <a:ext cx="6096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B</a:t>
                </a:r>
              </a:p>
            </p:txBody>
          </p:sp>
          <p:sp>
            <p:nvSpPr>
              <p:cNvPr id="13341" name="Rectangle 11"/>
              <p:cNvSpPr>
                <a:spLocks noChangeArrowheads="1"/>
              </p:cNvSpPr>
              <p:nvPr/>
            </p:nvSpPr>
            <p:spPr bwMode="auto">
              <a:xfrm>
                <a:off x="5791200" y="3492392"/>
                <a:ext cx="609600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2</a:t>
                </a:r>
              </a:p>
            </p:txBody>
          </p:sp>
          <p:sp>
            <p:nvSpPr>
              <p:cNvPr id="13342" name="Text Box 13"/>
              <p:cNvSpPr txBox="1">
                <a:spLocks noChangeArrowheads="1"/>
              </p:cNvSpPr>
              <p:nvPr/>
            </p:nvSpPr>
            <p:spPr bwMode="auto">
              <a:xfrm>
                <a:off x="6013450" y="4178192"/>
                <a:ext cx="10414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Symbol" panose="05050102010706020507" pitchFamily="18" charset="2"/>
                  </a:rPr>
                  <a:t></a:t>
                </a:r>
                <a:r>
                  <a:rPr kumimoji="0" lang="en-US" altLang="en-US" sz="1800" i="1" baseline="-25000">
                    <a:sym typeface="Symbol" panose="05050102010706020507" pitchFamily="18" charset="2"/>
                  </a:rPr>
                  <a:t>B,C</a:t>
                </a:r>
                <a:r>
                  <a:rPr kumimoji="0" lang="en-US" altLang="en-US">
                    <a:sym typeface="Symbol" panose="05050102010706020507" pitchFamily="18" charset="2"/>
                  </a:rPr>
                  <a:t>(</a:t>
                </a:r>
                <a:r>
                  <a:rPr kumimoji="0" lang="en-US" altLang="en-US" i="1">
                    <a:sym typeface="Symbol" panose="05050102010706020507" pitchFamily="18" charset="2"/>
                  </a:rPr>
                  <a:t>r</a:t>
                </a:r>
                <a:r>
                  <a:rPr kumimoji="0" lang="en-US" altLang="en-US">
                    <a:sym typeface="Symbol" panose="05050102010706020507" pitchFamily="18" charset="2"/>
                  </a:rPr>
                  <a:t>)</a:t>
                </a:r>
              </a:p>
            </p:txBody>
          </p:sp>
          <p:sp>
            <p:nvSpPr>
              <p:cNvPr id="13343" name="Rectangle 20"/>
              <p:cNvSpPr>
                <a:spLocks noChangeArrowheads="1"/>
              </p:cNvSpPr>
              <p:nvPr/>
            </p:nvSpPr>
            <p:spPr bwMode="auto">
              <a:xfrm>
                <a:off x="6381750" y="3035192"/>
                <a:ext cx="6096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C</a:t>
                </a:r>
              </a:p>
            </p:txBody>
          </p:sp>
          <p:sp>
            <p:nvSpPr>
              <p:cNvPr id="13344" name="Rectangle 21"/>
              <p:cNvSpPr>
                <a:spLocks noChangeArrowheads="1"/>
              </p:cNvSpPr>
              <p:nvPr/>
            </p:nvSpPr>
            <p:spPr bwMode="auto">
              <a:xfrm>
                <a:off x="6399168" y="3492392"/>
                <a:ext cx="609600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B</a:t>
                </a:r>
              </a:p>
            </p:txBody>
          </p:sp>
        </p:grpSp>
        <p:grpSp>
          <p:nvGrpSpPr>
            <p:cNvPr id="13319" name="Group 5"/>
            <p:cNvGrpSpPr>
              <a:grpSpLocks/>
            </p:cNvGrpSpPr>
            <p:nvPr/>
          </p:nvGrpSpPr>
          <p:grpSpPr bwMode="auto">
            <a:xfrm>
              <a:off x="3733800" y="4903788"/>
              <a:ext cx="1219200" cy="1081087"/>
              <a:chOff x="3733800" y="4787792"/>
              <a:chExt cx="1219200" cy="1081088"/>
            </a:xfrm>
          </p:grpSpPr>
          <p:sp>
            <p:nvSpPr>
              <p:cNvPr id="13334" name="Rectangle 15"/>
              <p:cNvSpPr>
                <a:spLocks noChangeArrowheads="1"/>
              </p:cNvSpPr>
              <p:nvPr/>
            </p:nvSpPr>
            <p:spPr bwMode="auto">
              <a:xfrm>
                <a:off x="3733800" y="4787792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A</a:t>
                </a:r>
              </a:p>
            </p:txBody>
          </p:sp>
          <p:sp>
            <p:nvSpPr>
              <p:cNvPr id="13335" name="Rectangle 16"/>
              <p:cNvSpPr>
                <a:spLocks noChangeArrowheads="1"/>
              </p:cNvSpPr>
              <p:nvPr/>
            </p:nvSpPr>
            <p:spPr bwMode="auto">
              <a:xfrm>
                <a:off x="4191000" y="4787792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B</a:t>
                </a:r>
              </a:p>
            </p:txBody>
          </p:sp>
          <p:sp>
            <p:nvSpPr>
              <p:cNvPr id="13336" name="Rectangle 17"/>
              <p:cNvSpPr>
                <a:spLocks noChangeArrowheads="1"/>
              </p:cNvSpPr>
              <p:nvPr/>
            </p:nvSpPr>
            <p:spPr bwMode="auto">
              <a:xfrm>
                <a:off x="3733800" y="5244992"/>
                <a:ext cx="457200" cy="6238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</a:t>
                </a:r>
                <a:endParaRPr kumimoji="0" lang="en-US" altLang="en-US" sz="1800" i="1">
                  <a:sym typeface="Greek Symbols" pitchFamily="18" charset="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3337" name="Rectangle 18"/>
              <p:cNvSpPr>
                <a:spLocks noChangeArrowheads="1"/>
              </p:cNvSpPr>
              <p:nvPr/>
            </p:nvSpPr>
            <p:spPr bwMode="auto">
              <a:xfrm>
                <a:off x="4191000" y="5244992"/>
                <a:ext cx="381000" cy="6238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2</a:t>
                </a:r>
                <a:endParaRPr kumimoji="0" lang="en-US" altLang="en-US" sz="1800" i="1"/>
              </a:p>
            </p:txBody>
          </p:sp>
          <p:sp>
            <p:nvSpPr>
              <p:cNvPr id="13338" name="Rectangle 24"/>
              <p:cNvSpPr>
                <a:spLocks noChangeArrowheads="1"/>
              </p:cNvSpPr>
              <p:nvPr/>
            </p:nvSpPr>
            <p:spPr bwMode="auto">
              <a:xfrm>
                <a:off x="4572000" y="4787792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C</a:t>
                </a:r>
              </a:p>
            </p:txBody>
          </p:sp>
          <p:sp>
            <p:nvSpPr>
              <p:cNvPr id="13339" name="Rectangle 25"/>
              <p:cNvSpPr>
                <a:spLocks noChangeArrowheads="1"/>
              </p:cNvSpPr>
              <p:nvPr/>
            </p:nvSpPr>
            <p:spPr bwMode="auto">
              <a:xfrm>
                <a:off x="4572000" y="5244992"/>
                <a:ext cx="381000" cy="6238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B</a:t>
                </a:r>
                <a:endParaRPr kumimoji="0" lang="en-US" altLang="en-US" sz="1800" i="1"/>
              </a:p>
            </p:txBody>
          </p:sp>
        </p:grpSp>
        <p:grpSp>
          <p:nvGrpSpPr>
            <p:cNvPr id="13320" name="Group 1"/>
            <p:cNvGrpSpPr>
              <a:grpSpLocks/>
            </p:cNvGrpSpPr>
            <p:nvPr/>
          </p:nvGrpSpPr>
          <p:grpSpPr bwMode="auto">
            <a:xfrm>
              <a:off x="2209800" y="3100388"/>
              <a:ext cx="1143000" cy="1500187"/>
              <a:chOff x="2209800" y="3035192"/>
              <a:chExt cx="1143000" cy="1500188"/>
            </a:xfrm>
          </p:grpSpPr>
          <p:sp>
            <p:nvSpPr>
              <p:cNvPr id="13327" name="Rectangle 4"/>
              <p:cNvSpPr>
                <a:spLocks noChangeArrowheads="1"/>
              </p:cNvSpPr>
              <p:nvPr/>
            </p:nvSpPr>
            <p:spPr bwMode="auto">
              <a:xfrm>
                <a:off x="2209800" y="3035192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A</a:t>
                </a:r>
              </a:p>
            </p:txBody>
          </p:sp>
          <p:sp>
            <p:nvSpPr>
              <p:cNvPr id="13328" name="Rectangle 5"/>
              <p:cNvSpPr>
                <a:spLocks noChangeArrowheads="1"/>
              </p:cNvSpPr>
              <p:nvPr/>
            </p:nvSpPr>
            <p:spPr bwMode="auto">
              <a:xfrm>
                <a:off x="2590800" y="3035192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B</a:t>
                </a:r>
              </a:p>
            </p:txBody>
          </p:sp>
          <p:sp>
            <p:nvSpPr>
              <p:cNvPr id="13329" name="Rectangle 6"/>
              <p:cNvSpPr>
                <a:spLocks noChangeArrowheads="1"/>
              </p:cNvSpPr>
              <p:nvPr/>
            </p:nvSpPr>
            <p:spPr bwMode="auto">
              <a:xfrm>
                <a:off x="2209800" y="3492392"/>
                <a:ext cx="381000" cy="617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</a:t>
                </a:r>
                <a:endParaRPr kumimoji="0" lang="en-US" altLang="en-US" sz="1800" i="1">
                  <a:sym typeface="Greek Symbols" pitchFamily="18" charset="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</a:t>
                </a:r>
                <a:endParaRPr kumimoji="0" lang="en-US" altLang="en-US" sz="1800" i="1">
                  <a:sym typeface="Greek Symbols" pitchFamily="18" charset="2"/>
                </a:endParaRPr>
              </a:p>
            </p:txBody>
          </p:sp>
          <p:sp>
            <p:nvSpPr>
              <p:cNvPr id="13330" name="Rectangle 7"/>
              <p:cNvSpPr>
                <a:spLocks noChangeArrowheads="1"/>
              </p:cNvSpPr>
              <p:nvPr/>
            </p:nvSpPr>
            <p:spPr bwMode="auto">
              <a:xfrm>
                <a:off x="2590800" y="3492392"/>
                <a:ext cx="381000" cy="617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2</a:t>
                </a:r>
                <a:endParaRPr kumimoji="0" lang="en-US" altLang="en-US" sz="1800" i="1"/>
              </a:p>
            </p:txBody>
          </p:sp>
          <p:sp>
            <p:nvSpPr>
              <p:cNvPr id="13331" name="Text Box 12"/>
              <p:cNvSpPr txBox="1">
                <a:spLocks noChangeArrowheads="1"/>
              </p:cNvSpPr>
              <p:nvPr/>
            </p:nvSpPr>
            <p:spPr bwMode="auto">
              <a:xfrm>
                <a:off x="2657475" y="4168667"/>
                <a:ext cx="260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r</a:t>
                </a:r>
              </a:p>
            </p:txBody>
          </p:sp>
          <p:sp>
            <p:nvSpPr>
              <p:cNvPr id="13332" name="Rectangle 26"/>
              <p:cNvSpPr>
                <a:spLocks noChangeArrowheads="1"/>
              </p:cNvSpPr>
              <p:nvPr/>
            </p:nvSpPr>
            <p:spPr bwMode="auto">
              <a:xfrm>
                <a:off x="2971800" y="3035192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C</a:t>
                </a:r>
              </a:p>
            </p:txBody>
          </p:sp>
          <p:sp>
            <p:nvSpPr>
              <p:cNvPr id="13333" name="Rectangle 27"/>
              <p:cNvSpPr>
                <a:spLocks noChangeArrowheads="1"/>
              </p:cNvSpPr>
              <p:nvPr/>
            </p:nvSpPr>
            <p:spPr bwMode="auto">
              <a:xfrm>
                <a:off x="2971800" y="3492392"/>
                <a:ext cx="381000" cy="617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Greek Symbols" pitchFamily="18" charset="2"/>
                  </a:rPr>
                  <a:t>B</a:t>
                </a:r>
                <a:endParaRPr kumimoji="0" lang="en-US" altLang="en-US" sz="1800" i="1"/>
              </a:p>
            </p:txBody>
          </p:sp>
        </p:grpSp>
        <p:grpSp>
          <p:nvGrpSpPr>
            <p:cNvPr id="13321" name="Group 3"/>
            <p:cNvGrpSpPr>
              <a:grpSpLocks/>
            </p:cNvGrpSpPr>
            <p:nvPr/>
          </p:nvGrpSpPr>
          <p:grpSpPr bwMode="auto">
            <a:xfrm>
              <a:off x="3768725" y="3100388"/>
              <a:ext cx="1296988" cy="1519237"/>
              <a:chOff x="3730625" y="3035192"/>
              <a:chExt cx="1296988" cy="1519238"/>
            </a:xfrm>
          </p:grpSpPr>
          <p:sp>
            <p:nvSpPr>
              <p:cNvPr id="13322" name="Rectangle 8"/>
              <p:cNvSpPr>
                <a:spLocks noChangeArrowheads="1"/>
              </p:cNvSpPr>
              <p:nvPr/>
            </p:nvSpPr>
            <p:spPr bwMode="auto">
              <a:xfrm>
                <a:off x="3962400" y="3035192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A</a:t>
                </a:r>
              </a:p>
            </p:txBody>
          </p:sp>
          <p:sp>
            <p:nvSpPr>
              <p:cNvPr id="13323" name="Rectangle 9"/>
              <p:cNvSpPr>
                <a:spLocks noChangeArrowheads="1"/>
              </p:cNvSpPr>
              <p:nvPr/>
            </p:nvSpPr>
            <p:spPr bwMode="auto">
              <a:xfrm>
                <a:off x="3962400" y="3492392"/>
                <a:ext cx="381000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</a:t>
                </a:r>
                <a:endParaRPr kumimoji="0" lang="en-US" altLang="en-US" sz="1800" i="1">
                  <a:sym typeface="Greek Symbols" pitchFamily="18" charset="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3324" name="Rectangle 22"/>
              <p:cNvSpPr>
                <a:spLocks noChangeArrowheads="1"/>
              </p:cNvSpPr>
              <p:nvPr/>
            </p:nvSpPr>
            <p:spPr bwMode="auto">
              <a:xfrm>
                <a:off x="4343400" y="3035192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/>
                  <a:t>B</a:t>
                </a:r>
              </a:p>
            </p:txBody>
          </p:sp>
          <p:sp>
            <p:nvSpPr>
              <p:cNvPr id="13325" name="Rectangle 23"/>
              <p:cNvSpPr>
                <a:spLocks noChangeArrowheads="1"/>
              </p:cNvSpPr>
              <p:nvPr/>
            </p:nvSpPr>
            <p:spPr bwMode="auto">
              <a:xfrm>
                <a:off x="4343400" y="3492392"/>
                <a:ext cx="381000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1</a:t>
                </a:r>
                <a:endParaRPr kumimoji="0" lang="en-US" altLang="en-US" sz="1800" i="1">
                  <a:sym typeface="Greek Symbols" pitchFamily="18" charset="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 i="1"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3326" name="Text Box 28"/>
              <p:cNvSpPr txBox="1">
                <a:spLocks noChangeArrowheads="1"/>
              </p:cNvSpPr>
              <p:nvPr/>
            </p:nvSpPr>
            <p:spPr bwMode="auto">
              <a:xfrm>
                <a:off x="3730625" y="4187717"/>
                <a:ext cx="12969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sym typeface="Symbol" panose="05050102010706020507" pitchFamily="18" charset="2"/>
                  </a:rPr>
                  <a:t></a:t>
                </a:r>
                <a:r>
                  <a:rPr kumimoji="0" lang="en-US" altLang="en-US" sz="1800" i="1" baseline="-25000">
                    <a:sym typeface="Symbol" panose="05050102010706020507" pitchFamily="18" charset="2"/>
                  </a:rPr>
                  <a:t>A,B</a:t>
                </a:r>
                <a:r>
                  <a:rPr kumimoji="0" lang="en-US" altLang="en-US" sz="1800">
                    <a:sym typeface="Symbol" panose="05050102010706020507" pitchFamily="18" charset="2"/>
                  </a:rPr>
                  <a:t>(</a:t>
                </a:r>
                <a:r>
                  <a:rPr kumimoji="0" lang="en-US" altLang="en-US" sz="1800" i="1">
                    <a:sym typeface="Symbol" panose="05050102010706020507" pitchFamily="18" charset="2"/>
                  </a:rPr>
                  <a:t>r</a:t>
                </a:r>
                <a:r>
                  <a:rPr kumimoji="0" lang="en-US" altLang="en-US" sz="1800">
                    <a:sym typeface="Symbol" panose="05050102010706020507" pitchFamily="18" charset="2"/>
                  </a:rPr>
                  <a:t>)</a:t>
                </a:r>
                <a:endParaRPr kumimoji="0" lang="en-US" altLang="en-US" sz="180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Decomposition does not always 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1184275"/>
            <a:ext cx="6305550" cy="401955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Not all compositions are lossless-join decomposition</a:t>
            </a:r>
          </a:p>
          <a:p>
            <a:r>
              <a:rPr lang="en-US" altLang="en-US">
                <a:ea typeface="ＭＳ Ｐゴシック" pitchFamily="34" charset="-128"/>
              </a:rPr>
              <a:t>Suppose we decompose</a:t>
            </a:r>
          </a:p>
          <a:p>
            <a:pPr>
              <a:buFont typeface="Monotype Sorts" charset="2"/>
              <a:buNone/>
            </a:pPr>
            <a:br>
              <a:rPr lang="en-US" altLang="en-US" sz="800">
                <a:ea typeface="ＭＳ Ｐゴシック" pitchFamily="34" charset="-128"/>
              </a:rPr>
            </a:br>
            <a:r>
              <a:rPr lang="en-US" altLang="en-US" sz="800">
                <a:ea typeface="ＭＳ Ｐゴシック" pitchFamily="34" charset="-128"/>
              </a:rPr>
              <a:t>     </a:t>
            </a:r>
            <a:r>
              <a:rPr lang="en-US" altLang="en-US">
                <a:ea typeface="ＭＳ Ｐゴシック" pitchFamily="34" charset="-128"/>
              </a:rPr>
              <a:t> </a:t>
            </a:r>
            <a:r>
              <a:rPr lang="en-US" altLang="en-US" i="1">
                <a:ea typeface="ＭＳ Ｐゴシック" pitchFamily="34" charset="-128"/>
              </a:rPr>
              <a:t>employee(ID, name, street, city, salary)</a:t>
            </a:r>
            <a:r>
              <a:rPr lang="en-US" altLang="en-US">
                <a:ea typeface="ＭＳ Ｐゴシック" pitchFamily="34" charset="-128"/>
              </a:rPr>
              <a:t> into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ＭＳ Ｐゴシック" pitchFamily="34" charset="-128"/>
              </a:rPr>
              <a:t>	   </a:t>
            </a:r>
            <a:r>
              <a:rPr lang="en-US" altLang="en-US" i="1">
                <a:ea typeface="ＭＳ Ｐゴシック" pitchFamily="34" charset="-128"/>
              </a:rPr>
              <a:t>employee1</a:t>
            </a:r>
            <a:r>
              <a:rPr lang="en-US" altLang="en-US">
                <a:ea typeface="ＭＳ Ｐゴシック" pitchFamily="34" charset="-128"/>
              </a:rPr>
              <a:t> (</a:t>
            </a:r>
            <a:r>
              <a:rPr lang="en-US" altLang="en-US" i="1">
                <a:ea typeface="ＭＳ Ｐゴシック" pitchFamily="34" charset="-128"/>
              </a:rPr>
              <a:t>ID</a:t>
            </a:r>
            <a:r>
              <a:rPr lang="en-US" altLang="en-US">
                <a:ea typeface="ＭＳ Ｐゴシック" pitchFamily="34" charset="-128"/>
              </a:rPr>
              <a:t>, </a:t>
            </a:r>
            <a:r>
              <a:rPr lang="en-US" altLang="en-US" i="1">
                <a:ea typeface="ＭＳ Ｐゴシック" pitchFamily="34" charset="-128"/>
              </a:rPr>
              <a:t>name</a:t>
            </a:r>
            <a:r>
              <a:rPr lang="en-US" altLang="en-US">
                <a:ea typeface="ＭＳ Ｐゴシック" pitchFamily="34" charset="-128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en-US">
                <a:ea typeface="ＭＳ Ｐゴシック" pitchFamily="34" charset="-128"/>
              </a:rPr>
              <a:t>	   </a:t>
            </a:r>
            <a:r>
              <a:rPr lang="en-US" altLang="en-US" i="1">
                <a:ea typeface="ＭＳ Ｐゴシック" pitchFamily="34" charset="-128"/>
              </a:rPr>
              <a:t>employee2</a:t>
            </a:r>
            <a:r>
              <a:rPr lang="en-US" altLang="en-US">
                <a:ea typeface="ＭＳ Ｐゴシック" pitchFamily="34" charset="-128"/>
              </a:rPr>
              <a:t> (</a:t>
            </a:r>
            <a:r>
              <a:rPr lang="en-US" altLang="en-US" i="1">
                <a:ea typeface="ＭＳ Ｐゴシック" pitchFamily="34" charset="-128"/>
              </a:rPr>
              <a:t>name</a:t>
            </a:r>
            <a:r>
              <a:rPr lang="en-US" altLang="en-US">
                <a:ea typeface="ＭＳ Ｐゴシック" pitchFamily="34" charset="-128"/>
              </a:rPr>
              <a:t>, </a:t>
            </a:r>
            <a:r>
              <a:rPr lang="en-US" altLang="en-US" i="1">
                <a:ea typeface="ＭＳ Ｐゴシック" pitchFamily="34" charset="-128"/>
              </a:rPr>
              <a:t>street, city, salary</a:t>
            </a:r>
            <a:r>
              <a:rPr lang="en-US" altLang="en-US">
                <a:ea typeface="ＭＳ Ｐゴシック" pitchFamily="34" charset="-128"/>
              </a:rPr>
              <a:t>)</a:t>
            </a:r>
          </a:p>
          <a:p>
            <a:r>
              <a:rPr lang="en-US" altLang="en-US">
                <a:ea typeface="ＭＳ Ｐゴシック" pitchFamily="34" charset="-128"/>
              </a:rPr>
              <a:t>The next slide shows how we lose information -- we  cannot reconstruct the original </a:t>
            </a:r>
            <a:r>
              <a:rPr lang="en-US" altLang="en-US" i="1">
                <a:ea typeface="ＭＳ Ｐゴシック" pitchFamily="34" charset="-128"/>
              </a:rPr>
              <a:t>employee</a:t>
            </a:r>
            <a:r>
              <a:rPr lang="en-US" altLang="en-US">
                <a:ea typeface="ＭＳ Ｐゴシック" pitchFamily="34" charset="-128"/>
              </a:rPr>
              <a:t> relation using </a:t>
            </a:r>
            <a:r>
              <a:rPr lang="en-US" altLang="en-US" i="1">
                <a:ea typeface="ＭＳ Ｐゴシック" pitchFamily="34" charset="-128"/>
              </a:rPr>
              <a:t>employee1 and employee2 </a:t>
            </a:r>
            <a:r>
              <a:rPr lang="en-US" altLang="en-US">
                <a:ea typeface="ＭＳ Ｐゴシック" pitchFamily="34" charset="-128"/>
              </a:rPr>
              <a:t>-- and so, this is a </a:t>
            </a:r>
            <a:r>
              <a:rPr lang="en-US" altLang="en-US" b="1">
                <a:solidFill>
                  <a:srgbClr val="000099"/>
                </a:solidFill>
                <a:ea typeface="ＭＳ Ｐゴシック" pitchFamily="34" charset="-128"/>
              </a:rPr>
              <a:t>lossy decomposition</a:t>
            </a:r>
            <a:r>
              <a:rPr lang="en-US" altLang="en-US">
                <a:ea typeface="ＭＳ Ｐゴシック" pitchFamily="34" charset="-128"/>
              </a:rPr>
              <a:t>.</a:t>
            </a:r>
          </a:p>
          <a:p>
            <a:pPr lvl="1">
              <a:buFont typeface="Monotype Sorts" charset="2"/>
              <a:buNone/>
            </a:pPr>
            <a:endParaRPr lang="en-US" altLang="en-US" i="1">
              <a:ea typeface="ＭＳ Ｐゴシック" pitchFamily="34" charset="-128"/>
            </a:endParaRPr>
          </a:p>
          <a:p>
            <a:pPr lvl="1">
              <a:buFont typeface="Monotype Sorts" charset="2"/>
              <a:buNone/>
            </a:pPr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Lossy Decomposition</a:t>
            </a:r>
          </a:p>
        </p:txBody>
      </p:sp>
      <p:pic>
        <p:nvPicPr>
          <p:cNvPr id="17411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1144588"/>
            <a:ext cx="5199062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Lossless-Join Decomposition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6963" y="1055688"/>
            <a:ext cx="6923087" cy="3738562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>
                <a:ea typeface="ＭＳ Ｐゴシック" pitchFamily="34" charset="-128"/>
              </a:rPr>
              <a:t>Let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be a relation schema, and let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and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 i="1">
                <a:ea typeface="ＭＳ Ｐゴシック" pitchFamily="34" charset="-128"/>
              </a:rPr>
              <a:t>  </a:t>
            </a:r>
            <a:r>
              <a:rPr lang="en-US" altLang="en-US">
                <a:ea typeface="ＭＳ Ｐゴシック" pitchFamily="34" charset="-128"/>
              </a:rPr>
              <a:t>form a decomposition of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.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>
                <a:ea typeface="ＭＳ Ｐゴシック" pitchFamily="34" charset="-128"/>
              </a:rPr>
              <a:t>We say that the decomposition is a </a:t>
            </a:r>
            <a:r>
              <a:rPr lang="en-US" altLang="en-US">
                <a:solidFill>
                  <a:srgbClr val="000099"/>
                </a:solidFill>
                <a:ea typeface="ＭＳ Ｐゴシック" pitchFamily="34" charset="-128"/>
              </a:rPr>
              <a:t>lossless decomposition </a:t>
            </a:r>
            <a:r>
              <a:rPr lang="en-US" altLang="en-US">
                <a:ea typeface="ＭＳ Ｐゴシック" pitchFamily="34" charset="-128"/>
              </a:rPr>
              <a:t>if there is no loss of information by replacing </a:t>
            </a:r>
            <a:r>
              <a:rPr lang="en-US" altLang="en-US" i="1">
                <a:ea typeface="ＭＳ Ｐゴシック" pitchFamily="34" charset="-128"/>
              </a:rPr>
              <a:t>R </a:t>
            </a:r>
            <a:r>
              <a:rPr lang="en-US" altLang="en-US">
                <a:ea typeface="ＭＳ Ｐゴシック" pitchFamily="34" charset="-128"/>
              </a:rPr>
              <a:t>with two relation schemas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 i="1">
                <a:ea typeface="ＭＳ Ｐゴシック" pitchFamily="34" charset="-128"/>
              </a:rPr>
              <a:t> </a:t>
            </a:r>
            <a:r>
              <a:rPr lang="en-US" altLang="en-US">
                <a:ea typeface="ＭＳ Ｐゴシック" pitchFamily="34" charset="-128"/>
              </a:rPr>
              <a:t>and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>
                <a:ea typeface="ＭＳ Ｐゴシック" pitchFamily="34" charset="-128"/>
              </a:rPr>
              <a:t> .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>
                <a:ea typeface="ＭＳ Ｐゴシック" pitchFamily="34" charset="-128"/>
              </a:rPr>
              <a:t>More precisely, we say the decomposition is lossless if, for all legal database instances (this is, all possible relations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on schema </a:t>
            </a:r>
            <a:r>
              <a:rPr lang="en-US" altLang="en-US" i="1">
                <a:ea typeface="ＭＳ Ｐゴシック" pitchFamily="34" charset="-128"/>
              </a:rPr>
              <a:t>R)</a:t>
            </a:r>
          </a:p>
          <a:p>
            <a:pPr>
              <a:buFont typeface="Monotype Sorts" charset="2"/>
              <a:buNone/>
              <a:tabLst>
                <a:tab pos="2336800" algn="l"/>
                <a:tab pos="3765550" algn="l"/>
              </a:tabLst>
            </a:pPr>
            <a:r>
              <a:rPr lang="en-US" altLang="en-US" baseline="-25000">
                <a:ea typeface="ＭＳ Ｐゴシック" pitchFamily="34" charset="-128"/>
              </a:rPr>
              <a:t>		</a:t>
            </a:r>
            <a:r>
              <a:rPr lang="en-US" altLang="en-US" i="1">
                <a:ea typeface="ＭＳ Ｐゴシック" pitchFamily="34" charset="-128"/>
              </a:rPr>
              <a:t>r  = 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</a:t>
            </a: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R1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    </a:t>
            </a:r>
            <a:r>
              <a:rPr lang="en-US" altLang="en-US" i="1" baseline="-25000">
                <a:ea typeface="ＭＳ Ｐゴシック" pitchFamily="34" charset="-128"/>
                <a:sym typeface="Symbol" panose="05050102010706020507" pitchFamily="18" charset="2"/>
              </a:rPr>
              <a:t>R2</a:t>
            </a:r>
            <a:r>
              <a:rPr lang="en-US" altLang="en-US" baseline="-25000">
                <a:ea typeface="ＭＳ Ｐゴシック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>
                <a:ea typeface="ＭＳ Ｐゴシック" pitchFamily="34" charset="-128"/>
                <a:sym typeface="Symbol" panose="05050102010706020507" pitchFamily="18" charset="2"/>
              </a:rPr>
              <a:t>r </a:t>
            </a:r>
            <a:r>
              <a:rPr lang="en-US" altLang="en-US">
                <a:ea typeface="ＭＳ Ｐゴシック" pitchFamily="34" charset="-128"/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>
                <a:ea typeface="ＭＳ Ｐゴシック" pitchFamily="34" charset="-128"/>
              </a:rPr>
              <a:t>We will define “legal database instances” later on.</a:t>
            </a:r>
            <a:br>
              <a:rPr lang="en-US" altLang="en-US" i="1">
                <a:ea typeface="ＭＳ Ｐゴシック" pitchFamily="34" charset="-128"/>
              </a:rPr>
            </a:br>
            <a:r>
              <a:rPr lang="en-US" altLang="en-US" i="1">
                <a:ea typeface="ＭＳ Ｐゴシック" pitchFamily="34" charset="-128"/>
              </a:rPr>
              <a:t>	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19460" name="Rectangle 14"/>
          <p:cNvSpPr>
            <a:spLocks noChangeArrowheads="1"/>
          </p:cNvSpPr>
          <p:nvPr/>
        </p:nvSpPr>
        <p:spPr bwMode="auto">
          <a:xfrm>
            <a:off x="2176463" y="3984625"/>
            <a:ext cx="2514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1" name="Freeform 19"/>
          <p:cNvSpPr>
            <a:spLocks/>
          </p:cNvSpPr>
          <p:nvPr/>
        </p:nvSpPr>
        <p:spPr bwMode="auto">
          <a:xfrm>
            <a:off x="4716463" y="3644900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6 h 182"/>
              <a:gd name="T4" fmla="*/ 2147483646 w 182"/>
              <a:gd name="T5" fmla="*/ 0 h 182"/>
              <a:gd name="T6" fmla="*/ 2147483646 w 182"/>
              <a:gd name="T7" fmla="*/ 2147483646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Decomposition Theory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544638"/>
            <a:ext cx="6796087" cy="4903787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Decide whether a particular relation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is in “good” form.</a:t>
            </a:r>
          </a:p>
          <a:p>
            <a:r>
              <a:rPr lang="en-US" altLang="en-US">
                <a:ea typeface="ＭＳ Ｐゴシック" pitchFamily="34" charset="-128"/>
              </a:rPr>
              <a:t>In the case that a relation 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>
                <a:ea typeface="ＭＳ Ｐゴシック" pitchFamily="34" charset="-128"/>
              </a:rPr>
              <a:t> is not in “good” form, decompose it into a set of relations {</a:t>
            </a:r>
            <a:r>
              <a:rPr lang="en-US" altLang="en-US" i="1">
                <a:ea typeface="ＭＳ Ｐゴシック" pitchFamily="34" charset="-128"/>
              </a:rPr>
              <a:t>R</a:t>
            </a:r>
            <a:r>
              <a:rPr lang="en-US" altLang="en-US" baseline="-25000">
                <a:ea typeface="ＭＳ Ｐゴシック" pitchFamily="34" charset="-128"/>
              </a:rPr>
              <a:t>1</a:t>
            </a:r>
            <a:r>
              <a:rPr lang="en-US" altLang="en-US" i="1">
                <a:ea typeface="ＭＳ Ｐゴシック" pitchFamily="34" charset="-128"/>
              </a:rPr>
              <a:t>, R</a:t>
            </a:r>
            <a:r>
              <a:rPr lang="en-US" altLang="en-US" baseline="-25000">
                <a:ea typeface="ＭＳ Ｐゴシック" pitchFamily="34" charset="-128"/>
              </a:rPr>
              <a:t>2</a:t>
            </a:r>
            <a:r>
              <a:rPr lang="en-US" altLang="en-US" i="1">
                <a:ea typeface="ＭＳ Ｐゴシック" pitchFamily="34" charset="-128"/>
              </a:rPr>
              <a:t>, ..., R</a:t>
            </a:r>
            <a:r>
              <a:rPr lang="en-US" altLang="en-US" i="1" baseline="-25000">
                <a:ea typeface="ＭＳ Ｐゴシック" pitchFamily="34" charset="-128"/>
              </a:rPr>
              <a:t>n</a:t>
            </a:r>
            <a:r>
              <a:rPr lang="en-US" altLang="en-US">
                <a:ea typeface="ＭＳ Ｐゴシック" pitchFamily="34" charset="-128"/>
              </a:rPr>
              <a:t>} such that 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each relation is in good form 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the decomposition is a lossless-join decomposition</a:t>
            </a:r>
          </a:p>
          <a:p>
            <a:r>
              <a:rPr lang="en-US" altLang="en-US">
                <a:ea typeface="ＭＳ Ｐゴシック" pitchFamily="34" charset="-128"/>
              </a:rPr>
              <a:t>Our theory is based on: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functional dependencies</a:t>
            </a:r>
          </a:p>
          <a:p>
            <a:pPr lvl="1"/>
            <a:r>
              <a:rPr lang="en-US" altLang="en-US"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800100" y="1006475"/>
            <a:ext cx="656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Goal — Devise a Theory for the Following: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43798</TotalTime>
  <Words>3031</Words>
  <Application>Microsoft Office PowerPoint</Application>
  <PresentationFormat>On-screen Show (4:3)</PresentationFormat>
  <Paragraphs>301</Paragraphs>
  <Slides>33</Slides>
  <Notes>33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Helvetica</vt:lpstr>
      <vt:lpstr>Monotype Sorts</vt:lpstr>
      <vt:lpstr>Symbol</vt:lpstr>
      <vt:lpstr>Times New Roman</vt:lpstr>
      <vt:lpstr>Webdings</vt:lpstr>
      <vt:lpstr>2_db-5-grey</vt:lpstr>
      <vt:lpstr>Clip</vt:lpstr>
      <vt:lpstr> Overview of Relational Database Design</vt:lpstr>
      <vt:lpstr>Outline</vt:lpstr>
      <vt:lpstr>Example of a Bad Schema</vt:lpstr>
      <vt:lpstr>How to Deal with a Bad Schema?</vt:lpstr>
      <vt:lpstr>Lossless-Join Decomposition  </vt:lpstr>
      <vt:lpstr>Decomposition does not always work</vt:lpstr>
      <vt:lpstr>A Lossy Decomposition</vt:lpstr>
      <vt:lpstr>Lossless-Join Decomposition Definition</vt:lpstr>
      <vt:lpstr>Decomposition Theory</vt:lpstr>
      <vt:lpstr>Functional Dependencies</vt:lpstr>
      <vt:lpstr>Functional Dependencies</vt:lpstr>
      <vt:lpstr>Functional Dependencies (Cont.)</vt:lpstr>
      <vt:lpstr>Functional Dependencies (Cont.)</vt:lpstr>
      <vt:lpstr>Use of Functional Dependencies</vt:lpstr>
      <vt:lpstr>Trivial Functional Dependencies</vt:lpstr>
      <vt:lpstr>Closure of a Set of Functional Dependencies</vt:lpstr>
      <vt:lpstr>Computing F+</vt:lpstr>
      <vt:lpstr>Example of Armstrong’s Axioms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Testing if an Attribute is Extraneous</vt:lpstr>
      <vt:lpstr>Computing a Canonical Cover</vt:lpstr>
      <vt:lpstr>Decomposition Using Functional Dependency </vt:lpstr>
      <vt:lpstr>Lossless-join Decomposition</vt:lpstr>
      <vt:lpstr>Example</vt:lpstr>
      <vt:lpstr>Dependency Preserving Decomposition</vt:lpstr>
      <vt:lpstr>Testing for Dependency Preservation</vt:lpstr>
      <vt:lpstr>Example</vt:lpstr>
      <vt:lpstr>What do we Have Thus Far?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Sumit Ganguly</cp:lastModifiedBy>
  <cp:revision>845</cp:revision>
  <cp:lastPrinted>2015-09-24T14:18:44Z</cp:lastPrinted>
  <dcterms:created xsi:type="dcterms:W3CDTF">2009-12-21T15:40:15Z</dcterms:created>
  <dcterms:modified xsi:type="dcterms:W3CDTF">2022-02-09T06:15:38Z</dcterms:modified>
</cp:coreProperties>
</file>