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69" r:id="rId3"/>
    <p:sldId id="257" r:id="rId4"/>
    <p:sldId id="273" r:id="rId5"/>
    <p:sldId id="274" r:id="rId6"/>
    <p:sldId id="275" r:id="rId7"/>
    <p:sldId id="276" r:id="rId8"/>
    <p:sldId id="277" r:id="rId9"/>
    <p:sldId id="258" r:id="rId10"/>
    <p:sldId id="270" r:id="rId11"/>
    <p:sldId id="271" r:id="rId12"/>
    <p:sldId id="272" r:id="rId13"/>
    <p:sldId id="267" r:id="rId14"/>
    <p:sldId id="278" r:id="rId15"/>
    <p:sldId id="281" r:id="rId16"/>
    <p:sldId id="279" r:id="rId17"/>
    <p:sldId id="282" r:id="rId18"/>
    <p:sldId id="280" r:id="rId19"/>
    <p:sldId id="283"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5/15/2020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4724400"/>
            <a:ext cx="7574280" cy="1828800"/>
          </a:xfrm>
        </p:spPr>
        <p:txBody>
          <a:bodyPr>
            <a:normAutofit fontScale="90000"/>
          </a:bodyPr>
          <a:lstStyle/>
          <a:p>
            <a:r>
              <a:rPr lang="en-US" sz="4000" b="1" dirty="0" smtClean="0">
                <a:solidFill>
                  <a:schemeClr val="tx1"/>
                </a:solidFill>
                <a:latin typeface="Courier New" pitchFamily="49" charset="0"/>
                <a:cs typeface="Courier New" pitchFamily="49" charset="0"/>
              </a:rPr>
              <a:t>Advanced Concepts of OOPs</a:t>
            </a:r>
            <a:br>
              <a:rPr lang="en-US" sz="4000" b="1" dirty="0" smtClean="0">
                <a:solidFill>
                  <a:schemeClr val="tx1"/>
                </a:solidFill>
                <a:latin typeface="Courier New" pitchFamily="49" charset="0"/>
                <a:cs typeface="Courier New" pitchFamily="49" charset="0"/>
              </a:rPr>
            </a:br>
            <a:r>
              <a:rPr lang="en-US" sz="4000" b="1" dirty="0" smtClean="0">
                <a:solidFill>
                  <a:schemeClr val="tx1"/>
                </a:solidFill>
                <a:latin typeface="Courier New" pitchFamily="49" charset="0"/>
                <a:cs typeface="Courier New" pitchFamily="49" charset="0"/>
              </a:rPr>
              <a:t>       </a:t>
            </a:r>
            <a:r>
              <a:rPr lang="en-US" sz="4000" b="1" dirty="0" smtClean="0">
                <a:solidFill>
                  <a:schemeClr val="tx1"/>
                </a:solidFill>
                <a:latin typeface="Courier New" pitchFamily="49" charset="0"/>
                <a:cs typeface="Courier New" pitchFamily="49" charset="0"/>
              </a:rPr>
              <a:t> </a:t>
            </a:r>
            <a:r>
              <a:rPr lang="en-US" sz="4000" b="1" dirty="0" smtClean="0">
                <a:solidFill>
                  <a:schemeClr val="tx1"/>
                </a:solidFill>
                <a:latin typeface="Courier New" pitchFamily="49" charset="0"/>
                <a:cs typeface="Courier New" pitchFamily="49" charset="0"/>
              </a:rPr>
              <a:t>CS 19.102</a:t>
            </a:r>
            <a:br>
              <a:rPr lang="en-US" sz="4000" b="1" dirty="0" smtClean="0">
                <a:solidFill>
                  <a:schemeClr val="tx1"/>
                </a:solidFill>
                <a:latin typeface="Courier New" pitchFamily="49" charset="0"/>
                <a:cs typeface="Courier New" pitchFamily="49" charset="0"/>
              </a:rPr>
            </a:br>
            <a:r>
              <a:rPr lang="en-US" sz="4000" b="1" dirty="0" smtClean="0">
                <a:solidFill>
                  <a:schemeClr val="tx1"/>
                </a:solidFill>
                <a:latin typeface="Courier New" pitchFamily="49" charset="0"/>
                <a:cs typeface="Courier New" pitchFamily="49" charset="0"/>
              </a:rPr>
              <a:t>		</a:t>
            </a:r>
            <a:r>
              <a:rPr lang="en-US" sz="4000" b="1" u="sng" dirty="0" smtClean="0">
                <a:solidFill>
                  <a:schemeClr val="tx1"/>
                </a:solidFill>
                <a:latin typeface="Courier New" pitchFamily="49" charset="0"/>
                <a:cs typeface="Courier New" pitchFamily="49" charset="0"/>
              </a:rPr>
              <a:t>Java Project</a:t>
            </a:r>
            <a:r>
              <a:rPr lang="en-US" sz="4000" b="1" dirty="0" smtClean="0">
                <a:solidFill>
                  <a:schemeClr val="tx1"/>
                </a:solidFill>
                <a:latin typeface="Courier New" pitchFamily="49" charset="0"/>
                <a:cs typeface="Courier New" pitchFamily="49" charset="0"/>
              </a:rPr>
              <a:t/>
            </a:r>
            <a:br>
              <a:rPr lang="en-US" sz="4000" b="1" dirty="0" smtClean="0">
                <a:solidFill>
                  <a:schemeClr val="tx1"/>
                </a:solidFill>
                <a:latin typeface="Courier New" pitchFamily="49" charset="0"/>
                <a:cs typeface="Courier New" pitchFamily="49" charset="0"/>
              </a:rPr>
            </a:br>
            <a:r>
              <a:rPr lang="en-US" sz="4000" b="1" dirty="0" smtClean="0">
                <a:solidFill>
                  <a:schemeClr val="tx1"/>
                </a:solidFill>
                <a:latin typeface="Courier New" pitchFamily="49" charset="0"/>
                <a:cs typeface="Courier New" pitchFamily="49" charset="0"/>
              </a:rPr>
              <a:t> </a:t>
            </a:r>
            <a:r>
              <a:rPr lang="en-US" sz="2200" b="1" dirty="0" smtClean="0">
                <a:solidFill>
                  <a:schemeClr val="tx1"/>
                </a:solidFill>
                <a:latin typeface="Times New Roman" pitchFamily="18" charset="0"/>
                <a:cs typeface="Times New Roman" pitchFamily="18" charset="0"/>
              </a:rPr>
              <a:t>SUBMITTED </a:t>
            </a:r>
            <a:r>
              <a:rPr lang="en-US" sz="2200" b="1" dirty="0" smtClean="0">
                <a:solidFill>
                  <a:schemeClr val="tx1"/>
                </a:solidFill>
                <a:latin typeface="Times New Roman" pitchFamily="18" charset="0"/>
                <a:cs typeface="Times New Roman" pitchFamily="18" charset="0"/>
              </a:rPr>
              <a:t>TO:  		              SUBMITTED BY:</a:t>
            </a:r>
            <a:br>
              <a:rPr lang="en-US" sz="2200" b="1"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Mr. Raman </a:t>
            </a:r>
            <a:r>
              <a:rPr lang="en-US" sz="2200" dirty="0" err="1" smtClean="0">
                <a:solidFill>
                  <a:schemeClr val="tx1"/>
                </a:solidFill>
                <a:latin typeface="Times New Roman" pitchFamily="18" charset="0"/>
                <a:cs typeface="Times New Roman" pitchFamily="18" charset="0"/>
              </a:rPr>
              <a:t>Puneet</a:t>
            </a:r>
            <a:r>
              <a:rPr lang="en-US" sz="2200" dirty="0" smtClean="0">
                <a:solidFill>
                  <a:schemeClr val="tx1"/>
                </a:solidFill>
                <a:latin typeface="Times New Roman" pitchFamily="18" charset="0"/>
                <a:cs typeface="Times New Roman" pitchFamily="18" charset="0"/>
              </a:rPr>
              <a:t> Singh                               190097  </a:t>
            </a:r>
            <a:r>
              <a:rPr lang="en-US" sz="2200" dirty="0" err="1" smtClean="0">
                <a:solidFill>
                  <a:schemeClr val="tx1"/>
                </a:solidFill>
                <a:latin typeface="Times New Roman" pitchFamily="18" charset="0"/>
                <a:cs typeface="Times New Roman" pitchFamily="18" charset="0"/>
              </a:rPr>
              <a:t>Aayushi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Bhargava</a:t>
            </a:r>
            <a:r>
              <a:rPr lang="en-US" sz="2200" dirty="0" smtClean="0">
                <a:solidFill>
                  <a:schemeClr val="tx1"/>
                </a:solidFill>
                <a:latin typeface="Times New Roman" pitchFamily="18" charset="0"/>
                <a:cs typeface="Times New Roman" pitchFamily="18" charset="0"/>
              </a:rPr>
              <a:t> </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                                                                       190098  </a:t>
            </a:r>
            <a:r>
              <a:rPr lang="en-US" sz="2200" dirty="0" err="1" smtClean="0">
                <a:solidFill>
                  <a:schemeClr val="tx1"/>
                </a:solidFill>
                <a:latin typeface="Times New Roman" pitchFamily="18" charset="0"/>
                <a:cs typeface="Times New Roman" pitchFamily="18" charset="0"/>
              </a:rPr>
              <a:t>Aditi</a:t>
            </a:r>
            <a:r>
              <a:rPr lang="en-US" sz="2200" dirty="0" smtClean="0">
                <a:solidFill>
                  <a:schemeClr val="tx1"/>
                </a:solidFill>
                <a:latin typeface="Times New Roman" pitchFamily="18" charset="0"/>
                <a:cs typeface="Times New Roman" pitchFamily="18" charset="0"/>
              </a:rPr>
              <a:t> Singh                                       </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                                                                       190110  </a:t>
            </a:r>
            <a:r>
              <a:rPr lang="en-US" sz="2200" dirty="0" err="1" smtClean="0">
                <a:solidFill>
                  <a:schemeClr val="tx1"/>
                </a:solidFill>
                <a:latin typeface="Times New Roman" pitchFamily="18" charset="0"/>
                <a:cs typeface="Times New Roman" pitchFamily="18" charset="0"/>
              </a:rPr>
              <a:t>Deepansha</a:t>
            </a:r>
            <a:r>
              <a:rPr lang="en-US" sz="2200" dirty="0" smtClean="0">
                <a:solidFill>
                  <a:schemeClr val="tx1"/>
                </a:solidFill>
                <a:latin typeface="Times New Roman" pitchFamily="18" charset="0"/>
                <a:cs typeface="Times New Roman" pitchFamily="18" charset="0"/>
              </a:rPr>
              <a:t> Singh</a:t>
            </a:r>
            <a:br>
              <a:rPr lang="en-US" sz="2200" dirty="0" smtClean="0">
                <a:solidFill>
                  <a:schemeClr val="tx1"/>
                </a:solidFill>
                <a:latin typeface="Times New Roman" pitchFamily="18" charset="0"/>
                <a:cs typeface="Times New Roman" pitchFamily="18" charset="0"/>
              </a:rPr>
            </a:br>
            <a:r>
              <a:rPr lang="en-US" sz="2200" dirty="0" smtClean="0">
                <a:solidFill>
                  <a:schemeClr val="tx1"/>
                </a:solidFill>
                <a:latin typeface="Times New Roman" pitchFamily="18" charset="0"/>
                <a:cs typeface="Times New Roman" pitchFamily="18" charset="0"/>
              </a:rPr>
              <a:t>				              190123  </a:t>
            </a:r>
            <a:r>
              <a:rPr lang="en-US" sz="2200" dirty="0" err="1" smtClean="0">
                <a:solidFill>
                  <a:schemeClr val="tx1"/>
                </a:solidFill>
                <a:latin typeface="Times New Roman" pitchFamily="18" charset="0"/>
                <a:cs typeface="Times New Roman" pitchFamily="18" charset="0"/>
              </a:rPr>
              <a:t>Samyukta</a:t>
            </a:r>
            <a:r>
              <a:rPr lang="en-US" sz="2200" dirty="0" smtClean="0">
                <a:solidFill>
                  <a:schemeClr val="tx1"/>
                </a:solidFill>
                <a:latin typeface="Times New Roman" pitchFamily="18" charset="0"/>
                <a:cs typeface="Times New Roman" pitchFamily="18" charset="0"/>
              </a:rPr>
              <a:t> Singh                 </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endParaRPr lang="en-IN" dirty="0">
              <a:solidFill>
                <a:schemeClr val="tx1"/>
              </a:solidFill>
              <a:latin typeface="Courier New" pitchFamily="49" charset="0"/>
              <a:cs typeface="Courier New" pitchFamily="49" charset="0"/>
            </a:endParaRPr>
          </a:p>
        </p:txBody>
      </p:sp>
      <p:pic>
        <p:nvPicPr>
          <p:cNvPr id="5" name="Picture 4">
            <a:extLst>
              <a:ext uri="{FF2B5EF4-FFF2-40B4-BE49-F238E27FC236}">
                <a16:creationId xmlns="" xmlns:a16="http://schemas.microsoft.com/office/drawing/2014/main" id="{F41D301F-C769-43D5-972C-BDB25A5357E8}"/>
              </a:ext>
            </a:extLst>
          </p:cNvPr>
          <p:cNvPicPr>
            <a:picLocks noChangeAspect="1"/>
          </p:cNvPicPr>
          <p:nvPr/>
        </p:nvPicPr>
        <p:blipFill>
          <a:blip r:embed="rId2"/>
          <a:stretch>
            <a:fillRect/>
          </a:stretch>
        </p:blipFill>
        <p:spPr>
          <a:xfrm>
            <a:off x="1828801" y="0"/>
            <a:ext cx="6248400" cy="322907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33400"/>
            <a:ext cx="8458200" cy="6781800"/>
          </a:xfrm>
        </p:spPr>
        <p:txBody>
          <a:bodyPr>
            <a:normAutofit/>
          </a:bodyPr>
          <a:lstStyle/>
          <a:p>
            <a:pPr>
              <a:buFont typeface="Wingdings" pitchFamily="2" charset="2"/>
              <a:buChar char="Ø"/>
            </a:pPr>
            <a:r>
              <a:rPr lang="en-IN" sz="2800" b="1" dirty="0" smtClean="0">
                <a:latin typeface="Courier New" pitchFamily="49" charset="0"/>
                <a:cs typeface="Courier New" pitchFamily="49" charset="0"/>
              </a:rPr>
              <a:t>Features of Java:</a:t>
            </a:r>
          </a:p>
          <a:p>
            <a:pPr>
              <a:buFont typeface="Wingdings" pitchFamily="2" charset="2"/>
              <a:buChar char="Ø"/>
            </a:pPr>
            <a:endParaRPr lang="en-IN" sz="2800" b="1" dirty="0" smtClean="0">
              <a:latin typeface="Courier New" pitchFamily="49" charset="0"/>
              <a:cs typeface="Courier New" pitchFamily="49" charset="0"/>
            </a:endParaRPr>
          </a:p>
          <a:p>
            <a:r>
              <a:rPr lang="en-IN" sz="2800" dirty="0" smtClean="0">
                <a:latin typeface="Courier New" pitchFamily="49" charset="0"/>
                <a:cs typeface="Courier New" pitchFamily="49" charset="0"/>
              </a:rPr>
              <a:t>Platform Independent</a:t>
            </a:r>
          </a:p>
          <a:p>
            <a:r>
              <a:rPr lang="en-IN" sz="2800" dirty="0" smtClean="0">
                <a:latin typeface="Courier New" pitchFamily="49" charset="0"/>
                <a:cs typeface="Courier New" pitchFamily="49" charset="0"/>
              </a:rPr>
              <a:t>Simple</a:t>
            </a:r>
          </a:p>
          <a:p>
            <a:r>
              <a:rPr lang="en-IN" sz="2800" dirty="0" smtClean="0">
                <a:latin typeface="Courier New" pitchFamily="49" charset="0"/>
                <a:cs typeface="Courier New" pitchFamily="49" charset="0"/>
              </a:rPr>
              <a:t>Secure</a:t>
            </a:r>
          </a:p>
          <a:p>
            <a:r>
              <a:rPr lang="en-IN" sz="2800" dirty="0" smtClean="0">
                <a:latin typeface="Courier New" pitchFamily="49" charset="0"/>
                <a:cs typeface="Courier New" pitchFamily="49" charset="0"/>
              </a:rPr>
              <a:t>Architecture-neutral</a:t>
            </a:r>
          </a:p>
          <a:p>
            <a:r>
              <a:rPr lang="en-IN" sz="2800" dirty="0" smtClean="0">
                <a:latin typeface="Courier New" pitchFamily="49" charset="0"/>
                <a:cs typeface="Courier New" pitchFamily="49" charset="0"/>
              </a:rPr>
              <a:t>Portable</a:t>
            </a:r>
          </a:p>
          <a:p>
            <a:r>
              <a:rPr lang="en-IN" sz="2800" dirty="0" smtClean="0">
                <a:latin typeface="Courier New" pitchFamily="49" charset="0"/>
                <a:cs typeface="Courier New" pitchFamily="49" charset="0"/>
              </a:rPr>
              <a:t>Robust</a:t>
            </a:r>
          </a:p>
          <a:p>
            <a:r>
              <a:rPr lang="en-IN" sz="2800" dirty="0" smtClean="0">
                <a:latin typeface="Courier New" pitchFamily="49" charset="0"/>
                <a:cs typeface="Courier New" pitchFamily="49" charset="0"/>
              </a:rPr>
              <a:t>Multithreaded</a:t>
            </a:r>
          </a:p>
          <a:p>
            <a:pPr>
              <a:buFont typeface="Arial" pitchFamily="34" charset="0"/>
              <a:buChar char="•"/>
            </a:pPr>
            <a:endParaRPr lang="en-IN" sz="2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20000" cy="4419600"/>
          </a:xfrm>
        </p:spPr>
        <p:txBody>
          <a:bodyPr>
            <a:normAutofit/>
          </a:bodyPr>
          <a:lstStyle/>
          <a:p>
            <a:pPr>
              <a:buFont typeface="Wingdings" pitchFamily="2" charset="2"/>
              <a:buChar char="Ø"/>
            </a:pPr>
            <a:r>
              <a:rPr lang="en-IN" sz="2800" b="1" dirty="0" smtClean="0">
                <a:latin typeface="Courier New" pitchFamily="49" charset="0"/>
                <a:cs typeface="Courier New" pitchFamily="49" charset="0"/>
              </a:rPr>
              <a:t>Use of Single Inheritance in our code:</a:t>
            </a:r>
          </a:p>
          <a:p>
            <a:endParaRPr lang="en-IN" sz="2800" b="1" dirty="0" smtClean="0">
              <a:latin typeface="Courier New" pitchFamily="49" charset="0"/>
              <a:cs typeface="Courier New" pitchFamily="49" charset="0"/>
            </a:endParaRPr>
          </a:p>
          <a:p>
            <a:r>
              <a:rPr lang="en-IN" sz="2800" b="1" dirty="0" smtClean="0">
                <a:latin typeface="Courier New" pitchFamily="49" charset="0"/>
                <a:cs typeface="Courier New" pitchFamily="49" charset="0"/>
              </a:rPr>
              <a:t>Single Inheritance?</a:t>
            </a:r>
          </a:p>
          <a:p>
            <a:pPr>
              <a:buNone/>
            </a:pPr>
            <a:r>
              <a:rPr lang="en-IN" sz="2400" b="1" dirty="0" smtClean="0">
                <a:latin typeface="Courier New" pitchFamily="49" charset="0"/>
                <a:cs typeface="Courier New" pitchFamily="49" charset="0"/>
              </a:rPr>
              <a:t> </a:t>
            </a:r>
            <a:r>
              <a:rPr lang="en-IN" sz="2000" b="1" dirty="0" smtClean="0">
                <a:latin typeface="Courier New" pitchFamily="49" charset="0"/>
                <a:cs typeface="Courier New" pitchFamily="49" charset="0"/>
              </a:rPr>
              <a:t>Single inheritance</a:t>
            </a:r>
            <a:r>
              <a:rPr lang="en-IN" sz="2000" dirty="0" smtClean="0">
                <a:latin typeface="Courier New" pitchFamily="49" charset="0"/>
                <a:cs typeface="Courier New" pitchFamily="49" charset="0"/>
              </a:rPr>
              <a:t> enables a derived class to </a:t>
            </a:r>
            <a:r>
              <a:rPr lang="en-IN" sz="2000" b="1" dirty="0" smtClean="0">
                <a:latin typeface="Courier New" pitchFamily="49" charset="0"/>
                <a:cs typeface="Courier New" pitchFamily="49" charset="0"/>
              </a:rPr>
              <a:t>inherit</a:t>
            </a:r>
            <a:r>
              <a:rPr lang="en-IN" sz="2000" dirty="0" smtClean="0">
                <a:latin typeface="Courier New" pitchFamily="49" charset="0"/>
                <a:cs typeface="Courier New" pitchFamily="49" charset="0"/>
              </a:rPr>
              <a:t> properties and behaviour from a </a:t>
            </a:r>
            <a:r>
              <a:rPr lang="en-IN" sz="2000" b="1" dirty="0" smtClean="0">
                <a:latin typeface="Courier New" pitchFamily="49" charset="0"/>
                <a:cs typeface="Courier New" pitchFamily="49" charset="0"/>
              </a:rPr>
              <a:t>single</a:t>
            </a:r>
            <a:r>
              <a:rPr lang="en-IN" sz="2000" dirty="0" smtClean="0">
                <a:latin typeface="Courier New" pitchFamily="49" charset="0"/>
                <a:cs typeface="Courier New" pitchFamily="49" charset="0"/>
              </a:rPr>
              <a:t> parent class. It allows a derived class to </a:t>
            </a:r>
            <a:r>
              <a:rPr lang="en-IN" sz="2000" b="1" dirty="0" smtClean="0">
                <a:latin typeface="Courier New" pitchFamily="49" charset="0"/>
                <a:cs typeface="Courier New" pitchFamily="49" charset="0"/>
              </a:rPr>
              <a:t>inherit</a:t>
            </a:r>
            <a:r>
              <a:rPr lang="en-IN" sz="2000" dirty="0" smtClean="0">
                <a:latin typeface="Courier New" pitchFamily="49" charset="0"/>
                <a:cs typeface="Courier New" pitchFamily="49" charset="0"/>
              </a:rPr>
              <a:t> the properties and behaviour of a base class, thus enabling code reusability as well as adding new features to the existing code.</a:t>
            </a:r>
          </a:p>
          <a:p>
            <a:pPr>
              <a:buNone/>
            </a:pPr>
            <a:endParaRPr lang="en-IN" sz="2000" dirty="0" smtClean="0">
              <a:latin typeface="Courier New" pitchFamily="49" charset="0"/>
              <a:cs typeface="Courier New" pitchFamily="49" charset="0"/>
            </a:endParaRPr>
          </a:p>
        </p:txBody>
      </p:sp>
      <p:pic>
        <p:nvPicPr>
          <p:cNvPr id="1027" name="Picture 3"/>
          <p:cNvPicPr>
            <a:picLocks noChangeAspect="1" noChangeArrowheads="1"/>
          </p:cNvPicPr>
          <p:nvPr/>
        </p:nvPicPr>
        <p:blipFill>
          <a:blip r:embed="rId2"/>
          <a:srcRect/>
          <a:stretch>
            <a:fillRect/>
          </a:stretch>
        </p:blipFill>
        <p:spPr bwMode="auto">
          <a:xfrm>
            <a:off x="3962400" y="4572000"/>
            <a:ext cx="2266950"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normAutofit/>
          </a:bodyPr>
          <a:lstStyle/>
          <a:p>
            <a:endParaRPr lang="en-IN" sz="2400" dirty="0" smtClean="0">
              <a:latin typeface="Courier New" pitchFamily="49" charset="0"/>
              <a:cs typeface="Courier New" pitchFamily="49" charset="0"/>
            </a:endParaRPr>
          </a:p>
          <a:p>
            <a:r>
              <a:rPr lang="en-IN" sz="2400" dirty="0" smtClean="0">
                <a:latin typeface="Courier New" pitchFamily="49" charset="0"/>
                <a:cs typeface="Courier New" pitchFamily="49" charset="0"/>
              </a:rPr>
              <a:t>We have combined all the functions that were part of all the three narratives into a class (</a:t>
            </a:r>
            <a:r>
              <a:rPr lang="en-IN" sz="2400" dirty="0" err="1" smtClean="0">
                <a:latin typeface="Courier New" pitchFamily="49" charset="0"/>
                <a:cs typeface="Courier New" pitchFamily="49" charset="0"/>
              </a:rPr>
              <a:t>Sundarta</a:t>
            </a:r>
            <a:r>
              <a:rPr lang="en-IN" sz="2400" dirty="0" smtClean="0">
                <a:latin typeface="Courier New" pitchFamily="49" charset="0"/>
                <a:cs typeface="Courier New" pitchFamily="49" charset="0"/>
              </a:rPr>
              <a:t>), then we extended all the three classes(of respective narratives) to </a:t>
            </a:r>
            <a:r>
              <a:rPr lang="en-IN" sz="2400" dirty="0" err="1" smtClean="0">
                <a:latin typeface="Courier New" pitchFamily="49" charset="0"/>
                <a:cs typeface="Courier New" pitchFamily="49" charset="0"/>
              </a:rPr>
              <a:t>sundarta</a:t>
            </a:r>
            <a:r>
              <a:rPr lang="en-IN" sz="2400" dirty="0" smtClean="0">
                <a:latin typeface="Courier New" pitchFamily="49" charset="0"/>
                <a:cs typeface="Courier New" pitchFamily="49" charset="0"/>
              </a:rPr>
              <a:t> class.</a:t>
            </a:r>
          </a:p>
          <a:p>
            <a:endParaRPr lang="en-IN" sz="2800" dirty="0" smtClean="0">
              <a:latin typeface="Courier New" pitchFamily="49" charset="0"/>
              <a:cs typeface="Courier New" pitchFamily="49" charset="0"/>
            </a:endParaRPr>
          </a:p>
          <a:p>
            <a:endParaRPr lang="en-IN" sz="2800" dirty="0" smtClean="0">
              <a:latin typeface="Courier New" pitchFamily="49" charset="0"/>
              <a:cs typeface="Courier New" pitchFamily="49" charset="0"/>
            </a:endParaRPr>
          </a:p>
          <a:p>
            <a:r>
              <a:rPr lang="en-IN" sz="2400" dirty="0" smtClean="0">
                <a:latin typeface="Courier New" pitchFamily="49" charset="0"/>
                <a:cs typeface="Courier New" pitchFamily="49" charset="0"/>
              </a:rPr>
              <a:t>Thus reusing our code. Using Single inheritance in our code made it easy to understand and efficient.</a:t>
            </a:r>
            <a:endParaRPr lang="en-IN"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cs typeface="Courier New" pitchFamily="49" charset="0"/>
              </a:rPr>
              <a:t>FEATURES  OF  PROJECT</a:t>
            </a:r>
            <a:endParaRPr lang="en-US" b="1" dirty="0">
              <a:latin typeface="Algerian" pitchFamily="82" charset="0"/>
              <a:cs typeface="Courier New" pitchFamily="49" charset="0"/>
            </a:endParaRPr>
          </a:p>
        </p:txBody>
      </p:sp>
      <p:sp>
        <p:nvSpPr>
          <p:cNvPr id="3" name="Content Placeholder 2"/>
          <p:cNvSpPr>
            <a:spLocks noGrp="1"/>
          </p:cNvSpPr>
          <p:nvPr>
            <p:ph idx="1"/>
          </p:nvPr>
        </p:nvSpPr>
        <p:spPr>
          <a:xfrm>
            <a:off x="1371600" y="1828800"/>
            <a:ext cx="7498080" cy="4800600"/>
          </a:xfrm>
        </p:spPr>
        <p:txBody>
          <a:bodyPr>
            <a:normAutofit/>
          </a:bodyPr>
          <a:lstStyle/>
          <a:p>
            <a:r>
              <a:rPr lang="en-US" sz="2000" dirty="0" smtClean="0">
                <a:latin typeface="Courier New" pitchFamily="49" charset="0"/>
                <a:cs typeface="Courier New" pitchFamily="49" charset="0"/>
              </a:rPr>
              <a:t>This game provides the user with three different narratives of varied genres.</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User can quit the game at any point which makes it user friendly</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Instructions are very clear and elaborate ,it gives user an opportunity to pause the game at any point thus making it easy to understand and convenient</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latin typeface="Algerian" pitchFamily="82" charset="0"/>
                <a:cs typeface="Courier New" pitchFamily="49" charset="0"/>
              </a:rPr>
              <a:t>IMPORTANT  </a:t>
            </a:r>
            <a:r>
              <a:rPr lang="en-IN" sz="4400" b="1" dirty="0" smtClean="0">
                <a:latin typeface="Algerian" pitchFamily="82" charset="0"/>
                <a:cs typeface="Courier New" pitchFamily="49" charset="0"/>
              </a:rPr>
              <a:t>methods</a:t>
            </a:r>
            <a:endParaRPr lang="en-IN" sz="4400" b="1" dirty="0">
              <a:latin typeface="Algerian" pitchFamily="82" charset="0"/>
              <a:cs typeface="Courier New" pitchFamily="49" charset="0"/>
            </a:endParaRPr>
          </a:p>
        </p:txBody>
      </p:sp>
      <p:sp>
        <p:nvSpPr>
          <p:cNvPr id="3" name="Content Placeholder 2"/>
          <p:cNvSpPr>
            <a:spLocks noGrp="1"/>
          </p:cNvSpPr>
          <p:nvPr>
            <p:ph idx="1"/>
          </p:nvPr>
        </p:nvSpPr>
        <p:spPr/>
        <p:txBody>
          <a:bodyPr>
            <a:normAutofit fontScale="85000" lnSpcReduction="20000"/>
          </a:bodyPr>
          <a:lstStyle/>
          <a:p>
            <a:endParaRPr lang="en-IN" b="1" dirty="0" smtClean="0">
              <a:latin typeface="Courier New" pitchFamily="49" charset="0"/>
              <a:cs typeface="Courier New" pitchFamily="49" charset="0"/>
            </a:endParaRPr>
          </a:p>
          <a:p>
            <a:r>
              <a:rPr lang="en-IN" b="1" dirty="0" err="1" smtClean="0">
                <a:latin typeface="Courier New" pitchFamily="49" charset="0"/>
                <a:cs typeface="Courier New" pitchFamily="49" charset="0"/>
              </a:rPr>
              <a:t>any_key</a:t>
            </a:r>
            <a:r>
              <a:rPr lang="en-IN" b="1"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to provide a short break for the user to catch up on the story where he can almost pause the story and continue on his own whim.</a:t>
            </a:r>
          </a:p>
          <a:p>
            <a:pPr>
              <a:buNone/>
            </a:pPr>
            <a:endParaRPr lang="en-IN" dirty="0" smtClean="0">
              <a:latin typeface="Courier New" pitchFamily="49" charset="0"/>
              <a:cs typeface="Courier New" pitchFamily="49" charset="0"/>
            </a:endParaRPr>
          </a:p>
          <a:p>
            <a:r>
              <a:rPr lang="en-IN" b="1" dirty="0" smtClean="0">
                <a:latin typeface="Courier New" pitchFamily="49" charset="0"/>
                <a:cs typeface="Courier New" pitchFamily="49" charset="0"/>
              </a:rPr>
              <a:t>Beautify() </a:t>
            </a:r>
          </a:p>
          <a:p>
            <a:pPr>
              <a:buNone/>
            </a:pPr>
            <a:r>
              <a:rPr lang="en-IN" dirty="0" smtClean="0">
                <a:latin typeface="Courier New" pitchFamily="49" charset="0"/>
                <a:cs typeface="Courier New" pitchFamily="49" charset="0"/>
              </a:rPr>
              <a:t>   we use this function to enhance the visual ability of the project providing clarity of thoughts and a smooth sail.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562088" cy="5867400"/>
          </a:xfrm>
        </p:spPr>
        <p:txBody>
          <a:bodyPr>
            <a:normAutofit/>
          </a:bodyPr>
          <a:lstStyle/>
          <a:p>
            <a:r>
              <a:rPr lang="en-IN" sz="2400" b="1" dirty="0" smtClean="0">
                <a:latin typeface="Courier New" pitchFamily="49" charset="0"/>
                <a:cs typeface="Courier New" pitchFamily="49" charset="0"/>
              </a:rPr>
              <a:t>input()</a:t>
            </a:r>
          </a:p>
          <a:p>
            <a:pPr>
              <a:buNone/>
            </a:pPr>
            <a:r>
              <a:rPr lang="en-IN" sz="2400" dirty="0" smtClean="0">
                <a:latin typeface="Courier New" pitchFamily="49" charset="0"/>
                <a:cs typeface="Courier New" pitchFamily="49" charset="0"/>
              </a:rPr>
              <a:t>  it is one of the major methods ,it used to take input from the user at every turn of the narrative</a:t>
            </a:r>
          </a:p>
          <a:p>
            <a:pPr>
              <a:buNone/>
            </a:pPr>
            <a:endParaRPr lang="en-IN" sz="2400" dirty="0" smtClean="0">
              <a:latin typeface="Courier New" pitchFamily="49" charset="0"/>
              <a:cs typeface="Courier New" pitchFamily="49" charset="0"/>
            </a:endParaRPr>
          </a:p>
          <a:p>
            <a:r>
              <a:rPr lang="en-IN" sz="2400" b="1" dirty="0" err="1" smtClean="0">
                <a:latin typeface="Courier New" pitchFamily="49" charset="0"/>
                <a:cs typeface="Courier New" pitchFamily="49" charset="0"/>
              </a:rPr>
              <a:t>zaruri</a:t>
            </a:r>
            <a:r>
              <a:rPr lang="en-IN" sz="2400" b="1" dirty="0" smtClean="0">
                <a:latin typeface="Courier New" pitchFamily="49" charset="0"/>
                <a:cs typeface="Courier New" pitchFamily="49" charset="0"/>
              </a:rPr>
              <a:t>()</a:t>
            </a:r>
          </a:p>
          <a:p>
            <a:pPr>
              <a:buNone/>
            </a:pPr>
            <a:r>
              <a:rPr lang="en-IN" sz="2400" dirty="0" smtClean="0">
                <a:latin typeface="Courier New" pitchFamily="49" charset="0"/>
                <a:cs typeface="Courier New" pitchFamily="49" charset="0"/>
              </a:rPr>
              <a:t>  motive of this method is to inform the </a:t>
            </a:r>
            <a:r>
              <a:rPr lang="en-IN" sz="2400" dirty="0" smtClean="0">
                <a:latin typeface="Courier New" pitchFamily="49" charset="0"/>
                <a:cs typeface="Courier New" pitchFamily="49" charset="0"/>
              </a:rPr>
              <a:t>user, at </a:t>
            </a:r>
            <a:r>
              <a:rPr lang="en-IN" sz="2400" dirty="0" smtClean="0">
                <a:latin typeface="Courier New" pitchFamily="49" charset="0"/>
                <a:cs typeface="Courier New" pitchFamily="49" charset="0"/>
              </a:rPr>
              <a:t>the time of any invalid entry made during the game </a:t>
            </a:r>
            <a:r>
              <a:rPr lang="en-IN" sz="2400" dirty="0" smtClean="0"/>
              <a:t>.</a:t>
            </a:r>
          </a:p>
          <a:p>
            <a:pPr>
              <a:buNone/>
            </a:pPr>
            <a:endParaRPr lang="en-IN" sz="2400" dirty="0" smtClean="0"/>
          </a:p>
          <a:p>
            <a:r>
              <a:rPr lang="en-IN" sz="2400" b="1" dirty="0" smtClean="0">
                <a:latin typeface="Courier New" pitchFamily="49" charset="0"/>
                <a:cs typeface="Courier New" pitchFamily="49" charset="0"/>
              </a:rPr>
              <a:t>typewriter()</a:t>
            </a:r>
          </a:p>
          <a:p>
            <a:pPr>
              <a:buNone/>
            </a:pPr>
            <a:r>
              <a:rPr lang="en-IN" sz="2400" dirty="0" smtClean="0">
                <a:latin typeface="Courier New" pitchFamily="49" charset="0"/>
                <a:cs typeface="Courier New" pitchFamily="49" charset="0"/>
              </a:rPr>
              <a:t>    to provide typewrite effect on the screen where every few seconds a letter appears after the previous one</a:t>
            </a:r>
            <a:r>
              <a:rPr lang="en-IN"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latin typeface="Algerian" pitchFamily="82" charset="0"/>
              </a:rPr>
              <a:t>CODE  SNIPPETS</a:t>
            </a:r>
            <a:endParaRPr lang="en-IN" sz="4400" b="1" dirty="0">
              <a:latin typeface="Algerian" pitchFamily="82" charset="0"/>
            </a:endParaRPr>
          </a:p>
        </p:txBody>
      </p:sp>
      <p:sp>
        <p:nvSpPr>
          <p:cNvPr id="3" name="Content Placeholder 2"/>
          <p:cNvSpPr>
            <a:spLocks noGrp="1"/>
          </p:cNvSpPr>
          <p:nvPr>
            <p:ph idx="1"/>
          </p:nvPr>
        </p:nvSpPr>
        <p:spPr>
          <a:xfrm>
            <a:off x="1435608" y="1447800"/>
            <a:ext cx="7708392" cy="5410200"/>
          </a:xfrm>
        </p:spPr>
        <p:txBody>
          <a:bodyPr>
            <a:normAutofit fontScale="55000" lnSpcReduction="20000"/>
          </a:bodyPr>
          <a:lstStyle/>
          <a:p>
            <a:pPr>
              <a:buNone/>
            </a:pPr>
            <a:r>
              <a:rPr lang="en-IN" dirty="0" smtClean="0"/>
              <a:t> </a:t>
            </a:r>
            <a:r>
              <a:rPr lang="en-IN" dirty="0" smtClean="0">
                <a:latin typeface="Courier New" pitchFamily="49" charset="0"/>
                <a:cs typeface="Courier New" pitchFamily="49" charset="0"/>
              </a:rPr>
              <a:t>public static void typewriter(String message) {</a:t>
            </a:r>
          </a:p>
          <a:p>
            <a:pPr>
              <a:buNone/>
            </a:pPr>
            <a:r>
              <a:rPr lang="en-IN" dirty="0" smtClean="0">
                <a:latin typeface="Courier New" pitchFamily="49" charset="0"/>
                <a:cs typeface="Courier New" pitchFamily="49" charset="0"/>
              </a:rPr>
              <a:t>        for(</a:t>
            </a:r>
            <a:r>
              <a:rPr lang="en-IN" dirty="0" err="1" smtClean="0">
                <a:latin typeface="Courier New" pitchFamily="49" charset="0"/>
                <a:cs typeface="Courier New" pitchFamily="49" charset="0"/>
              </a:rPr>
              <a:t>int</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i</a:t>
            </a:r>
            <a:r>
              <a:rPr lang="en-IN" dirty="0" smtClean="0">
                <a:latin typeface="Courier New" pitchFamily="49" charset="0"/>
                <a:cs typeface="Courier New" pitchFamily="49" charset="0"/>
              </a:rPr>
              <a:t> = 0; </a:t>
            </a:r>
            <a:r>
              <a:rPr lang="en-IN" dirty="0" err="1" smtClean="0">
                <a:latin typeface="Courier New" pitchFamily="49" charset="0"/>
                <a:cs typeface="Courier New" pitchFamily="49" charset="0"/>
              </a:rPr>
              <a:t>i</a:t>
            </a:r>
            <a:r>
              <a:rPr lang="en-IN" dirty="0" smtClean="0">
                <a:latin typeface="Courier New" pitchFamily="49" charset="0"/>
                <a:cs typeface="Courier New" pitchFamily="49" charset="0"/>
              </a:rPr>
              <a:t>&lt;</a:t>
            </a:r>
            <a:r>
              <a:rPr lang="en-IN" dirty="0" err="1" smtClean="0">
                <a:latin typeface="Courier New" pitchFamily="49" charset="0"/>
                <a:cs typeface="Courier New" pitchFamily="49" charset="0"/>
              </a:rPr>
              <a:t>message.length</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i</a:t>
            </a: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System.out.print</a:t>
            </a:r>
            <a:r>
              <a:rPr lang="en-IN" dirty="0" smtClean="0">
                <a:latin typeface="Courier New" pitchFamily="49" charset="0"/>
                <a:cs typeface="Courier New" pitchFamily="49" charset="0"/>
              </a:rPr>
              <a:t>(</a:t>
            </a:r>
            <a:r>
              <a:rPr lang="en-IN" dirty="0" err="1" smtClean="0">
                <a:latin typeface="Courier New" pitchFamily="49" charset="0"/>
                <a:cs typeface="Courier New" pitchFamily="49" charset="0"/>
              </a:rPr>
              <a:t>message.charAt</a:t>
            </a:r>
            <a:r>
              <a:rPr lang="en-IN" dirty="0" smtClean="0">
                <a:latin typeface="Courier New" pitchFamily="49" charset="0"/>
                <a:cs typeface="Courier New" pitchFamily="49" charset="0"/>
              </a:rPr>
              <a:t>(</a:t>
            </a:r>
            <a:r>
              <a:rPr lang="en-IN" dirty="0" err="1" smtClean="0">
                <a:latin typeface="Courier New" pitchFamily="49" charset="0"/>
                <a:cs typeface="Courier New" pitchFamily="49" charset="0"/>
              </a:rPr>
              <a:t>i</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try {</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Thread.sleep</a:t>
            </a:r>
            <a:r>
              <a:rPr lang="en-IN" dirty="0" smtClean="0">
                <a:latin typeface="Courier New" pitchFamily="49" charset="0"/>
                <a:cs typeface="Courier New" pitchFamily="49" charset="0"/>
              </a:rPr>
              <a:t>(30);</a:t>
            </a:r>
          </a:p>
          <a:p>
            <a:pPr>
              <a:buNone/>
            </a:pP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            catch(</a:t>
            </a:r>
            <a:r>
              <a:rPr lang="en-IN" dirty="0" err="1" smtClean="0">
                <a:latin typeface="Courier New" pitchFamily="49" charset="0"/>
                <a:cs typeface="Courier New" pitchFamily="49" charset="0"/>
              </a:rPr>
              <a:t>InterruptedException</a:t>
            </a:r>
            <a:r>
              <a:rPr lang="en-IN" dirty="0" smtClean="0">
                <a:latin typeface="Courier New" pitchFamily="49" charset="0"/>
                <a:cs typeface="Courier New" pitchFamily="49" charset="0"/>
              </a:rPr>
              <a:t> e) {}</a:t>
            </a:r>
          </a:p>
          <a:p>
            <a:pPr>
              <a:buNone/>
            </a:pP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    }</a:t>
            </a:r>
          </a:p>
          <a:p>
            <a:pPr>
              <a:buNone/>
            </a:pPr>
            <a:endParaRPr lang="en-IN" dirty="0" smtClean="0">
              <a:latin typeface="Courier New" pitchFamily="49" charset="0"/>
              <a:cs typeface="Courier New" pitchFamily="49" charset="0"/>
            </a:endParaRPr>
          </a:p>
          <a:p>
            <a:pPr>
              <a:buNone/>
            </a:pP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    public void beautify() {</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System.out.println</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for(</a:t>
            </a:r>
            <a:r>
              <a:rPr lang="en-IN" dirty="0" err="1" smtClean="0">
                <a:latin typeface="Courier New" pitchFamily="49" charset="0"/>
                <a:cs typeface="Courier New" pitchFamily="49" charset="0"/>
              </a:rPr>
              <a:t>int</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i</a:t>
            </a:r>
            <a:r>
              <a:rPr lang="en-IN" dirty="0" smtClean="0">
                <a:latin typeface="Courier New" pitchFamily="49" charset="0"/>
                <a:cs typeface="Courier New" pitchFamily="49" charset="0"/>
              </a:rPr>
              <a:t> = 0; </a:t>
            </a:r>
            <a:r>
              <a:rPr lang="en-IN" dirty="0" err="1" smtClean="0">
                <a:latin typeface="Courier New" pitchFamily="49" charset="0"/>
                <a:cs typeface="Courier New" pitchFamily="49" charset="0"/>
              </a:rPr>
              <a:t>i</a:t>
            </a:r>
            <a:r>
              <a:rPr lang="en-IN" dirty="0" smtClean="0">
                <a:latin typeface="Courier New" pitchFamily="49" charset="0"/>
                <a:cs typeface="Courier New" pitchFamily="49" charset="0"/>
              </a:rPr>
              <a:t>&lt;168; </a:t>
            </a:r>
            <a:r>
              <a:rPr lang="en-IN" dirty="0" err="1" smtClean="0">
                <a:latin typeface="Courier New" pitchFamily="49" charset="0"/>
                <a:cs typeface="Courier New" pitchFamily="49" charset="0"/>
              </a:rPr>
              <a:t>i</a:t>
            </a: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System.out.print</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System.out.println</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43000" y="76200"/>
            <a:ext cx="7790688" cy="6781800"/>
          </a:xfrm>
        </p:spPr>
        <p:txBody>
          <a:bodyPr>
            <a:normAutofit fontScale="62500" lnSpcReduction="20000"/>
          </a:bodyPr>
          <a:lstStyle/>
          <a:p>
            <a:pPr>
              <a:buNone/>
            </a:pPr>
            <a:r>
              <a:rPr lang="en-IN" dirty="0" smtClean="0"/>
              <a:t> </a:t>
            </a:r>
            <a:r>
              <a:rPr lang="en-IN" dirty="0" smtClean="0">
                <a:latin typeface="Courier New" pitchFamily="49" charset="0"/>
                <a:cs typeface="Courier New" pitchFamily="49" charset="0"/>
              </a:rPr>
              <a:t>public </a:t>
            </a:r>
            <a:r>
              <a:rPr lang="en-IN" dirty="0" err="1" smtClean="0">
                <a:latin typeface="Courier New" pitchFamily="49" charset="0"/>
                <a:cs typeface="Courier New" pitchFamily="49" charset="0"/>
              </a:rPr>
              <a:t>int</a:t>
            </a:r>
            <a:r>
              <a:rPr lang="en-IN" dirty="0" smtClean="0">
                <a:latin typeface="Courier New" pitchFamily="49" charset="0"/>
                <a:cs typeface="Courier New" pitchFamily="49" charset="0"/>
              </a:rPr>
              <a:t> input() {</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System.out.println</a:t>
            </a:r>
            <a:r>
              <a:rPr lang="en-IN" dirty="0" smtClean="0">
                <a:latin typeface="Courier New" pitchFamily="49" charset="0"/>
                <a:cs typeface="Courier New" pitchFamily="49" charset="0"/>
              </a:rPr>
              <a:t>("\n\</a:t>
            </a:r>
            <a:r>
              <a:rPr lang="en-IN" dirty="0" err="1" smtClean="0">
                <a:latin typeface="Courier New" pitchFamily="49" charset="0"/>
                <a:cs typeface="Courier New" pitchFamily="49" charset="0"/>
              </a:rPr>
              <a:t>nEnter</a:t>
            </a:r>
            <a:r>
              <a:rPr lang="en-IN" dirty="0" smtClean="0">
                <a:latin typeface="Courier New" pitchFamily="49" charset="0"/>
                <a:cs typeface="Courier New" pitchFamily="49" charset="0"/>
              </a:rPr>
              <a:t> your choice : ");</a:t>
            </a:r>
          </a:p>
          <a:p>
            <a:pPr>
              <a:buNone/>
            </a:pPr>
            <a:r>
              <a:rPr lang="en-IN" dirty="0" smtClean="0">
                <a:latin typeface="Courier New" pitchFamily="49" charset="0"/>
                <a:cs typeface="Courier New" pitchFamily="49" charset="0"/>
              </a:rPr>
              <a:t>        Scanner </a:t>
            </a:r>
            <a:r>
              <a:rPr lang="en-IN" dirty="0" err="1" smtClean="0">
                <a:latin typeface="Courier New" pitchFamily="49" charset="0"/>
                <a:cs typeface="Courier New" pitchFamily="49" charset="0"/>
              </a:rPr>
              <a:t>obj</a:t>
            </a:r>
            <a:r>
              <a:rPr lang="en-IN" dirty="0" smtClean="0">
                <a:latin typeface="Courier New" pitchFamily="49" charset="0"/>
                <a:cs typeface="Courier New" pitchFamily="49" charset="0"/>
              </a:rPr>
              <a:t> = new Scanner(</a:t>
            </a:r>
            <a:r>
              <a:rPr lang="en-IN" dirty="0" err="1" smtClean="0">
                <a:latin typeface="Courier New" pitchFamily="49" charset="0"/>
                <a:cs typeface="Courier New" pitchFamily="49" charset="0"/>
              </a:rPr>
              <a:t>System.in</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int</a:t>
            </a:r>
            <a:r>
              <a:rPr lang="en-IN" dirty="0" smtClean="0">
                <a:latin typeface="Courier New" pitchFamily="49" charset="0"/>
                <a:cs typeface="Courier New" pitchFamily="49" charset="0"/>
              </a:rPr>
              <a:t> option = </a:t>
            </a:r>
            <a:r>
              <a:rPr lang="en-IN" dirty="0" err="1" smtClean="0">
                <a:latin typeface="Courier New" pitchFamily="49" charset="0"/>
                <a:cs typeface="Courier New" pitchFamily="49" charset="0"/>
              </a:rPr>
              <a:t>obj.nextInt</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return option;</a:t>
            </a:r>
          </a:p>
          <a:p>
            <a:pPr>
              <a:buNone/>
            </a:pPr>
            <a:r>
              <a:rPr lang="en-IN" dirty="0" smtClean="0">
                <a:latin typeface="Courier New" pitchFamily="49" charset="0"/>
                <a:cs typeface="Courier New" pitchFamily="49" charset="0"/>
              </a:rPr>
              <a:t>    }</a:t>
            </a:r>
          </a:p>
          <a:p>
            <a:pPr>
              <a:buNone/>
            </a:pPr>
            <a:endParaRPr lang="en-IN" dirty="0" smtClean="0">
              <a:latin typeface="Courier New" pitchFamily="49" charset="0"/>
              <a:cs typeface="Courier New" pitchFamily="49" charset="0"/>
            </a:endParaRPr>
          </a:p>
          <a:p>
            <a:pPr>
              <a:buNone/>
            </a:pP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    public void </a:t>
            </a:r>
            <a:r>
              <a:rPr lang="en-IN" dirty="0" err="1" smtClean="0">
                <a:latin typeface="Courier New" pitchFamily="49" charset="0"/>
                <a:cs typeface="Courier New" pitchFamily="49" charset="0"/>
              </a:rPr>
              <a:t>any_key</a:t>
            </a: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        typewriter("\n\n\</a:t>
            </a:r>
            <a:r>
              <a:rPr lang="en-IN" dirty="0" err="1" smtClean="0">
                <a:latin typeface="Courier New" pitchFamily="49" charset="0"/>
                <a:cs typeface="Courier New" pitchFamily="49" charset="0"/>
              </a:rPr>
              <a:t>nPress</a:t>
            </a:r>
            <a:r>
              <a:rPr lang="en-IN" dirty="0" smtClean="0">
                <a:latin typeface="Courier New" pitchFamily="49" charset="0"/>
                <a:cs typeface="Courier New" pitchFamily="49" charset="0"/>
              </a:rPr>
              <a:t> ENTER to continue...");</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System.console</a:t>
            </a:r>
            <a:r>
              <a:rPr lang="en-IN" dirty="0" smtClean="0">
                <a:latin typeface="Courier New" pitchFamily="49" charset="0"/>
                <a:cs typeface="Courier New" pitchFamily="49" charset="0"/>
              </a:rPr>
              <a:t>().</a:t>
            </a:r>
            <a:r>
              <a:rPr lang="en-IN" dirty="0" err="1" smtClean="0">
                <a:latin typeface="Courier New" pitchFamily="49" charset="0"/>
                <a:cs typeface="Courier New" pitchFamily="49" charset="0"/>
              </a:rPr>
              <a:t>readPassword</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a:t>
            </a:r>
          </a:p>
          <a:p>
            <a:pPr>
              <a:buNone/>
            </a:pPr>
            <a:endParaRPr lang="en-IN" dirty="0" smtClean="0">
              <a:latin typeface="Courier New" pitchFamily="49" charset="0"/>
              <a:cs typeface="Courier New" pitchFamily="49" charset="0"/>
            </a:endParaRPr>
          </a:p>
          <a:p>
            <a:pPr>
              <a:buNone/>
            </a:pPr>
            <a:endParaRPr lang="en-IN" dirty="0" smtClean="0">
              <a:latin typeface="Courier New" pitchFamily="49" charset="0"/>
              <a:cs typeface="Courier New" pitchFamily="49" charset="0"/>
            </a:endParaRPr>
          </a:p>
          <a:p>
            <a:pPr>
              <a:buNone/>
            </a:pPr>
            <a:r>
              <a:rPr lang="en-IN" dirty="0" smtClean="0">
                <a:latin typeface="Courier New" pitchFamily="49" charset="0"/>
                <a:cs typeface="Courier New" pitchFamily="49" charset="0"/>
              </a:rPr>
              <a:t>    public void </a:t>
            </a:r>
            <a:r>
              <a:rPr lang="en-IN" dirty="0" err="1" smtClean="0">
                <a:latin typeface="Courier New" pitchFamily="49" charset="0"/>
                <a:cs typeface="Courier New" pitchFamily="49" charset="0"/>
              </a:rPr>
              <a:t>zaroori</a:t>
            </a:r>
            <a:r>
              <a:rPr lang="en-IN" dirty="0" smtClean="0">
                <a:latin typeface="Courier New" pitchFamily="49" charset="0"/>
                <a:cs typeface="Courier New" pitchFamily="49" charset="0"/>
              </a:rPr>
              <a:t>() {</a:t>
            </a:r>
          </a:p>
          <a:p>
            <a:pPr>
              <a:buNone/>
            </a:pPr>
            <a:r>
              <a:rPr lang="en-IN" dirty="0" smtClean="0">
                <a:latin typeface="Courier New" pitchFamily="49" charset="0"/>
                <a:cs typeface="Courier New" pitchFamily="49" charset="0"/>
              </a:rPr>
              <a:t>        typewriter("\n\</a:t>
            </a:r>
            <a:r>
              <a:rPr lang="en-IN" dirty="0" err="1" smtClean="0">
                <a:latin typeface="Courier New" pitchFamily="49" charset="0"/>
                <a:cs typeface="Courier New" pitchFamily="49" charset="0"/>
              </a:rPr>
              <a:t>nInvalid</a:t>
            </a:r>
            <a:r>
              <a:rPr lang="en-IN" dirty="0" smtClean="0">
                <a:latin typeface="Courier New" pitchFamily="49" charset="0"/>
                <a:cs typeface="Courier New" pitchFamily="49" charset="0"/>
              </a:rPr>
              <a:t> Entry!");</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any_key</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beautify();</a:t>
            </a:r>
          </a:p>
          <a:p>
            <a:pPr>
              <a:buNone/>
            </a:pPr>
            <a:r>
              <a:rPr lang="en-IN" dirty="0" smtClean="0">
                <a:latin typeface="Courier New" pitchFamily="49" charset="0"/>
                <a:cs typeface="Courier New" pitchFamily="49" charset="0"/>
              </a:rPr>
              <a:t>    }</a:t>
            </a:r>
            <a:endParaRPr lang="en-IN"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lstStyle/>
          <a:p>
            <a:r>
              <a:rPr lang="en-IN" b="1" dirty="0" smtClean="0">
                <a:latin typeface="Algerian" pitchFamily="82" charset="0"/>
              </a:rPr>
              <a:t>OUTPUT  SCREENSHOTS</a:t>
            </a:r>
            <a:endParaRPr lang="en-IN" b="1" dirty="0">
              <a:latin typeface="Algerian" pitchFamily="82" charset="0"/>
            </a:endParaRPr>
          </a:p>
        </p:txBody>
      </p:sp>
      <p:pic>
        <p:nvPicPr>
          <p:cNvPr id="2050" name="Picture 2"/>
          <p:cNvPicPr>
            <a:picLocks noChangeAspect="1" noChangeArrowheads="1"/>
          </p:cNvPicPr>
          <p:nvPr/>
        </p:nvPicPr>
        <p:blipFill>
          <a:blip r:embed="rId2"/>
          <a:srcRect/>
          <a:stretch>
            <a:fillRect/>
          </a:stretch>
        </p:blipFill>
        <p:spPr bwMode="auto">
          <a:xfrm>
            <a:off x="1524000" y="1066800"/>
            <a:ext cx="7162800" cy="261461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524000" y="3962400"/>
            <a:ext cx="7162800" cy="27376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0" y="152400"/>
            <a:ext cx="7376661" cy="301466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19200" y="3352800"/>
            <a:ext cx="7391400" cy="3330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574280" cy="5791200"/>
          </a:xfrm>
        </p:spPr>
        <p:txBody>
          <a:bodyPr>
            <a:normAutofit/>
          </a:bodyPr>
          <a:lstStyle/>
          <a:p>
            <a:pPr algn="ctr"/>
            <a:r>
              <a:rPr lang="en-IN" sz="7200" u="sng" dirty="0" smtClean="0">
                <a:latin typeface="Algerian" pitchFamily="82" charset="0"/>
              </a:rPr>
              <a:t>Oneirology</a:t>
            </a:r>
            <a:r>
              <a:rPr lang="en-IN" sz="7200" dirty="0" smtClean="0">
                <a:latin typeface="Algerian" pitchFamily="82" charset="0"/>
              </a:rPr>
              <a:t/>
            </a:r>
            <a:br>
              <a:rPr lang="en-IN" sz="7200" dirty="0" smtClean="0">
                <a:latin typeface="Algerian" pitchFamily="82" charset="0"/>
              </a:rPr>
            </a:br>
            <a:r>
              <a:rPr lang="en-IN" sz="7200" dirty="0" smtClean="0">
                <a:latin typeface="Algerian" pitchFamily="82" charset="0"/>
              </a:rPr>
              <a:t>- An</a:t>
            </a:r>
            <a:r>
              <a:rPr lang="en-IN" sz="7200" dirty="0" smtClean="0">
                <a:latin typeface="Algerian" pitchFamily="82" charset="0"/>
              </a:rPr>
              <a:t/>
            </a:r>
            <a:br>
              <a:rPr lang="en-IN" sz="7200" dirty="0" smtClean="0">
                <a:latin typeface="Algerian" pitchFamily="82" charset="0"/>
              </a:rPr>
            </a:br>
            <a:r>
              <a:rPr lang="en-IN" sz="7200" dirty="0" smtClean="0">
                <a:latin typeface="Algerian" pitchFamily="82" charset="0"/>
              </a:rPr>
              <a:t>INTERACTIVE</a:t>
            </a:r>
            <a:r>
              <a:rPr lang="en-IN" sz="7200" dirty="0" smtClean="0">
                <a:latin typeface="Algerian" pitchFamily="82" charset="0"/>
              </a:rPr>
              <a:t/>
            </a:r>
            <a:br>
              <a:rPr lang="en-IN" sz="7200" dirty="0" smtClean="0">
                <a:latin typeface="Algerian" pitchFamily="82" charset="0"/>
              </a:rPr>
            </a:br>
            <a:r>
              <a:rPr lang="en-IN" sz="7200" dirty="0" smtClean="0">
                <a:latin typeface="Algerian" pitchFamily="82" charset="0"/>
              </a:rPr>
              <a:t> FICTION</a:t>
            </a:r>
            <a:endParaRPr lang="en-IN" sz="7200" dirty="0">
              <a:latin typeface="Algerian"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8229600" cy="3182112"/>
          </a:xfrm>
        </p:spPr>
        <p:txBody>
          <a:bodyPr>
            <a:normAutofit/>
          </a:bodyPr>
          <a:lstStyle/>
          <a:p>
            <a:pPr algn="ctr"/>
            <a:r>
              <a:rPr lang="en-US" sz="7200" b="1" i="1" dirty="0" smtClean="0">
                <a:latin typeface="Algerian" pitchFamily="82" charset="0"/>
                <a:cs typeface="Aharoni" pitchFamily="2" charset="-79"/>
              </a:rPr>
              <a:t>THANK YOU !</a:t>
            </a:r>
            <a:endParaRPr lang="en-US" sz="7200" b="1" i="1" dirty="0">
              <a:latin typeface="Algerian" pitchFamily="82" charset="0"/>
              <a:cs typeface="Aharoni" pitchFamily="2" charset="-79"/>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38200"/>
            <a:ext cx="7498080" cy="1143000"/>
          </a:xfrm>
        </p:spPr>
        <p:txBody>
          <a:bodyPr>
            <a:noAutofit/>
          </a:bodyPr>
          <a:lstStyle/>
          <a:p>
            <a:r>
              <a:rPr lang="en-US" sz="6000" b="1" dirty="0" smtClean="0">
                <a:latin typeface="Algerian" pitchFamily="82" charset="0"/>
                <a:cs typeface="Times New Roman" pitchFamily="18" charset="0"/>
              </a:rPr>
              <a:t> CONTENTS</a:t>
            </a:r>
            <a:r>
              <a:rPr lang="en-US" sz="6000" dirty="0" smtClean="0">
                <a:latin typeface="Algerian" pitchFamily="82" charset="0"/>
              </a:rPr>
              <a:t> </a:t>
            </a:r>
            <a:br>
              <a:rPr lang="en-US" sz="6000" dirty="0" smtClean="0">
                <a:latin typeface="Algerian" pitchFamily="82" charset="0"/>
              </a:rPr>
            </a:br>
            <a:endParaRPr lang="en-US" sz="6000" dirty="0">
              <a:latin typeface="Algerian" pitchFamily="82" charset="0"/>
            </a:endParaRPr>
          </a:p>
        </p:txBody>
      </p:sp>
      <p:sp>
        <p:nvSpPr>
          <p:cNvPr id="3" name="Content Placeholder 2"/>
          <p:cNvSpPr>
            <a:spLocks noGrp="1"/>
          </p:cNvSpPr>
          <p:nvPr>
            <p:ph idx="1"/>
          </p:nvPr>
        </p:nvSpPr>
        <p:spPr/>
        <p:txBody>
          <a:bodyPr/>
          <a:lstStyle/>
          <a:p>
            <a:endParaRPr lang="en-US" sz="2800" b="1" dirty="0" smtClean="0">
              <a:solidFill>
                <a:schemeClr val="accent3">
                  <a:lumMod val="75000"/>
                </a:schemeClr>
              </a:solidFill>
              <a:latin typeface="Times New Roman" pitchFamily="18" charset="0"/>
              <a:cs typeface="Times New Roman" pitchFamily="18" charset="0"/>
            </a:endParaRPr>
          </a:p>
          <a:p>
            <a:pPr>
              <a:buClrTx/>
            </a:pPr>
            <a:r>
              <a:rPr lang="en-US" sz="2800" b="1" dirty="0" smtClean="0">
                <a:solidFill>
                  <a:schemeClr val="accent3">
                    <a:lumMod val="75000"/>
                  </a:schemeClr>
                </a:solidFill>
                <a:latin typeface="Courier New" pitchFamily="49" charset="0"/>
                <a:cs typeface="Courier New" pitchFamily="49" charset="0"/>
              </a:rPr>
              <a:t>ABOUT  THE  PROJECT</a:t>
            </a:r>
          </a:p>
          <a:p>
            <a:pPr>
              <a:buClrTx/>
            </a:pPr>
            <a:r>
              <a:rPr lang="en-US" sz="2800" b="1" dirty="0" smtClean="0">
                <a:solidFill>
                  <a:schemeClr val="accent3">
                    <a:lumMod val="75000"/>
                  </a:schemeClr>
                </a:solidFill>
                <a:latin typeface="Courier New" pitchFamily="49" charset="0"/>
                <a:cs typeface="Courier New" pitchFamily="49" charset="0"/>
              </a:rPr>
              <a:t>PROGRAMMING  LANGUAGE  USED</a:t>
            </a:r>
          </a:p>
          <a:p>
            <a:pPr>
              <a:buClrTx/>
            </a:pPr>
            <a:r>
              <a:rPr lang="en-US" sz="2800" b="1" dirty="0" smtClean="0">
                <a:solidFill>
                  <a:schemeClr val="accent3">
                    <a:lumMod val="75000"/>
                  </a:schemeClr>
                </a:solidFill>
                <a:latin typeface="Courier New" pitchFamily="49" charset="0"/>
                <a:cs typeface="Courier New" pitchFamily="49" charset="0"/>
              </a:rPr>
              <a:t>FEATURES  OF OUR PROJECT</a:t>
            </a:r>
          </a:p>
          <a:p>
            <a:pPr>
              <a:buClrTx/>
            </a:pPr>
            <a:r>
              <a:rPr lang="en-US" sz="2800" b="1" dirty="0" smtClean="0">
                <a:solidFill>
                  <a:schemeClr val="accent3">
                    <a:lumMod val="75000"/>
                  </a:schemeClr>
                </a:solidFill>
                <a:latin typeface="Courier New" pitchFamily="49" charset="0"/>
                <a:cs typeface="Courier New" pitchFamily="49" charset="0"/>
              </a:rPr>
              <a:t>IMPORTANT </a:t>
            </a:r>
            <a:r>
              <a:rPr lang="en-US" sz="2800" b="1" dirty="0" smtClean="0">
                <a:solidFill>
                  <a:schemeClr val="accent3">
                    <a:lumMod val="75000"/>
                  </a:schemeClr>
                </a:solidFill>
                <a:latin typeface="Courier New" pitchFamily="49" charset="0"/>
                <a:cs typeface="Courier New" pitchFamily="49" charset="0"/>
              </a:rPr>
              <a:t>METHODS </a:t>
            </a:r>
            <a:endParaRPr lang="en-US" sz="2800" b="1" dirty="0" smtClean="0">
              <a:solidFill>
                <a:schemeClr val="accent3">
                  <a:lumMod val="75000"/>
                </a:schemeClr>
              </a:solidFill>
              <a:latin typeface="Courier New" pitchFamily="49" charset="0"/>
              <a:cs typeface="Courier New" pitchFamily="49" charset="0"/>
            </a:endParaRPr>
          </a:p>
          <a:p>
            <a:pPr>
              <a:buClrTx/>
            </a:pPr>
            <a:r>
              <a:rPr lang="en-US" sz="2800" b="1" dirty="0" smtClean="0">
                <a:solidFill>
                  <a:schemeClr val="accent3">
                    <a:lumMod val="75000"/>
                  </a:schemeClr>
                </a:solidFill>
                <a:latin typeface="Courier New" pitchFamily="49" charset="0"/>
                <a:cs typeface="Courier New" pitchFamily="49" charset="0"/>
              </a:rPr>
              <a:t>SNIPPETS  OF  CODE</a:t>
            </a:r>
          </a:p>
          <a:p>
            <a:pPr>
              <a:buClrTx/>
            </a:pPr>
            <a:r>
              <a:rPr lang="en-US" sz="2800" b="1" dirty="0" smtClean="0">
                <a:solidFill>
                  <a:schemeClr val="accent3">
                    <a:lumMod val="75000"/>
                  </a:schemeClr>
                </a:solidFill>
                <a:latin typeface="Courier New" pitchFamily="49" charset="0"/>
                <a:cs typeface="Courier New" pitchFamily="49" charset="0"/>
              </a:rPr>
              <a:t>OUTPUT  SCREENSHOTS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498080" cy="1143000"/>
          </a:xfrm>
        </p:spPr>
        <p:txBody>
          <a:bodyPr/>
          <a:lstStyle/>
          <a:p>
            <a:r>
              <a:rPr lang="en-IN" sz="5400" b="1" dirty="0" smtClean="0">
                <a:latin typeface="Algerian" pitchFamily="82" charset="0"/>
              </a:rPr>
              <a:t>ABOUT THE PROJECT..</a:t>
            </a:r>
            <a:endParaRPr lang="en-IN" b="1" dirty="0">
              <a:latin typeface="Algerian" pitchFamily="82" charset="0"/>
            </a:endParaRPr>
          </a:p>
        </p:txBody>
      </p:sp>
      <p:sp>
        <p:nvSpPr>
          <p:cNvPr id="3" name="Content Placeholder 2"/>
          <p:cNvSpPr>
            <a:spLocks noGrp="1"/>
          </p:cNvSpPr>
          <p:nvPr>
            <p:ph idx="1"/>
          </p:nvPr>
        </p:nvSpPr>
        <p:spPr>
          <a:xfrm>
            <a:off x="1447800" y="1219200"/>
            <a:ext cx="7543800" cy="5334000"/>
          </a:xfrm>
        </p:spPr>
        <p:txBody>
          <a:bodyPr>
            <a:normAutofit lnSpcReduction="10000"/>
          </a:bodyPr>
          <a:lstStyle/>
          <a:p>
            <a:pPr>
              <a:buFont typeface="Wingdings" pitchFamily="2" charset="2"/>
              <a:buChar char="Ø"/>
            </a:pPr>
            <a:endParaRPr lang="en-IN" dirty="0" smtClean="0">
              <a:latin typeface="Courier New" pitchFamily="49" charset="0"/>
              <a:cs typeface="Courier New" pitchFamily="49" charset="0"/>
            </a:endParaRPr>
          </a:p>
          <a:p>
            <a:pPr>
              <a:buFont typeface="Wingdings" pitchFamily="2" charset="2"/>
              <a:buChar char="Ø"/>
            </a:pPr>
            <a:r>
              <a:rPr lang="en-IN" sz="2800" b="1" dirty="0" smtClean="0">
                <a:latin typeface="Courier New" pitchFamily="49" charset="0"/>
                <a:cs typeface="Courier New" pitchFamily="49" charset="0"/>
              </a:rPr>
              <a:t>What do you understand by Interactive Fiction?</a:t>
            </a:r>
          </a:p>
          <a:p>
            <a:pPr>
              <a:buFont typeface="Wingdings" pitchFamily="2" charset="2"/>
              <a:buChar char="Ø"/>
            </a:pPr>
            <a:endParaRPr lang="en-IN" sz="2800" b="1" dirty="0" smtClean="0">
              <a:latin typeface="Courier New" pitchFamily="49" charset="0"/>
              <a:cs typeface="Courier New" pitchFamily="49" charset="0"/>
            </a:endParaRPr>
          </a:p>
          <a:p>
            <a:pPr>
              <a:buFont typeface="Arial" pitchFamily="34" charset="0"/>
              <a:buChar char="•"/>
            </a:pPr>
            <a:r>
              <a:rPr lang="en-IN" sz="2600" dirty="0" smtClean="0">
                <a:latin typeface="Courier New" pitchFamily="49" charset="0"/>
                <a:cs typeface="Courier New" pitchFamily="49" charset="0"/>
              </a:rPr>
              <a:t>Interactive Fiction or (IF) is a classic genre where interaction with player decides the fate of the game. </a:t>
            </a:r>
          </a:p>
          <a:p>
            <a:pPr>
              <a:buFont typeface="Arial" pitchFamily="34" charset="0"/>
              <a:buChar char="•"/>
            </a:pPr>
            <a:endParaRPr lang="en-IN" sz="2600" dirty="0" smtClean="0">
              <a:latin typeface="Courier New" pitchFamily="49" charset="0"/>
              <a:cs typeface="Courier New" pitchFamily="49" charset="0"/>
            </a:endParaRPr>
          </a:p>
          <a:p>
            <a:pPr>
              <a:buFont typeface="Arial" pitchFamily="34" charset="0"/>
              <a:buChar char="•"/>
            </a:pPr>
            <a:r>
              <a:rPr lang="en-IN" sz="2600" dirty="0" smtClean="0">
                <a:latin typeface="Courier New" pitchFamily="49" charset="0"/>
                <a:cs typeface="Courier New" pitchFamily="49" charset="0"/>
              </a:rPr>
              <a:t>We have designed  a text based interactive fiction where all the interaction takes place through on-screen words</a:t>
            </a:r>
            <a:endParaRPr lang="en-IN" sz="2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lstStyle/>
          <a:p>
            <a:pPr>
              <a:buFont typeface="Wingdings" pitchFamily="2" charset="2"/>
              <a:buChar char="Ø"/>
            </a:pPr>
            <a:r>
              <a:rPr lang="en-IN" b="1" dirty="0" smtClean="0">
                <a:latin typeface="Courier New" pitchFamily="49" charset="0"/>
                <a:cs typeface="Courier New" pitchFamily="49" charset="0"/>
              </a:rPr>
              <a:t> </a:t>
            </a:r>
            <a:r>
              <a:rPr lang="en-IN" sz="3600" b="1" dirty="0" smtClean="0">
                <a:latin typeface="Courier New" pitchFamily="49" charset="0"/>
                <a:cs typeface="Courier New" pitchFamily="49" charset="0"/>
              </a:rPr>
              <a:t>ONEIROLOGY</a:t>
            </a:r>
            <a:endParaRPr lang="en-IN" b="1" dirty="0" smtClean="0">
              <a:latin typeface="Courier New" pitchFamily="49" charset="0"/>
              <a:cs typeface="Courier New" pitchFamily="49" charset="0"/>
            </a:endParaRPr>
          </a:p>
          <a:p>
            <a:pPr>
              <a:buFont typeface="Arial" pitchFamily="34" charset="0"/>
              <a:buChar char="•"/>
            </a:pPr>
            <a:endParaRPr lang="en-IN" sz="2600" dirty="0" smtClean="0">
              <a:latin typeface="Courier New" pitchFamily="49" charset="0"/>
              <a:cs typeface="Courier New" pitchFamily="49" charset="0"/>
            </a:endParaRPr>
          </a:p>
          <a:p>
            <a:r>
              <a:rPr lang="en-IN" sz="2600" dirty="0" smtClean="0">
                <a:latin typeface="Courier New" pitchFamily="49" charset="0"/>
                <a:cs typeface="Courier New" pitchFamily="49" charset="0"/>
              </a:rPr>
              <a:t>We have named our game </a:t>
            </a:r>
            <a:r>
              <a:rPr lang="en-IN" sz="2600" dirty="0" smtClean="0">
                <a:latin typeface="Courier New" pitchFamily="49" charset="0"/>
                <a:cs typeface="Courier New" pitchFamily="49" charset="0"/>
              </a:rPr>
              <a:t>Oneirology</a:t>
            </a:r>
            <a:r>
              <a:rPr lang="en-IN" sz="2600" dirty="0" smtClean="0">
                <a:latin typeface="Courier New" pitchFamily="49" charset="0"/>
                <a:cs typeface="Courier New" pitchFamily="49" charset="0"/>
              </a:rPr>
              <a:t>.</a:t>
            </a:r>
          </a:p>
          <a:p>
            <a:pPr>
              <a:buNone/>
            </a:pPr>
            <a:r>
              <a:rPr lang="en-IN" sz="2600" dirty="0" smtClean="0">
                <a:latin typeface="Courier New" pitchFamily="49" charset="0"/>
                <a:cs typeface="Courier New" pitchFamily="49" charset="0"/>
              </a:rPr>
              <a:t> It is a term which means study of dreams.</a:t>
            </a:r>
          </a:p>
          <a:p>
            <a:pPr>
              <a:buNone/>
            </a:pPr>
            <a:endParaRPr lang="en-IN" sz="2600" dirty="0" smtClean="0">
              <a:latin typeface="Courier New" pitchFamily="49" charset="0"/>
              <a:cs typeface="Courier New" pitchFamily="49" charset="0"/>
            </a:endParaRPr>
          </a:p>
          <a:p>
            <a:r>
              <a:rPr lang="en-IN" sz="2600" dirty="0" smtClean="0">
                <a:latin typeface="Courier New" pitchFamily="49" charset="0"/>
                <a:cs typeface="Courier New" pitchFamily="49" charset="0"/>
              </a:rPr>
              <a:t>In this game we provide the player with three different narratives thus providing the player with the experience of three completely different genre. Player can choose any of these stories according to the convenience.</a:t>
            </a:r>
            <a:endParaRPr lang="en-IN" sz="2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normAutofit/>
          </a:bodyPr>
          <a:lstStyle/>
          <a:p>
            <a:pPr marL="596646" indent="-514350">
              <a:buNone/>
            </a:pPr>
            <a:r>
              <a:rPr lang="en-IN" b="1" dirty="0" smtClean="0">
                <a:latin typeface="Courier New" pitchFamily="49" charset="0"/>
                <a:cs typeface="Courier New" pitchFamily="49" charset="0"/>
              </a:rPr>
              <a:t>l. DAILY BLUES</a:t>
            </a:r>
          </a:p>
          <a:p>
            <a:pPr marL="596646" indent="-514350"/>
            <a:endParaRPr lang="en-IN" b="1" dirty="0" smtClean="0">
              <a:latin typeface="Courier New" pitchFamily="49" charset="0"/>
              <a:cs typeface="Courier New" pitchFamily="49" charset="0"/>
            </a:endParaRPr>
          </a:p>
          <a:p>
            <a:pPr marL="596646" indent="-514350"/>
            <a:r>
              <a:rPr lang="en-IN" sz="2000" dirty="0" smtClean="0">
                <a:latin typeface="Courier New" pitchFamily="49" charset="0"/>
                <a:cs typeface="Courier New" pitchFamily="49" charset="0"/>
              </a:rPr>
              <a:t>Daily Blues provides the user an opportunity to explore and experience what a day in the life of any socially-pressured person feels like. Right from the beginning of the day of a stressed high-school student, till the time he/she go back to bed.</a:t>
            </a:r>
          </a:p>
          <a:p>
            <a:pPr marL="596646" indent="-514350"/>
            <a:endParaRPr lang="en-IN" sz="2000" dirty="0" smtClean="0">
              <a:latin typeface="Courier New" pitchFamily="49" charset="0"/>
              <a:cs typeface="Courier New" pitchFamily="49" charset="0"/>
            </a:endParaRPr>
          </a:p>
          <a:p>
            <a:pPr marL="596646" indent="-514350"/>
            <a:r>
              <a:rPr lang="en-IN" sz="2000" dirty="0" smtClean="0">
                <a:latin typeface="Courier New" pitchFamily="49" charset="0"/>
                <a:cs typeface="Courier New" pitchFamily="49" charset="0"/>
              </a:rPr>
              <a:t>This Interactive Fiction gives you a brief outlook into what might seem </a:t>
            </a:r>
            <a:r>
              <a:rPr lang="en-IN" sz="2000" dirty="0" smtClean="0">
                <a:latin typeface="Courier New" pitchFamily="49" charset="0"/>
                <a:cs typeface="Courier New" pitchFamily="49" charset="0"/>
              </a:rPr>
              <a:t>as </a:t>
            </a:r>
            <a:r>
              <a:rPr lang="en-IN" sz="2000" dirty="0" smtClean="0">
                <a:latin typeface="Courier New" pitchFamily="49" charset="0"/>
                <a:cs typeface="Courier New" pitchFamily="49" charset="0"/>
              </a:rPr>
              <a:t>basic </a:t>
            </a:r>
            <a:r>
              <a:rPr lang="en-IN" sz="2000" dirty="0" err="1" smtClean="0">
                <a:latin typeface="Courier New" pitchFamily="49" charset="0"/>
                <a:cs typeface="Courier New" pitchFamily="49" charset="0"/>
              </a:rPr>
              <a:t>normalcies</a:t>
            </a:r>
            <a:r>
              <a:rPr lang="en-IN" sz="2000" dirty="0" smtClean="0">
                <a:latin typeface="Courier New" pitchFamily="49" charset="0"/>
                <a:cs typeface="Courier New" pitchFamily="49" charset="0"/>
              </a:rPr>
              <a:t> in one's life, may </a:t>
            </a:r>
            <a:r>
              <a:rPr lang="en-IN" sz="2000" dirty="0" smtClean="0">
                <a:latin typeface="Courier New" pitchFamily="49" charset="0"/>
                <a:cs typeface="Courier New" pitchFamily="49" charset="0"/>
              </a:rPr>
              <a:t>actually be the </a:t>
            </a:r>
            <a:r>
              <a:rPr lang="en-IN" sz="2000" dirty="0" smtClean="0">
                <a:latin typeface="Courier New" pitchFamily="49" charset="0"/>
                <a:cs typeface="Courier New" pitchFamily="49" charset="0"/>
              </a:rPr>
              <a:t>toughest jobs for the </a:t>
            </a:r>
            <a:r>
              <a:rPr lang="en-IN" sz="2000" dirty="0" smtClean="0">
                <a:latin typeface="Courier New" pitchFamily="49" charset="0"/>
                <a:cs typeface="Courier New" pitchFamily="49" charset="0"/>
              </a:rPr>
              <a:t>others.</a:t>
            </a:r>
            <a:endParaRPr lang="en-IN" sz="2000" dirty="0" smtClean="0">
              <a:latin typeface="Courier New" pitchFamily="49" charset="0"/>
              <a:cs typeface="Courier New" pitchFamily="49" charset="0"/>
            </a:endParaRPr>
          </a:p>
          <a:p>
            <a:pPr marL="596646" indent="-514350"/>
            <a:endParaRPr lang="en-IN" sz="28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33400"/>
            <a:ext cx="7638288" cy="5867400"/>
          </a:xfrm>
        </p:spPr>
        <p:txBody>
          <a:bodyPr/>
          <a:lstStyle/>
          <a:p>
            <a:pPr>
              <a:buNone/>
            </a:pPr>
            <a:r>
              <a:rPr lang="en-IN" b="1" dirty="0" smtClean="0">
                <a:latin typeface="Courier New" pitchFamily="49" charset="0"/>
                <a:cs typeface="Courier New" pitchFamily="49" charset="0"/>
              </a:rPr>
              <a:t>ll. TREASURE HUNT</a:t>
            </a:r>
          </a:p>
          <a:p>
            <a:pPr>
              <a:buNone/>
            </a:pPr>
            <a:endParaRPr lang="en-IN" b="1" dirty="0" smtClean="0">
              <a:latin typeface="Courier New" pitchFamily="49" charset="0"/>
              <a:cs typeface="Courier New" pitchFamily="49" charset="0"/>
            </a:endParaRPr>
          </a:p>
          <a:p>
            <a:r>
              <a:rPr lang="en-IN" sz="2000" dirty="0" smtClean="0">
                <a:latin typeface="Courier New" pitchFamily="49" charset="0"/>
                <a:cs typeface="Courier New" pitchFamily="49" charset="0"/>
              </a:rPr>
              <a:t>This narrative gives user an opportunity to put oneself in the shoes of a captain who is in search of his ancestral treasure.</a:t>
            </a:r>
          </a:p>
          <a:p>
            <a:endParaRPr lang="en-IN" sz="2000" dirty="0" smtClean="0">
              <a:latin typeface="Courier New" pitchFamily="49" charset="0"/>
              <a:cs typeface="Courier New" pitchFamily="49" charset="0"/>
            </a:endParaRPr>
          </a:p>
          <a:p>
            <a:endParaRPr lang="en-IN" sz="2000" dirty="0" smtClean="0">
              <a:latin typeface="Courier New" pitchFamily="49" charset="0"/>
              <a:cs typeface="Courier New" pitchFamily="49" charset="0"/>
            </a:endParaRPr>
          </a:p>
          <a:p>
            <a:r>
              <a:rPr lang="en-IN" sz="2000" dirty="0" smtClean="0">
                <a:latin typeface="Courier New" pitchFamily="49" charset="0"/>
                <a:cs typeface="Courier New" pitchFamily="49" charset="0"/>
              </a:rPr>
              <a:t>At every point player is provided with a clue in the form of a riddle, each correct answer leads to the treasure ,however one wrong answer leads to loosing.</a:t>
            </a:r>
          </a:p>
          <a:p>
            <a:endParaRPr lang="en-IN" sz="2000" dirty="0" smtClean="0">
              <a:latin typeface="Courier New" pitchFamily="49" charset="0"/>
              <a:cs typeface="Courier New" pitchFamily="49" charset="0"/>
            </a:endParaRPr>
          </a:p>
          <a:p>
            <a:endParaRPr lang="en-IN"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lstStyle/>
          <a:p>
            <a:pPr>
              <a:buNone/>
            </a:pPr>
            <a:r>
              <a:rPr lang="en-IN" b="1" dirty="0" err="1" smtClean="0">
                <a:latin typeface="Courier New" pitchFamily="49" charset="0"/>
                <a:cs typeface="Courier New" pitchFamily="49" charset="0"/>
              </a:rPr>
              <a:t>lll</a:t>
            </a:r>
            <a:r>
              <a:rPr lang="en-IN" b="1" dirty="0" smtClean="0">
                <a:latin typeface="Courier New" pitchFamily="49" charset="0"/>
                <a:cs typeface="Courier New" pitchFamily="49" charset="0"/>
              </a:rPr>
              <a:t>. MURDER MYSTERY</a:t>
            </a:r>
          </a:p>
          <a:p>
            <a:pPr>
              <a:buNone/>
            </a:pPr>
            <a:endParaRPr lang="en-IN" sz="2000" b="1" dirty="0" smtClean="0">
              <a:latin typeface="Courier New" pitchFamily="49" charset="0"/>
              <a:cs typeface="Courier New" pitchFamily="49" charset="0"/>
            </a:endParaRPr>
          </a:p>
          <a:p>
            <a:pPr>
              <a:buNone/>
            </a:pPr>
            <a:endParaRPr lang="en-IN" sz="2000" b="1" dirty="0" smtClean="0">
              <a:latin typeface="Courier New" pitchFamily="49" charset="0"/>
              <a:cs typeface="Courier New" pitchFamily="49" charset="0"/>
            </a:endParaRPr>
          </a:p>
          <a:p>
            <a:r>
              <a:rPr lang="en-IN" sz="2000" dirty="0" smtClean="0">
                <a:latin typeface="Courier New" pitchFamily="49" charset="0"/>
                <a:cs typeface="Courier New" pitchFamily="49" charset="0"/>
              </a:rPr>
              <a:t>Murder Mystery brings the challenges of solving one. The player gets to play the role of a detective, player is provided with detailed information  about the case.</a:t>
            </a:r>
          </a:p>
          <a:p>
            <a:endParaRPr lang="en-IN" sz="2000" dirty="0" smtClean="0">
              <a:latin typeface="Courier New" pitchFamily="49" charset="0"/>
              <a:cs typeface="Courier New" pitchFamily="49" charset="0"/>
            </a:endParaRPr>
          </a:p>
          <a:p>
            <a:endParaRPr lang="en-IN" sz="2000" dirty="0" smtClean="0">
              <a:latin typeface="Courier New" pitchFamily="49" charset="0"/>
              <a:cs typeface="Courier New" pitchFamily="49" charset="0"/>
            </a:endParaRPr>
          </a:p>
          <a:p>
            <a:r>
              <a:rPr lang="en-IN" sz="2000" dirty="0" smtClean="0">
                <a:latin typeface="Courier New" pitchFamily="49" charset="0"/>
                <a:cs typeface="Courier New" pitchFamily="49" charset="0"/>
              </a:rPr>
              <a:t>Player gets an opportunity to design their own path of investigation .At the end the game turns about finding the real culprit.</a:t>
            </a:r>
          </a:p>
          <a:p>
            <a:endParaRPr lang="en-IN"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763000" cy="1524000"/>
          </a:xfrm>
        </p:spPr>
        <p:txBody>
          <a:bodyPr>
            <a:normAutofit/>
          </a:bodyPr>
          <a:lstStyle/>
          <a:p>
            <a:pPr algn="ctr"/>
            <a:r>
              <a:rPr lang="en-US" sz="4000" b="1" dirty="0" smtClean="0">
                <a:latin typeface="Algerian" pitchFamily="82" charset="0"/>
              </a:rPr>
              <a:t>PROGRAMMING LANGUAGE USED </a:t>
            </a:r>
            <a:r>
              <a:rPr lang="en-US" sz="4400" b="1" dirty="0" smtClean="0">
                <a:latin typeface="Algerian" pitchFamily="82" charset="0"/>
              </a:rPr>
              <a:t>&lt;JAVA&gt;</a:t>
            </a:r>
            <a:endParaRPr lang="en-US" sz="3600" b="1" dirty="0">
              <a:latin typeface="Algerian" pitchFamily="82" charset="0"/>
            </a:endParaRPr>
          </a:p>
        </p:txBody>
      </p:sp>
      <p:sp>
        <p:nvSpPr>
          <p:cNvPr id="3" name="Content Placeholder 2"/>
          <p:cNvSpPr>
            <a:spLocks noGrp="1"/>
          </p:cNvSpPr>
          <p:nvPr>
            <p:ph idx="1"/>
          </p:nvPr>
        </p:nvSpPr>
        <p:spPr>
          <a:xfrm>
            <a:off x="1219200" y="1905000"/>
            <a:ext cx="7498080" cy="4800600"/>
          </a:xfrm>
        </p:spPr>
        <p:txBody>
          <a:bodyPr>
            <a:normAutofit fontScale="47500" lnSpcReduction="20000"/>
          </a:bodyPr>
          <a:lstStyle/>
          <a:p>
            <a:endParaRPr lang="en-US" dirty="0" smtClean="0">
              <a:solidFill>
                <a:schemeClr val="accent3">
                  <a:lumMod val="50000"/>
                </a:schemeClr>
              </a:solidFill>
              <a:latin typeface="Times New Roman" pitchFamily="18" charset="0"/>
              <a:cs typeface="Times New Roman" pitchFamily="18" charset="0"/>
            </a:endParaRPr>
          </a:p>
          <a:p>
            <a:pPr>
              <a:buFont typeface="Wingdings" pitchFamily="2" charset="2"/>
              <a:buChar char="Ø"/>
            </a:pPr>
            <a:r>
              <a:rPr lang="en-US" sz="5900" b="1" dirty="0" smtClean="0">
                <a:solidFill>
                  <a:schemeClr val="accent3">
                    <a:lumMod val="50000"/>
                  </a:schemeClr>
                </a:solidFill>
                <a:latin typeface="Courier New" pitchFamily="49" charset="0"/>
                <a:cs typeface="Courier New" pitchFamily="49" charset="0"/>
              </a:rPr>
              <a:t>About Java</a:t>
            </a:r>
          </a:p>
          <a:p>
            <a:endParaRPr lang="en-US" sz="4400" b="1" dirty="0" smtClean="0">
              <a:solidFill>
                <a:schemeClr val="accent3">
                  <a:lumMod val="50000"/>
                </a:schemeClr>
              </a:solidFill>
              <a:latin typeface="Times New Roman" pitchFamily="18" charset="0"/>
              <a:cs typeface="Times New Roman" pitchFamily="18" charset="0"/>
            </a:endParaRPr>
          </a:p>
          <a:p>
            <a:r>
              <a:rPr lang="en-IN" sz="4200" dirty="0" smtClean="0">
                <a:latin typeface="Courier New" pitchFamily="49" charset="0"/>
                <a:cs typeface="Courier New" pitchFamily="49" charset="0"/>
              </a:rPr>
              <a:t>Java is a general-purpose programming language that is class-based, object-oriented, and designed to have as few implementation dependencies as possible .</a:t>
            </a:r>
            <a:r>
              <a:rPr lang="en-US" sz="4200" dirty="0" smtClean="0">
                <a:latin typeface="Courier New" pitchFamily="49" charset="0"/>
                <a:cs typeface="Courier New" pitchFamily="49" charset="0"/>
              </a:rPr>
              <a:t>Java was developed b Sun Microsystems Inc in 1991.</a:t>
            </a:r>
          </a:p>
          <a:p>
            <a:endParaRPr lang="en-US" sz="4200" dirty="0" smtClean="0">
              <a:latin typeface="Courier New" pitchFamily="49" charset="0"/>
              <a:cs typeface="Courier New" pitchFamily="49" charset="0"/>
            </a:endParaRPr>
          </a:p>
          <a:p>
            <a:r>
              <a:rPr lang="en-US" sz="4200" dirty="0" smtClean="0">
                <a:latin typeface="Courier New" pitchFamily="49" charset="0"/>
                <a:cs typeface="Courier New" pitchFamily="49" charset="0"/>
              </a:rPr>
              <a:t>Focuses on the concepts of :</a:t>
            </a:r>
          </a:p>
          <a:p>
            <a:pPr marL="788670" lvl="1" indent="-514350">
              <a:buNone/>
            </a:pPr>
            <a:r>
              <a:rPr lang="en-US" sz="4200" dirty="0" smtClean="0">
                <a:latin typeface="Courier New" pitchFamily="49" charset="0"/>
                <a:cs typeface="Courier New" pitchFamily="49" charset="0"/>
              </a:rPr>
              <a:t>	Abstraction </a:t>
            </a:r>
          </a:p>
          <a:p>
            <a:pPr marL="788670" lvl="1" indent="-514350">
              <a:buNone/>
            </a:pPr>
            <a:r>
              <a:rPr lang="en-US" sz="4200" dirty="0" smtClean="0">
                <a:latin typeface="Courier New" pitchFamily="49" charset="0"/>
                <a:cs typeface="Courier New" pitchFamily="49" charset="0"/>
              </a:rPr>
              <a:t>	Encapsulation </a:t>
            </a:r>
          </a:p>
          <a:p>
            <a:pPr marL="788670" lvl="1" indent="-514350">
              <a:buNone/>
            </a:pPr>
            <a:r>
              <a:rPr lang="en-US" sz="4200" dirty="0" smtClean="0">
                <a:latin typeface="Courier New" pitchFamily="49" charset="0"/>
                <a:cs typeface="Courier New" pitchFamily="49" charset="0"/>
              </a:rPr>
              <a:t>	Inheritance</a:t>
            </a:r>
          </a:p>
          <a:p>
            <a:pPr marL="788670" lvl="1" indent="-514350">
              <a:buNone/>
            </a:pPr>
            <a:r>
              <a:rPr lang="en-US" sz="4200" dirty="0" smtClean="0">
                <a:latin typeface="Courier New" pitchFamily="49" charset="0"/>
                <a:cs typeface="Courier New" pitchFamily="49" charset="0"/>
              </a:rPr>
              <a:t>	Polymorphism</a:t>
            </a:r>
          </a:p>
          <a:p>
            <a:pPr>
              <a:buNone/>
            </a:pPr>
            <a:r>
              <a:rPr lang="en-US" dirty="0" smtClean="0">
                <a:solidFill>
                  <a:schemeClr val="accent3">
                    <a:lumMod val="50000"/>
                  </a:schemeClr>
                </a:solidFill>
                <a:latin typeface="Times New Roman" pitchFamily="18" charset="0"/>
                <a:cs typeface="Times New Roman" pitchFamily="18" charset="0"/>
              </a:rPr>
              <a:t/>
            </a:r>
            <a:br>
              <a:rPr lang="en-US" dirty="0" smtClean="0">
                <a:solidFill>
                  <a:schemeClr val="accent3">
                    <a:lumMod val="50000"/>
                  </a:schemeClr>
                </a:solidFill>
                <a:latin typeface="Times New Roman" pitchFamily="18" charset="0"/>
                <a:cs typeface="Times New Roman" pitchFamily="18" charset="0"/>
              </a:rPr>
            </a:br>
            <a:endParaRPr lang="en-US" dirty="0" smtClean="0">
              <a:solidFill>
                <a:schemeClr val="accent3">
                  <a:lumMod val="50000"/>
                </a:schemeClr>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242</TotalTime>
  <Words>772</Words>
  <Application>Microsoft Office PowerPoint</Application>
  <PresentationFormat>On-screen Show (4:3)</PresentationFormat>
  <Paragraphs>132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Advanced Concepts of OOPs         CS 19.102   Java Project  SUBMITTED TO:                  SUBMITTED BY: Mr. Raman Puneet Singh                               190097  Aayushi Bhargava                                                                         190098  Aditi Singh                                                                                                               190110  Deepansha Singh                   190123  Samyukta Singh                   </vt:lpstr>
      <vt:lpstr>Oneirology - An INTERACTIVE  FICTION</vt:lpstr>
      <vt:lpstr> CONTENTS  </vt:lpstr>
      <vt:lpstr>ABOUT THE PROJECT..</vt:lpstr>
      <vt:lpstr>Slide 5</vt:lpstr>
      <vt:lpstr>Slide 6</vt:lpstr>
      <vt:lpstr>Slide 7</vt:lpstr>
      <vt:lpstr>Slide 8</vt:lpstr>
      <vt:lpstr>PROGRAMMING LANGUAGE USED &lt;JAVA&gt;</vt:lpstr>
      <vt:lpstr>Slide 10</vt:lpstr>
      <vt:lpstr>Slide 11</vt:lpstr>
      <vt:lpstr>Slide 12</vt:lpstr>
      <vt:lpstr>FEATURES  OF  PROJECT</vt:lpstr>
      <vt:lpstr>IMPORTANT  methods</vt:lpstr>
      <vt:lpstr>Slide 15</vt:lpstr>
      <vt:lpstr>CODE  SNIPPETS</vt:lpstr>
      <vt:lpstr>Slide 17</vt:lpstr>
      <vt:lpstr>OUTPUT  SCREENSHOTS</vt:lpstr>
      <vt:lpstr>Slide 19</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Deepansha</cp:lastModifiedBy>
  <cp:revision>21</cp:revision>
  <dcterms:created xsi:type="dcterms:W3CDTF">2006-08-16T00:00:00Z</dcterms:created>
  <dcterms:modified xsi:type="dcterms:W3CDTF">2020-05-15T18:05:53Z</dcterms:modified>
</cp:coreProperties>
</file>