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Poppins Ultra-Bold" charset="0"/>
      <p:regular r:id="rId13"/>
    </p:embeddedFont>
    <p:embeddedFont>
      <p:font typeface="Poppins Ultra-Bold Italics" charset="0"/>
      <p:regular r:id="rId14"/>
    </p:embeddedFont>
    <p:embeddedFont>
      <p:font typeface="Poppins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oppins Bold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-8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13211" y="2831957"/>
            <a:ext cx="14702039" cy="1887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60"/>
              </a:lnSpc>
            </a:pPr>
            <a:r>
              <a:rPr lang="en-US" sz="6724" b="1">
                <a:solidFill>
                  <a:srgbClr val="FFDE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E-COMMERCE SALES DASHBOARD: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60334" y="5010150"/>
            <a:ext cx="11327674" cy="1671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1"/>
              </a:lnSpc>
            </a:pPr>
            <a:r>
              <a:rPr lang="en-US" sz="4686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Analyzing and Maximizing Online Business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5777" y="1054022"/>
            <a:ext cx="15476445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1" i="1">
                <a:solidFill>
                  <a:srgbClr val="FFDE00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Business Insights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5092" y="3438019"/>
            <a:ext cx="16948130" cy="4048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654" lvl="1" indent="-411827" algn="l">
              <a:lnSpc>
                <a:spcPts val="5340"/>
              </a:lnSpc>
              <a:buFont typeface="Arial"/>
              <a:buChar char="•"/>
            </a:pPr>
            <a:r>
              <a:rPr lang="en-US" sz="3814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Peak sales observed in early weeks of May</a:t>
            </a:r>
          </a:p>
          <a:p>
            <a:pPr marL="823654" lvl="1" indent="-411827" algn="l">
              <a:lnSpc>
                <a:spcPts val="5340"/>
              </a:lnSpc>
              <a:buFont typeface="Arial"/>
              <a:buChar char="•"/>
            </a:pPr>
            <a:r>
              <a:rPr lang="en-US" sz="3814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L and XL sizes dominate sales volume</a:t>
            </a:r>
          </a:p>
          <a:p>
            <a:pPr marL="823654" lvl="1" indent="-411827" algn="l">
              <a:lnSpc>
                <a:spcPts val="5340"/>
              </a:lnSpc>
              <a:buFont typeface="Arial"/>
              <a:buChar char="•"/>
            </a:pPr>
            <a:r>
              <a:rPr lang="en-US" sz="3814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Maharashtra is the leading state by order quantity</a:t>
            </a:r>
          </a:p>
          <a:p>
            <a:pPr marL="823654" lvl="1" indent="-411827" algn="l">
              <a:lnSpc>
                <a:spcPts val="5340"/>
              </a:lnSpc>
              <a:buFont typeface="Arial"/>
              <a:buChar char="•"/>
            </a:pPr>
            <a:r>
              <a:rPr lang="en-US" sz="3814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94% of orders are successfully shipped — strong logistics performance</a:t>
            </a:r>
          </a:p>
          <a:p>
            <a:pPr marL="823654" lvl="1" indent="-411827" algn="l">
              <a:lnSpc>
                <a:spcPts val="5340"/>
              </a:lnSpc>
              <a:buFont typeface="Arial"/>
              <a:buChar char="•"/>
            </a:pPr>
            <a:r>
              <a:rPr lang="en-US" sz="3814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Very low cancellation and non-Amazon sales share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3066426"/>
            <a:ext cx="16495216" cy="458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0434" lvl="1" indent="-465217" algn="l">
              <a:lnSpc>
                <a:spcPts val="6033"/>
              </a:lnSpc>
              <a:buFont typeface="Arial"/>
              <a:buChar char="•"/>
            </a:pPr>
            <a:r>
              <a:rPr lang="en-US" sz="430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Stock Up on L, XL, XXL Sizes – High demand sizes</a:t>
            </a:r>
          </a:p>
          <a:p>
            <a:pPr marL="930434" lvl="1" indent="-465217" algn="l">
              <a:lnSpc>
                <a:spcPts val="6033"/>
              </a:lnSpc>
              <a:buFont typeface="Arial"/>
              <a:buChar char="•"/>
            </a:pPr>
            <a:r>
              <a:rPr lang="en-US" sz="430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Focus on Top States – Maharashtra, Karnataka, UP</a:t>
            </a:r>
          </a:p>
          <a:p>
            <a:pPr marL="943399" lvl="1" indent="-471700" algn="l">
              <a:lnSpc>
                <a:spcPts val="6117"/>
              </a:lnSpc>
              <a:buFont typeface="Arial"/>
              <a:buChar char="•"/>
            </a:pPr>
            <a:r>
              <a:rPr lang="en-US" sz="436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Maintain Shipping Quality – 94% shipped successfully</a:t>
            </a:r>
          </a:p>
          <a:p>
            <a:pPr marL="930434" lvl="1" indent="-465217" algn="l">
              <a:lnSpc>
                <a:spcPts val="6033"/>
              </a:lnSpc>
              <a:buFont typeface="Arial"/>
              <a:buChar char="•"/>
            </a:pPr>
            <a:r>
              <a:rPr lang="en-US" sz="430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Boost B2B Sales – Explore business buyers</a:t>
            </a:r>
          </a:p>
          <a:p>
            <a:pPr marL="930434" lvl="1" indent="-465217" algn="l">
              <a:lnSpc>
                <a:spcPts val="6033"/>
              </a:lnSpc>
              <a:buFont typeface="Arial"/>
              <a:buChar char="•"/>
            </a:pPr>
            <a:r>
              <a:rPr lang="en-US" sz="430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Counter Sales Drop – Launch mid-month offers</a:t>
            </a:r>
          </a:p>
          <a:p>
            <a:pPr marL="930434" lvl="1" indent="-465217" algn="l">
              <a:lnSpc>
                <a:spcPts val="6033"/>
              </a:lnSpc>
              <a:buFont typeface="Arial"/>
              <a:buChar char="•"/>
            </a:pPr>
            <a:r>
              <a:rPr lang="en-US" sz="430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Expand Sales Channels – Add Flipkart, own website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0732" y="847725"/>
            <a:ext cx="8044309" cy="1127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49"/>
              </a:lnSpc>
              <a:spcBef>
                <a:spcPct val="0"/>
              </a:spcBef>
            </a:pPr>
            <a:r>
              <a:rPr lang="en-US" sz="62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 </a:t>
            </a:r>
            <a:r>
              <a:rPr lang="en-US" sz="6249" b="1" i="1">
                <a:solidFill>
                  <a:srgbClr val="FFDE00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23845" y="819150"/>
            <a:ext cx="10700035" cy="1343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5"/>
              </a:lnSpc>
            </a:pPr>
            <a:r>
              <a:rPr lang="en-US" sz="7468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023845" y="3526804"/>
            <a:ext cx="13098313" cy="4714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3860" lvl="1" indent="-411930" algn="l">
              <a:lnSpc>
                <a:spcPts val="5342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analyze e-commerce sales data and extract actionable business insights</a:t>
            </a:r>
          </a:p>
          <a:p>
            <a:pPr marL="823860" lvl="1" indent="-411930" algn="l">
              <a:lnSpc>
                <a:spcPts val="5342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identify trends, top-performing states, product sizes, and sales channels</a:t>
            </a:r>
          </a:p>
          <a:p>
            <a:pPr marL="823860" lvl="1" indent="-411930" algn="l">
              <a:lnSpc>
                <a:spcPts val="5342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provide a real-time, interactive dashboard for business stakeholders</a:t>
            </a:r>
          </a:p>
          <a:p>
            <a:pPr algn="l">
              <a:lnSpc>
                <a:spcPts val="5342"/>
              </a:lnSpc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43208" y="1500162"/>
            <a:ext cx="12786318" cy="1295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19"/>
              </a:lnSpc>
            </a:pPr>
            <a:r>
              <a:rPr lang="en-US" sz="8799" b="1" dirty="0" smtClean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📈   Key </a:t>
            </a:r>
            <a:r>
              <a:rPr lang="en-US" sz="8799" b="1" dirty="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Metrics (KPIs)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086505" y="3022285"/>
            <a:ext cx="11510044" cy="1373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</a:pPr>
            <a:r>
              <a:rPr lang="en-US" sz="4522" b="1" i="1">
                <a:solidFill>
                  <a:srgbClr val="FFDE00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Top KPIs Displayed on Dashboard:</a:t>
            </a:r>
          </a:p>
          <a:p>
            <a:pPr algn="ctr">
              <a:lnSpc>
                <a:spcPts val="520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2237603" y="4377208"/>
            <a:ext cx="15341105" cy="401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Total Quantity Sold: 1,16,649 units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Total Sales Amount: ₹78,592,678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Total Categories: 9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Total Products: 7,190</a:t>
            </a:r>
          </a:p>
          <a:p>
            <a:pPr marL="971550" lvl="1" indent="-485775" algn="l">
              <a:lnSpc>
                <a:spcPts val="6299"/>
              </a:lnSpc>
              <a:buFont typeface="Arial"/>
              <a:buChar char="•"/>
            </a:pPr>
            <a:r>
              <a:rPr lang="en-US" sz="4500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Total Sizes: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E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6431" y="1709835"/>
            <a:ext cx="17415139" cy="7740408"/>
          </a:xfrm>
          <a:custGeom>
            <a:avLst/>
            <a:gdLst/>
            <a:ahLst/>
            <a:cxnLst/>
            <a:rect l="l" t="t" r="r" b="b"/>
            <a:pathLst>
              <a:path w="17415139" h="7740408">
                <a:moveTo>
                  <a:pt x="0" y="0"/>
                </a:moveTo>
                <a:lnTo>
                  <a:pt x="17415138" y="0"/>
                </a:lnTo>
                <a:lnTo>
                  <a:pt x="17415138" y="7740408"/>
                </a:lnTo>
                <a:lnTo>
                  <a:pt x="0" y="7740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3" r="-843" b="-180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53211" y="472751"/>
            <a:ext cx="9880104" cy="959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89"/>
              </a:lnSpc>
              <a:spcBef>
                <a:spcPct val="0"/>
              </a:spcBef>
            </a:pPr>
            <a:r>
              <a:rPr lang="en-US" sz="53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AMAZON SALES DASHBOARD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525999" y="780407"/>
            <a:ext cx="1239634" cy="1239634"/>
          </a:xfrm>
          <a:custGeom>
            <a:avLst/>
            <a:gdLst/>
            <a:ahLst/>
            <a:cxnLst/>
            <a:rect l="l" t="t" r="r" b="b"/>
            <a:pathLst>
              <a:path w="1239634" h="1239634">
                <a:moveTo>
                  <a:pt x="0" y="0"/>
                </a:moveTo>
                <a:lnTo>
                  <a:pt x="1239634" y="0"/>
                </a:lnTo>
                <a:lnTo>
                  <a:pt x="1239634" y="1239634"/>
                </a:lnTo>
                <a:lnTo>
                  <a:pt x="0" y="123963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28422" y="523232"/>
            <a:ext cx="8618464" cy="1595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 b="1">
                <a:solidFill>
                  <a:srgbClr val="FFDE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Sales Trends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70803" y="6634888"/>
            <a:ext cx="5808936" cy="909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3"/>
              </a:lnSpc>
            </a:pPr>
            <a:r>
              <a:rPr lang="en-US" sz="5052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Key insight 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70803" y="2128305"/>
            <a:ext cx="14714558" cy="2832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3"/>
              </a:lnSpc>
            </a:pPr>
            <a:r>
              <a:rPr lang="en-US" sz="399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Time-Series Analysis shows weekly trends in both:</a:t>
            </a:r>
          </a:p>
          <a:p>
            <a:pPr marL="862597" lvl="1" indent="-431299" algn="just">
              <a:lnSpc>
                <a:spcPts val="5593"/>
              </a:lnSpc>
              <a:buFont typeface="Arial"/>
              <a:buChar char="•"/>
            </a:pPr>
            <a:r>
              <a:rPr lang="en-US" sz="399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Quantity sold (stacked bar)</a:t>
            </a:r>
          </a:p>
          <a:p>
            <a:pPr marL="862597" lvl="1" indent="-431299" algn="just">
              <a:lnSpc>
                <a:spcPts val="5593"/>
              </a:lnSpc>
              <a:buFont typeface="Arial"/>
              <a:buChar char="•"/>
            </a:pPr>
            <a:r>
              <a:rPr lang="en-US" sz="399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Amount generated (line graph)</a:t>
            </a:r>
          </a:p>
          <a:p>
            <a:pPr algn="just">
              <a:lnSpc>
                <a:spcPts val="5593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2170803" y="4842953"/>
            <a:ext cx="11389734" cy="1422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Noticeable decline in quantity toward end of June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170803" y="7942892"/>
            <a:ext cx="10746191" cy="72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58"/>
              </a:lnSpc>
            </a:pPr>
            <a:r>
              <a:rPr lang="en-US" sz="4041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Early May had highest volume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2438109" y="787659"/>
            <a:ext cx="13411783" cy="1832388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4" name="Group 4"/>
          <p:cNvGrpSpPr/>
          <p:nvPr/>
        </p:nvGrpSpPr>
        <p:grpSpPr>
          <a:xfrm>
            <a:off x="1622889" y="787659"/>
            <a:ext cx="1832388" cy="183238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32723" y="787659"/>
            <a:ext cx="1832388" cy="183238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2862128" y="770403"/>
            <a:ext cx="13354234" cy="1448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6600" b="1" dirty="0">
                <a:solidFill>
                  <a:schemeClr val="accent1">
                    <a:lumMod val="75000"/>
                  </a:scheme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Courier &amp; Channel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62128" y="3589804"/>
            <a:ext cx="6974999" cy="7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41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Shipped Orders: 94.14%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11661" y="5557666"/>
            <a:ext cx="6247639" cy="633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9"/>
              </a:lnSpc>
            </a:pPr>
            <a:r>
              <a:rPr lang="en-US" sz="35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Non-Amazon: 0.18%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6717" y="3268747"/>
            <a:ext cx="1249678" cy="1493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627"/>
              </a:lnSpc>
            </a:pPr>
            <a:r>
              <a:rPr lang="en-US" sz="8305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45822" y="6824066"/>
            <a:ext cx="1489624" cy="1443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167"/>
              </a:lnSpc>
            </a:pPr>
            <a:r>
              <a:rPr lang="en-US" sz="7976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4873" y="4933950"/>
            <a:ext cx="1451521" cy="1346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455"/>
              </a:lnSpc>
            </a:pPr>
            <a:r>
              <a:rPr lang="en-US" sz="7468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02</a:t>
            </a:r>
          </a:p>
        </p:txBody>
      </p:sp>
      <p:sp>
        <p:nvSpPr>
          <p:cNvPr id="14" name="Freeform 14"/>
          <p:cNvSpPr/>
          <p:nvPr/>
        </p:nvSpPr>
        <p:spPr>
          <a:xfrm rot="9931774">
            <a:off x="-3248974" y="8455577"/>
            <a:ext cx="5493206" cy="4724157"/>
          </a:xfrm>
          <a:custGeom>
            <a:avLst/>
            <a:gdLst/>
            <a:ahLst/>
            <a:cxnLst/>
            <a:rect l="l" t="t" r="r" b="b"/>
            <a:pathLst>
              <a:path w="5493206" h="4724157">
                <a:moveTo>
                  <a:pt x="0" y="0"/>
                </a:moveTo>
                <a:lnTo>
                  <a:pt x="5493207" y="0"/>
                </a:lnTo>
                <a:lnTo>
                  <a:pt x="5493207" y="4724158"/>
                </a:lnTo>
                <a:lnTo>
                  <a:pt x="0" y="47241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088177" y="7039638"/>
            <a:ext cx="9087651" cy="148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41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Cancelled: 0% (excellent performance)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88177" y="5311412"/>
            <a:ext cx="6247639" cy="7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41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Unshipped: 5.86%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11661" y="3552014"/>
            <a:ext cx="6247639" cy="75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41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Sales Channel: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011661" y="4724712"/>
            <a:ext cx="6247639" cy="659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Amazon.in: 99.82%</a:t>
            </a:r>
          </a:p>
        </p:txBody>
      </p:sp>
      <p:sp>
        <p:nvSpPr>
          <p:cNvPr id="20" name="AutoShape 20"/>
          <p:cNvSpPr/>
          <p:nvPr/>
        </p:nvSpPr>
        <p:spPr>
          <a:xfrm>
            <a:off x="10626020" y="3311386"/>
            <a:ext cx="0" cy="5712584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1011661" y="6928841"/>
            <a:ext cx="6247639" cy="1485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sz="4149" b="1" i="1" dirty="0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B2B Sales:</a:t>
            </a:r>
          </a:p>
          <a:p>
            <a:pPr algn="l">
              <a:lnSpc>
                <a:spcPts val="5809"/>
              </a:lnSpc>
            </a:pPr>
            <a:r>
              <a:rPr lang="en-US" sz="4149" b="1" i="1" dirty="0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Only 0.73%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257473" y="2437242"/>
            <a:ext cx="16339343" cy="0"/>
          </a:xfrm>
          <a:prstGeom prst="line">
            <a:avLst/>
          </a:prstGeom>
          <a:ln w="57150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593711" y="758887"/>
            <a:ext cx="16136086" cy="247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1"/>
              </a:lnSpc>
            </a:pPr>
            <a:r>
              <a:rPr lang="en-US" sz="7144" b="1">
                <a:solidFill>
                  <a:srgbClr val="FFDE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Status &amp; Category Distribution 📦</a:t>
            </a:r>
          </a:p>
          <a:p>
            <a:pPr algn="ctr">
              <a:lnSpc>
                <a:spcPts val="9337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1398066" y="3290818"/>
            <a:ext cx="15116450" cy="483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6323" lvl="1" indent="-493162" algn="l">
              <a:lnSpc>
                <a:spcPts val="6395"/>
              </a:lnSpc>
              <a:buFont typeface="Arial"/>
              <a:buChar char="•"/>
            </a:pPr>
            <a:r>
              <a:rPr lang="en-US" sz="4568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Most orders fall under Shipped - Delivered</a:t>
            </a:r>
          </a:p>
          <a:p>
            <a:pPr marL="986323" lvl="1" indent="-493162" algn="l">
              <a:lnSpc>
                <a:spcPts val="6395"/>
              </a:lnSpc>
              <a:buFont typeface="Arial"/>
              <a:buChar char="•"/>
            </a:pPr>
            <a:r>
              <a:rPr lang="en-US" sz="4568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Other status types include returns, damaged, picked up, etc.</a:t>
            </a:r>
          </a:p>
          <a:p>
            <a:pPr marL="986323" lvl="1" indent="-493162" algn="l">
              <a:lnSpc>
                <a:spcPts val="6395"/>
              </a:lnSpc>
              <a:buFont typeface="Arial"/>
              <a:buChar char="•"/>
            </a:pPr>
            <a:r>
              <a:rPr lang="en-US" sz="4568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Balanced contribution across multiple categories</a:t>
            </a:r>
          </a:p>
          <a:p>
            <a:pPr algn="l">
              <a:lnSpc>
                <a:spcPts val="6395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64398"/>
            <a:ext cx="16874313" cy="2765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60"/>
              </a:lnSpc>
            </a:pPr>
            <a:r>
              <a:rPr lang="en-US" sz="7757" b="1">
                <a:solidFill>
                  <a:srgbClr val="FFDE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State-Wise &amp; Size-Based Insights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221802"/>
            <a:ext cx="14592685" cy="24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Top States by Quantity: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Maharashtra, Karnataka, and Uttar Pradesh lead</a:t>
            </a:r>
          </a:p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028700" y="6112810"/>
            <a:ext cx="14592685" cy="2418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Size-Based Trends: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</a:t>
            </a: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Highest sales in L, XL, XXL</a:t>
            </a:r>
          </a:p>
          <a:p>
            <a:pPr algn="l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   Category-size insights reveal customer preferences</a:t>
            </a:r>
          </a:p>
          <a:p>
            <a:pPr algn="l">
              <a:lnSpc>
                <a:spcPts val="4759"/>
              </a:lnSpc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73931" y="3261745"/>
            <a:ext cx="15685369" cy="470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670" lvl="1" indent="-410335" algn="l">
              <a:lnSpc>
                <a:spcPts val="5321"/>
              </a:lnSpc>
              <a:buFont typeface="Arial"/>
              <a:buChar char="•"/>
            </a:pPr>
            <a:r>
              <a:rPr lang="en-US" sz="3801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Filters : Category-level dropdown for interactive filtering</a:t>
            </a:r>
          </a:p>
          <a:p>
            <a:pPr marL="820670" lvl="1" indent="-410335" algn="l">
              <a:lnSpc>
                <a:spcPts val="5321"/>
              </a:lnSpc>
              <a:buFont typeface="Arial"/>
              <a:buChar char="•"/>
            </a:pPr>
            <a:r>
              <a:rPr lang="en-US" sz="3801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Visual Elements: Map, pie chart, stacked bars, line charts, and KPI cards</a:t>
            </a:r>
          </a:p>
          <a:p>
            <a:pPr marL="820670" lvl="1" indent="-410335" algn="l">
              <a:lnSpc>
                <a:spcPts val="5321"/>
              </a:lnSpc>
              <a:buFont typeface="Arial"/>
              <a:buChar char="•"/>
            </a:pPr>
            <a:r>
              <a:rPr lang="en-US" sz="3801" b="1" i="1">
                <a:solidFill>
                  <a:srgbClr val="FFFFFF"/>
                </a:solidFill>
                <a:latin typeface="Poppins Ultra-Bold Italics"/>
                <a:ea typeface="Poppins Ultra-Bold Italics"/>
                <a:cs typeface="Poppins Ultra-Bold Italics"/>
                <a:sym typeface="Poppins Ultra-Bold Italics"/>
              </a:rPr>
              <a:t>Color Scheme: Consistent blue theme for readability and branding</a:t>
            </a:r>
          </a:p>
          <a:p>
            <a:pPr marL="820670" lvl="1" indent="-410335" algn="l">
              <a:lnSpc>
                <a:spcPts val="5321"/>
              </a:lnSpc>
              <a:buFont typeface="Arial"/>
              <a:buChar char="•"/>
            </a:pPr>
            <a:r>
              <a:rPr lang="en-US" sz="3801" b="1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Branding: Amazon logo for a professional touch</a:t>
            </a:r>
          </a:p>
          <a:p>
            <a:pPr algn="l">
              <a:lnSpc>
                <a:spcPts val="5321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573931" y="1031369"/>
            <a:ext cx="15685369" cy="2431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84"/>
              </a:lnSpc>
            </a:pPr>
            <a:r>
              <a:rPr lang="en-US" sz="6311" b="1">
                <a:solidFill>
                  <a:srgbClr val="FFDE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Slide 8: Dashboard Design Highlights</a:t>
            </a:r>
          </a:p>
          <a:p>
            <a:pPr algn="ctr">
              <a:lnSpc>
                <a:spcPts val="5721"/>
              </a:lnSpc>
            </a:pPr>
            <a:endParaRPr/>
          </a:p>
          <a:p>
            <a:pPr algn="ctr">
              <a:lnSpc>
                <a:spcPts val="5721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375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Poppins Ultra-Bold</vt:lpstr>
      <vt:lpstr>Poppins Ultra-Bold Italics</vt:lpstr>
      <vt:lpstr>Poppins</vt:lpstr>
      <vt:lpstr>Calibri</vt:lpstr>
      <vt:lpstr>Poppins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Yellow Gradient Business Plan Presentation</dc:title>
  <cp:lastModifiedBy>DEEPANSHI</cp:lastModifiedBy>
  <cp:revision>2</cp:revision>
  <dcterms:created xsi:type="dcterms:W3CDTF">2006-08-16T00:00:00Z</dcterms:created>
  <dcterms:modified xsi:type="dcterms:W3CDTF">2025-06-01T13:25:15Z</dcterms:modified>
  <dc:identifier>DAGpHIZ2Kqs</dc:identifier>
</cp:coreProperties>
</file>