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3733" r:id="rId2"/>
    <p:sldId id="3702" r:id="rId3"/>
    <p:sldId id="3730" r:id="rId4"/>
    <p:sldId id="3701" r:id="rId5"/>
    <p:sldId id="3703" r:id="rId6"/>
    <p:sldId id="3714" r:id="rId7"/>
    <p:sldId id="3723" r:id="rId8"/>
    <p:sldId id="3731" r:id="rId9"/>
    <p:sldId id="3734" r:id="rId10"/>
  </p:sldIdLst>
  <p:sldSz cx="12192000" cy="6858000"/>
  <p:notesSz cx="7102475" cy="9388475"/>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1" autoAdjust="0"/>
  </p:normalViewPr>
  <p:slideViewPr>
    <p:cSldViewPr snapToGrid="0" snapToObjects="1">
      <p:cViewPr varScale="1">
        <p:scale>
          <a:sx n="86" d="100"/>
          <a:sy n="86" d="100"/>
        </p:scale>
        <p:origin x="562"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60" d="100"/>
        <a:sy n="160" d="100"/>
      </p:scale>
      <p:origin x="0" y="0"/>
    </p:cViewPr>
  </p:sorterViewPr>
  <p:notesViewPr>
    <p:cSldViewPr snapToGrid="0" snapToObjects="1">
      <p:cViewPr>
        <p:scale>
          <a:sx n="250" d="100"/>
          <a:sy n="250" d="100"/>
        </p:scale>
        <p:origin x="1290" y="-37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10 January 2020</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10 January 2020</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vmlDrawing" Target="../drawings/vmlDrawing2.vml"/><Relationship Id="rId6" Type="http://schemas.openxmlformats.org/officeDocument/2006/relationships/tags" Target="../tags/tag28.xml"/><Relationship Id="rId11" Type="http://schemas.openxmlformats.org/officeDocument/2006/relationships/image" Target="../media/image3.png"/><Relationship Id="rId5" Type="http://schemas.openxmlformats.org/officeDocument/2006/relationships/tags" Target="../tags/tag27.xml"/><Relationship Id="rId10" Type="http://schemas.openxmlformats.org/officeDocument/2006/relationships/image" Target="../media/image2.emf"/><Relationship Id="rId4" Type="http://schemas.openxmlformats.org/officeDocument/2006/relationships/tags" Target="../tags/tag26.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image" Target="../media/image4.emf"/><Relationship Id="rId2" Type="http://schemas.openxmlformats.org/officeDocument/2006/relationships/tags" Target="../tags/tag90.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94.xml"/><Relationship Id="rId11" Type="http://schemas.openxmlformats.org/officeDocument/2006/relationships/tags" Target="../tags/tag99.xml"/><Relationship Id="rId5" Type="http://schemas.openxmlformats.org/officeDocument/2006/relationships/tags" Target="../tags/tag93.xml"/><Relationship Id="rId15" Type="http://schemas.openxmlformats.org/officeDocument/2006/relationships/slideMaster" Target="../slideMasters/slideMaster1.xml"/><Relationship Id="rId10" Type="http://schemas.openxmlformats.org/officeDocument/2006/relationships/tags" Target="../tags/tag98.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tags" Target="../tags/tag114.xml"/><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tags" Target="../tags/tag113.xml"/><Relationship Id="rId2" Type="http://schemas.openxmlformats.org/officeDocument/2006/relationships/tags" Target="../tags/tag103.xml"/><Relationship Id="rId16" Type="http://schemas.openxmlformats.org/officeDocument/2006/relationships/image" Target="../media/image1.emf"/><Relationship Id="rId1" Type="http://schemas.openxmlformats.org/officeDocument/2006/relationships/vmlDrawing" Target="../drawings/vmlDrawing8.vml"/><Relationship Id="rId6" Type="http://schemas.openxmlformats.org/officeDocument/2006/relationships/tags" Target="../tags/tag107.xml"/><Relationship Id="rId11" Type="http://schemas.openxmlformats.org/officeDocument/2006/relationships/tags" Target="../tags/tag112.xml"/><Relationship Id="rId5" Type="http://schemas.openxmlformats.org/officeDocument/2006/relationships/tags" Target="../tags/tag106.xml"/><Relationship Id="rId15" Type="http://schemas.openxmlformats.org/officeDocument/2006/relationships/oleObject" Target="../embeddings/oleObject8.bin"/><Relationship Id="rId10" Type="http://schemas.openxmlformats.org/officeDocument/2006/relationships/tags" Target="../tags/tag111.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17.xml"/><Relationship Id="rId7" Type="http://schemas.openxmlformats.org/officeDocument/2006/relationships/slideMaster" Target="../slideMasters/slideMaster1.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25.xml"/><Relationship Id="rId7" Type="http://schemas.openxmlformats.org/officeDocument/2006/relationships/image" Target="../media/image5.png"/><Relationship Id="rId2" Type="http://schemas.openxmlformats.org/officeDocument/2006/relationships/tags" Target="../tags/tag124.xml"/><Relationship Id="rId1" Type="http://schemas.openxmlformats.org/officeDocument/2006/relationships/vmlDrawing" Target="../drawings/vmlDrawing9.v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vmlDrawing" Target="../drawings/vmlDrawing3.vml"/><Relationship Id="rId6" Type="http://schemas.openxmlformats.org/officeDocument/2006/relationships/tags" Target="../tags/tag34.xml"/><Relationship Id="rId5" Type="http://schemas.openxmlformats.org/officeDocument/2006/relationships/tags" Target="../tags/tag33.xml"/><Relationship Id="rId10" Type="http://schemas.openxmlformats.org/officeDocument/2006/relationships/image" Target="../media/image1.emf"/><Relationship Id="rId4" Type="http://schemas.openxmlformats.org/officeDocument/2006/relationships/tags" Target="../tags/tag32.xml"/><Relationship Id="rId9"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1.xml"/><Relationship Id="rId5" Type="http://schemas.openxmlformats.org/officeDocument/2006/relationships/tags" Target="../tags/tag52.xml"/><Relationship Id="rId4" Type="http://schemas.openxmlformats.org/officeDocument/2006/relationships/tags" Target="../tags/tag5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2" Type="http://schemas.openxmlformats.org/officeDocument/2006/relationships/tags" Target="../tags/tag53.xml"/><Relationship Id="rId16" Type="http://schemas.openxmlformats.org/officeDocument/2006/relationships/image" Target="../media/image1.emf"/><Relationship Id="rId1" Type="http://schemas.openxmlformats.org/officeDocument/2006/relationships/vmlDrawing" Target="../drawings/vmlDrawing4.v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oleObject" Target="../embeddings/oleObject4.bin"/><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tags" Target="../tags/tag75.xml"/><Relationship Id="rId2" Type="http://schemas.openxmlformats.org/officeDocument/2006/relationships/tags" Target="../tags/tag65.xml"/><Relationship Id="rId16" Type="http://schemas.openxmlformats.org/officeDocument/2006/relationships/image" Target="../media/image1.emf"/><Relationship Id="rId1" Type="http://schemas.openxmlformats.org/officeDocument/2006/relationships/vmlDrawing" Target="../drawings/vmlDrawing5.vml"/><Relationship Id="rId6" Type="http://schemas.openxmlformats.org/officeDocument/2006/relationships/tags" Target="../tags/tag69.xml"/><Relationship Id="rId11" Type="http://schemas.openxmlformats.org/officeDocument/2006/relationships/tags" Target="../tags/tag74.xml"/><Relationship Id="rId5" Type="http://schemas.openxmlformats.org/officeDocument/2006/relationships/tags" Target="../tags/tag68.xml"/><Relationship Id="rId15" Type="http://schemas.openxmlformats.org/officeDocument/2006/relationships/oleObject" Target="../embeddings/oleObject5.bin"/><Relationship Id="rId10" Type="http://schemas.openxmlformats.org/officeDocument/2006/relationships/tags" Target="../tags/tag73.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image" Target="../media/image1.emf"/><Relationship Id="rId2" Type="http://schemas.openxmlformats.org/officeDocument/2006/relationships/tags" Target="../tags/tag77.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81.xml"/><Relationship Id="rId11" Type="http://schemas.openxmlformats.org/officeDocument/2006/relationships/tags" Target="../tags/tag86.xml"/><Relationship Id="rId5" Type="http://schemas.openxmlformats.org/officeDocument/2006/relationships/tags" Target="../tags/tag80.xml"/><Relationship Id="rId15" Type="http://schemas.openxmlformats.org/officeDocument/2006/relationships/slideMaster" Target="../slideMasters/slideMaster1.xml"/><Relationship Id="rId10" Type="http://schemas.openxmlformats.org/officeDocument/2006/relationships/tags" Target="../tags/tag85.xm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tags" Target="../tags/tag8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37052455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053" name="think-cell Slide" r:id="rId9" imgW="344" imgH="344" progId="TCLayout.ActiveDocument.1">
                  <p:embed/>
                </p:oleObj>
              </mc:Choice>
              <mc:Fallback>
                <p:oleObj name="think-cell Slide" r:id="rId9" imgW="344" imgH="344"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1"/>
          <a:stretch>
            <a:fillRect/>
          </a:stretch>
        </p:blipFill>
        <p:spPr>
          <a:xfrm>
            <a:off x="9144" y="0"/>
            <a:ext cx="12192000" cy="6858000"/>
          </a:xfrm>
          <a:prstGeom prst="rect">
            <a:avLst/>
          </a:prstGeom>
        </p:spPr>
      </p:pic>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4"/>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5"/>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6"/>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7"/>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3330479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800" name="think-cell Slide" r:id="rId16" imgW="572" imgH="588" progId="TCLayout.ActiveDocument.1">
                  <p:embed/>
                </p:oleObj>
              </mc:Choice>
              <mc:Fallback>
                <p:oleObj name="think-cell Slide" r:id="rId16" imgW="572" imgH="588"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12"/>
            </p:custDataLst>
          </p:nvPr>
        </p:nvSpPr>
        <p:spPr>
          <a:xfrm>
            <a:off x="554736" y="884725"/>
            <a:ext cx="6967728"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2" name="1. On-page tracker">
            <a:extLst>
              <a:ext uri="{FF2B5EF4-FFF2-40B4-BE49-F238E27FC236}">
                <a16:creationId xmlns:a16="http://schemas.microsoft.com/office/drawing/2014/main" id="{C9F4B9E2-8CBE-4C72-8316-55D330991DCD}"/>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942"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6"/>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7"/>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8"/>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9"/>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0"/>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1"/>
            </p:custDataLst>
          </p:nvPr>
        </p:nvSpPr>
        <p:spPr>
          <a:xfrm>
            <a:off x="554736" y="884725"/>
            <a:ext cx="7918704" cy="297181"/>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E771D75-4092-4C08-B152-0A8A51C4AB58}"/>
              </a:ext>
            </a:extLst>
          </p:cNvPr>
          <p:cNvSpPr>
            <a:spLocks noGrp="1"/>
          </p:cNvSpPr>
          <p:nvPr>
            <p:ph type="body" sz="quarter" idx="17" hasCustomPrompt="1"/>
            <p:custDataLst>
              <p:tags r:id="rId13"/>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BAF19FD1-F55B-47CA-98C2-847FF06FB465}"/>
              </a:ext>
            </a:extLst>
          </p:cNvPr>
          <p:cNvSpPr>
            <a:spLocks noGrp="1"/>
          </p:cNvSpPr>
          <p:nvPr>
            <p:ph type="body" sz="quarter" idx="17" hasCustomPrompt="1"/>
            <p:custDataLst>
              <p:tags r:id="rId6"/>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1"/>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118A30D9-833F-440B-AA55-24469A8874C9}"/>
              </a:ext>
            </a:extLst>
          </p:cNvPr>
          <p:cNvSpPr>
            <a:spLocks noGrp="1"/>
          </p:cNvSpPr>
          <p:nvPr>
            <p:ph type="body" sz="quarter" idx="17" hasCustomPrompt="1"/>
            <p:custDataLst>
              <p:tags r:id="rId3"/>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077" name="think-cell Slide" r:id="rId5" imgW="344" imgH="344" progId="TCLayout.ActiveDocument.1">
                  <p:embed/>
                </p:oleObj>
              </mc:Choice>
              <mc:Fallback>
                <p:oleObj name="think-cell Slide" r:id="rId5" imgW="344" imgH="34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7"/>
          <a:stretch>
            <a:fillRect/>
          </a:stretch>
        </p:blipFill>
        <p:spPr>
          <a:xfrm>
            <a:off x="0" y="0"/>
            <a:ext cx="12192000" cy="6858000"/>
          </a:xfrm>
          <a:prstGeom prst="rect">
            <a:avLst/>
          </a:prstGeom>
        </p:spPr>
      </p:pic>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010047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895" name="think-cell Slide" r:id="rId9" imgW="413" imgH="416" progId="TCLayout.ActiveDocument.1">
                  <p:embed/>
                </p:oleObj>
              </mc:Choice>
              <mc:Fallback>
                <p:oleObj name="think-cell Slide" r:id="rId9" imgW="413" imgH="416"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608224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ACB1E33-E5FF-447C-86C8-D2AD164B7EF2}"/>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A017FC45-BFA7-4FE7-9F1F-9561D7B0EF63}"/>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10F96B25-8621-4D4C-8F08-2DA28487B561}"/>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06023FD6-0A46-4B41-8F49-E0D648510628}"/>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822" name="think-cell Slide" r:id="rId15" imgW="413" imgH="416" progId="TCLayout.ActiveDocument.1">
                  <p:embed/>
                </p:oleObj>
              </mc:Choice>
              <mc:Fallback>
                <p:oleObj name="think-cell Slide" r:id="rId15" imgW="413" imgH="416"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6"/>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8"/>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0"/>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1"/>
            </p:custDataLst>
          </p:nvPr>
        </p:nvSpPr>
        <p:spPr>
          <a:xfrm>
            <a:off x="554736" y="3659644"/>
            <a:ext cx="2514600" cy="553998"/>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1. On-page tracker">
            <a:extLst>
              <a:ext uri="{FF2B5EF4-FFF2-40B4-BE49-F238E27FC236}">
                <a16:creationId xmlns:a16="http://schemas.microsoft.com/office/drawing/2014/main" id="{21EBF74E-7681-4FD1-8312-F1969708C2B4}"/>
              </a:ext>
            </a:extLst>
          </p:cNvPr>
          <p:cNvSpPr>
            <a:spLocks noGrp="1"/>
          </p:cNvSpPr>
          <p:nvPr>
            <p:ph type="body" sz="quarter" idx="17" hasCustomPrompt="1"/>
            <p:custDataLst>
              <p:tags r:id="rId13"/>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846" name="think-cell Slide" r:id="rId15" imgW="413" imgH="416" progId="TCLayout.ActiveDocument.1">
                  <p:embed/>
                </p:oleObj>
              </mc:Choice>
              <mc:Fallback>
                <p:oleObj name="think-cell Slide" r:id="rId15" imgW="413" imgH="416"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6"/>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8"/>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0"/>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1"/>
            </p:custDataLst>
          </p:nvPr>
        </p:nvSpPr>
        <p:spPr>
          <a:xfrm>
            <a:off x="554735" y="3659644"/>
            <a:ext cx="3465575" cy="276999"/>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1. On-page tracker">
            <a:extLst>
              <a:ext uri="{FF2B5EF4-FFF2-40B4-BE49-F238E27FC236}">
                <a16:creationId xmlns:a16="http://schemas.microsoft.com/office/drawing/2014/main" id="{EBEB0180-CF25-470E-8580-7356ED77BB1F}"/>
              </a:ext>
            </a:extLst>
          </p:cNvPr>
          <p:cNvSpPr>
            <a:spLocks noGrp="1"/>
          </p:cNvSpPr>
          <p:nvPr>
            <p:ph type="body" sz="quarter" idx="17" hasCustomPrompt="1"/>
            <p:custDataLst>
              <p:tags r:id="rId13"/>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8918705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918"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6"/>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7"/>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8"/>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9"/>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1"/>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2"/>
            </p:custDataLst>
          </p:nvPr>
        </p:nvSpPr>
        <p:spPr>
          <a:xfrm>
            <a:off x="554736" y="884725"/>
            <a:ext cx="50657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3" name="1. On-page tracker">
            <a:extLst>
              <a:ext uri="{FF2B5EF4-FFF2-40B4-BE49-F238E27FC236}">
                <a16:creationId xmlns:a16="http://schemas.microsoft.com/office/drawing/2014/main" id="{B331A9DA-3A3F-418C-8927-1C2B40DBB88F}"/>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oleObject" Target="../embeddings/oleObject1.bin"/><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3738984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899" name="think-cell Slide" r:id="rId39" imgW="413" imgH="416" progId="TCLayout.ActiveDocument.1">
                  <p:embed/>
                </p:oleObj>
              </mc:Choice>
              <mc:Fallback>
                <p:oleObj name="think-cell Slide" r:id="rId39" imgW="413" imgH="416" progId="TCLayout.ActiveDocument.1">
                  <p:embed/>
                  <p:pic>
                    <p:nvPicPr>
                      <p:cNvPr id="0" name=""/>
                      <p:cNvPicPr/>
                      <p:nvPr/>
                    </p:nvPicPr>
                    <p:blipFill>
                      <a:blip r:embed="rId4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19"/>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0"/>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1"/>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2"/>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3"/>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554770" y="4322824"/>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7723680" y="1702457"/>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4"/>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5"/>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6"/>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6"/>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4"/>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7"/>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2"/>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8"/>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2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0"/>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367929" y="3301675"/>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127.xml"/><Relationship Id="rId7" Type="http://schemas.openxmlformats.org/officeDocument/2006/relationships/oleObject" Target="../embeddings/oleObject10.bin"/><Relationship Id="rId2" Type="http://schemas.openxmlformats.org/officeDocument/2006/relationships/tags" Target="../tags/tag126.xml"/><Relationship Id="rId1" Type="http://schemas.openxmlformats.org/officeDocument/2006/relationships/vmlDrawing" Target="../drawings/vmlDrawing10.vml"/><Relationship Id="rId6" Type="http://schemas.openxmlformats.org/officeDocument/2006/relationships/slideLayout" Target="../slideLayouts/slideLayout2.xml"/><Relationship Id="rId5" Type="http://schemas.openxmlformats.org/officeDocument/2006/relationships/tags" Target="../tags/tag129.xml"/><Relationship Id="rId4" Type="http://schemas.openxmlformats.org/officeDocument/2006/relationships/tags" Target="../tags/tag128.xml"/></Relationships>
</file>

<file path=ppt/slides/_rels/slide2.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tags" Target="../tags/tag141.xml"/><Relationship Id="rId18" Type="http://schemas.openxmlformats.org/officeDocument/2006/relationships/oleObject" Target="../embeddings/oleObject11.bin"/><Relationship Id="rId3" Type="http://schemas.openxmlformats.org/officeDocument/2006/relationships/tags" Target="../tags/tag131.xml"/><Relationship Id="rId7" Type="http://schemas.openxmlformats.org/officeDocument/2006/relationships/tags" Target="../tags/tag135.xml"/><Relationship Id="rId12" Type="http://schemas.openxmlformats.org/officeDocument/2006/relationships/tags" Target="../tags/tag140.xml"/><Relationship Id="rId17" Type="http://schemas.openxmlformats.org/officeDocument/2006/relationships/slideLayout" Target="../slideLayouts/slideLayout2.xml"/><Relationship Id="rId2" Type="http://schemas.openxmlformats.org/officeDocument/2006/relationships/tags" Target="../tags/tag130.xml"/><Relationship Id="rId16" Type="http://schemas.openxmlformats.org/officeDocument/2006/relationships/tags" Target="../tags/tag144.xml"/><Relationship Id="rId1" Type="http://schemas.openxmlformats.org/officeDocument/2006/relationships/vmlDrawing" Target="../drawings/vmlDrawing11.vml"/><Relationship Id="rId6" Type="http://schemas.openxmlformats.org/officeDocument/2006/relationships/tags" Target="../tags/tag134.xml"/><Relationship Id="rId11" Type="http://schemas.openxmlformats.org/officeDocument/2006/relationships/tags" Target="../tags/tag139.xml"/><Relationship Id="rId5" Type="http://schemas.openxmlformats.org/officeDocument/2006/relationships/tags" Target="../tags/tag133.xml"/><Relationship Id="rId15" Type="http://schemas.openxmlformats.org/officeDocument/2006/relationships/tags" Target="../tags/tag143.xml"/><Relationship Id="rId10" Type="http://schemas.openxmlformats.org/officeDocument/2006/relationships/tags" Target="../tags/tag138.xml"/><Relationship Id="rId19" Type="http://schemas.openxmlformats.org/officeDocument/2006/relationships/image" Target="../media/image4.emf"/><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tags" Target="../tags/tag142.xml"/></Relationships>
</file>

<file path=ppt/slides/_rels/slide3.xml.rels><?xml version="1.0" encoding="UTF-8" standalone="yes"?>
<Relationships xmlns="http://schemas.openxmlformats.org/package/2006/relationships"><Relationship Id="rId3" Type="http://schemas.openxmlformats.org/officeDocument/2006/relationships/tags" Target="../tags/tag146.xml"/><Relationship Id="rId7" Type="http://schemas.openxmlformats.org/officeDocument/2006/relationships/image" Target="../media/image6.emf"/><Relationship Id="rId2" Type="http://schemas.openxmlformats.org/officeDocument/2006/relationships/tags" Target="../tags/tag145.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slideLayout" Target="../slideLayouts/slideLayout2.xml"/><Relationship Id="rId4" Type="http://schemas.openxmlformats.org/officeDocument/2006/relationships/tags" Target="../tags/tag147.xml"/></Relationships>
</file>

<file path=ppt/slides/_rels/slide4.xml.rels><?xml version="1.0" encoding="UTF-8" standalone="yes"?>
<Relationships xmlns="http://schemas.openxmlformats.org/package/2006/relationships"><Relationship Id="rId3" Type="http://schemas.openxmlformats.org/officeDocument/2006/relationships/tags" Target="../tags/tag149.xml"/><Relationship Id="rId7" Type="http://schemas.openxmlformats.org/officeDocument/2006/relationships/image" Target="../media/image6.emf"/><Relationship Id="rId2" Type="http://schemas.openxmlformats.org/officeDocument/2006/relationships/tags" Target="../tags/tag148.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Layout" Target="../slideLayouts/slideLayout2.xml"/><Relationship Id="rId4" Type="http://schemas.openxmlformats.org/officeDocument/2006/relationships/tags" Target="../tags/tag150.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152.xml"/><Relationship Id="rId7" Type="http://schemas.openxmlformats.org/officeDocument/2006/relationships/slideLayout" Target="../slideLayouts/slideLayout2.xml"/><Relationship Id="rId2" Type="http://schemas.openxmlformats.org/officeDocument/2006/relationships/tags" Target="../tags/tag151.xml"/><Relationship Id="rId1" Type="http://schemas.openxmlformats.org/officeDocument/2006/relationships/vmlDrawing" Target="../drawings/vmlDrawing14.v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9" Type="http://schemas.openxmlformats.org/officeDocument/2006/relationships/image" Target="../media/image6.emf"/></Relationships>
</file>

<file path=ppt/slides/_rels/slide6.xml.rels><?xml version="1.0" encoding="UTF-8" standalone="yes"?>
<Relationships xmlns="http://schemas.openxmlformats.org/package/2006/relationships"><Relationship Id="rId8" Type="http://schemas.openxmlformats.org/officeDocument/2006/relationships/tags" Target="../tags/tag162.xml"/><Relationship Id="rId13" Type="http://schemas.openxmlformats.org/officeDocument/2006/relationships/image" Target="../media/image8.png"/><Relationship Id="rId3" Type="http://schemas.openxmlformats.org/officeDocument/2006/relationships/tags" Target="../tags/tag157.xml"/><Relationship Id="rId7" Type="http://schemas.openxmlformats.org/officeDocument/2006/relationships/tags" Target="../tags/tag161.xml"/><Relationship Id="rId12" Type="http://schemas.openxmlformats.org/officeDocument/2006/relationships/image" Target="../media/image7.png"/><Relationship Id="rId2" Type="http://schemas.openxmlformats.org/officeDocument/2006/relationships/tags" Target="../tags/tag156.xml"/><Relationship Id="rId1" Type="http://schemas.openxmlformats.org/officeDocument/2006/relationships/vmlDrawing" Target="../drawings/vmlDrawing15.vml"/><Relationship Id="rId6" Type="http://schemas.openxmlformats.org/officeDocument/2006/relationships/tags" Target="../tags/tag160.xml"/><Relationship Id="rId11" Type="http://schemas.openxmlformats.org/officeDocument/2006/relationships/image" Target="../media/image6.emf"/><Relationship Id="rId5" Type="http://schemas.openxmlformats.org/officeDocument/2006/relationships/tags" Target="../tags/tag159.xml"/><Relationship Id="rId10" Type="http://schemas.openxmlformats.org/officeDocument/2006/relationships/oleObject" Target="../embeddings/oleObject15.bin"/><Relationship Id="rId4" Type="http://schemas.openxmlformats.org/officeDocument/2006/relationships/tags" Target="../tags/tag158.xml"/><Relationship Id="rId9" Type="http://schemas.openxmlformats.org/officeDocument/2006/relationships/slideLayout" Target="../slideLayouts/slideLayout2.xml"/><Relationship Id="rId1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164.xml"/><Relationship Id="rId7" Type="http://schemas.openxmlformats.org/officeDocument/2006/relationships/oleObject" Target="../embeddings/oleObject16.bin"/><Relationship Id="rId2" Type="http://schemas.openxmlformats.org/officeDocument/2006/relationships/tags" Target="../tags/tag163.xml"/><Relationship Id="rId1" Type="http://schemas.openxmlformats.org/officeDocument/2006/relationships/vmlDrawing" Target="../drawings/vmlDrawing16.vml"/><Relationship Id="rId6" Type="http://schemas.openxmlformats.org/officeDocument/2006/relationships/slideLayout" Target="../slideLayouts/slideLayout2.xml"/><Relationship Id="rId5" Type="http://schemas.openxmlformats.org/officeDocument/2006/relationships/tags" Target="../tags/tag166.xml"/><Relationship Id="rId4" Type="http://schemas.openxmlformats.org/officeDocument/2006/relationships/tags" Target="../tags/tag165.xm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tags" Target="../tags/tag168.xml"/><Relationship Id="rId7" Type="http://schemas.openxmlformats.org/officeDocument/2006/relationships/slideLayout" Target="../slideLayouts/slideLayout2.xml"/><Relationship Id="rId2" Type="http://schemas.openxmlformats.org/officeDocument/2006/relationships/tags" Target="../tags/tag167.xml"/><Relationship Id="rId1" Type="http://schemas.openxmlformats.org/officeDocument/2006/relationships/vmlDrawing" Target="../drawings/vmlDrawing17.vml"/><Relationship Id="rId6" Type="http://schemas.openxmlformats.org/officeDocument/2006/relationships/tags" Target="../tags/tag171.xml"/><Relationship Id="rId5" Type="http://schemas.openxmlformats.org/officeDocument/2006/relationships/tags" Target="../tags/tag170.xml"/><Relationship Id="rId10" Type="http://schemas.openxmlformats.org/officeDocument/2006/relationships/image" Target="../media/image11.png"/><Relationship Id="rId4" Type="http://schemas.openxmlformats.org/officeDocument/2006/relationships/tags" Target="../tags/tag169.xml"/><Relationship Id="rId9"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vmlDrawing" Target="../drawings/vmlDrawing18.vml"/><Relationship Id="rId6" Type="http://schemas.openxmlformats.org/officeDocument/2006/relationships/image" Target="../media/image6.emf"/><Relationship Id="rId5" Type="http://schemas.openxmlformats.org/officeDocument/2006/relationships/oleObject" Target="../embeddings/oleObject18.bin"/><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F4A465B5-FC58-4E80-98F7-5C9210FD3C56}"/>
              </a:ext>
            </a:extLst>
          </p:cNvPr>
          <p:cNvGraphicFramePr>
            <a:graphicFrameLocks noChangeAspect="1"/>
          </p:cNvGraphicFramePr>
          <p:nvPr>
            <p:custDataLst>
              <p:tags r:id="rId2"/>
            </p:custDataLst>
            <p:extLst>
              <p:ext uri="{D42A27DB-BD31-4B8C-83A1-F6EECF244321}">
                <p14:modId xmlns:p14="http://schemas.microsoft.com/office/powerpoint/2010/main" val="7674979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37" name="think-cell Slide" r:id="rId7" imgW="473" imgH="476" progId="TCLayout.ActiveDocument.1">
                  <p:embed/>
                </p:oleObj>
              </mc:Choice>
              <mc:Fallback>
                <p:oleObj name="think-cell Slide" r:id="rId7" imgW="473" imgH="476"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Subtitle">
            <a:extLst>
              <a:ext uri="{FF2B5EF4-FFF2-40B4-BE49-F238E27FC236}">
                <a16:creationId xmlns:a16="http://schemas.microsoft.com/office/drawing/2014/main" id="{5BE8A61E-37A8-42C9-B63D-E1A034A2ECA2}"/>
              </a:ext>
            </a:extLst>
          </p:cNvPr>
          <p:cNvSpPr txBox="1">
            <a:spLocks/>
          </p:cNvSpPr>
          <p:nvPr>
            <p:custDataLst>
              <p:tags r:id="rId3"/>
            </p:custDataLst>
          </p:nvPr>
        </p:nvSpPr>
        <p:spPr>
          <a:xfrm>
            <a:off x="629050" y="3240302"/>
            <a:ext cx="6016752" cy="307777"/>
          </a:xfrm>
          <a:prstGeom prst="rect">
            <a:avLst/>
          </a:prstGeom>
        </p:spPr>
        <p:txBody>
          <a:bodyPr vert="horz" wrap="square" lIns="0" tIns="0" rIns="0" bIns="0" rtlCol="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None/>
              <a:defRPr sz="1800" b="0" kern="1200">
                <a:solidFill>
                  <a:schemeClr val="tx1"/>
                </a:solidFill>
                <a:latin typeface="+mn-lt"/>
                <a:ea typeface="+mn-ea"/>
                <a:cs typeface="Arial" panose="020B0604020202020204" pitchFamily="34" charset="0"/>
              </a:defRPr>
            </a:lvl1pPr>
            <a:lvl2pPr marL="457200" indent="0" algn="ctr" defTabSz="914400" rtl="0" eaLnBrk="1" latinLnBrk="0" hangingPunct="1">
              <a:lnSpc>
                <a:spcPct val="100000"/>
              </a:lnSpc>
              <a:spcBef>
                <a:spcPts val="0"/>
              </a:spcBef>
              <a:spcAft>
                <a:spcPts val="300"/>
              </a:spcAft>
              <a:buFont typeface="Wingdings" panose="05000000000000000000" pitchFamily="2" charset="2"/>
              <a:buNone/>
              <a:defRPr sz="2000" kern="1200">
                <a:solidFill>
                  <a:schemeClr val="tx1"/>
                </a:solidFill>
                <a:latin typeface="+mn-lt"/>
                <a:ea typeface="+mn-ea"/>
                <a:cs typeface="Arial" panose="020B0604020202020204" pitchFamily="34" charset="0"/>
              </a:defRPr>
            </a:lvl2pPr>
            <a:lvl3pPr marL="914400" indent="0" algn="ctr" defTabSz="914400" rtl="0" eaLnBrk="1" latinLnBrk="0" hangingPunct="1">
              <a:lnSpc>
                <a:spcPct val="100000"/>
              </a:lnSpc>
              <a:spcBef>
                <a:spcPts val="0"/>
              </a:spcBef>
              <a:spcAft>
                <a:spcPts val="300"/>
              </a:spcAft>
              <a:buFont typeface="Arial" panose="020B0604020202020204" pitchFamily="34" charset="0"/>
              <a:buNone/>
              <a:defRPr sz="1800" kern="1200">
                <a:solidFill>
                  <a:schemeClr val="tx1"/>
                </a:solidFill>
                <a:latin typeface="+mn-lt"/>
                <a:ea typeface="+mn-ea"/>
                <a:cs typeface="Arial" panose="020B0604020202020204" pitchFamily="34" charset="0"/>
              </a:defRPr>
            </a:lvl3pPr>
            <a:lvl4pPr marL="1371600" indent="0" algn="ctr" defTabSz="914400" rtl="0" eaLnBrk="1" latinLnBrk="0" hangingPunct="1">
              <a:lnSpc>
                <a:spcPct val="100000"/>
              </a:lnSpc>
              <a:spcBef>
                <a:spcPts val="0"/>
              </a:spcBef>
              <a:spcAft>
                <a:spcPts val="300"/>
              </a:spcAft>
              <a:buFont typeface="Arial" panose="020B0604020202020204" pitchFamily="34" charset="0"/>
              <a:buNone/>
              <a:defRPr sz="1600" kern="1200">
                <a:solidFill>
                  <a:schemeClr val="tx1"/>
                </a:solidFill>
                <a:latin typeface="+mn-lt"/>
                <a:ea typeface="+mn-ea"/>
                <a:cs typeface="Arial" panose="020B0604020202020204" pitchFamily="34" charset="0"/>
              </a:defRPr>
            </a:lvl4pPr>
            <a:lvl5pPr marL="1828800"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5pPr>
            <a:lvl6pPr marL="2286000"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2743200"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3200400"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3657600" indent="0" algn="ctr"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a:lstStyle>
          <a:p>
            <a:r>
              <a:rPr lang="en-US" dirty="0"/>
              <a:t>Kia Seltos, Jeep Compass &amp; MG Hector</a:t>
            </a:r>
          </a:p>
        </p:txBody>
      </p:sp>
      <p:sp>
        <p:nvSpPr>
          <p:cNvPr id="6" name="Documenttype">
            <a:extLst>
              <a:ext uri="{FF2B5EF4-FFF2-40B4-BE49-F238E27FC236}">
                <a16:creationId xmlns:a16="http://schemas.microsoft.com/office/drawing/2014/main" id="{1F74851E-84A5-4782-AA7D-F69C937297A3}"/>
              </a:ext>
            </a:extLst>
          </p:cNvPr>
          <p:cNvSpPr txBox="1">
            <a:spLocks/>
          </p:cNvSpPr>
          <p:nvPr>
            <p:custDataLst>
              <p:tags r:id="rId4"/>
            </p:custDataLst>
          </p:nvPr>
        </p:nvSpPr>
        <p:spPr>
          <a:xfrm>
            <a:off x="551942" y="3649033"/>
            <a:ext cx="6016752" cy="215444"/>
          </a:xfrm>
          <a:prstGeom prst="rect">
            <a:avLst/>
          </a:prstGeom>
        </p:spPr>
        <p:txBody>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buNone/>
            </a:pPr>
            <a:r>
              <a:rPr lang="en-US" dirty="0"/>
              <a:t>Deepanshu Goyal | January 06, 2020</a:t>
            </a:r>
          </a:p>
        </p:txBody>
      </p:sp>
      <p:sp>
        <p:nvSpPr>
          <p:cNvPr id="7" name="Title">
            <a:extLst>
              <a:ext uri="{FF2B5EF4-FFF2-40B4-BE49-F238E27FC236}">
                <a16:creationId xmlns:a16="http://schemas.microsoft.com/office/drawing/2014/main" id="{CA7F9465-09D2-438F-BD3C-5A45B2CF0960}"/>
              </a:ext>
            </a:extLst>
          </p:cNvPr>
          <p:cNvSpPr txBox="1">
            <a:spLocks/>
          </p:cNvSpPr>
          <p:nvPr>
            <p:custDataLst>
              <p:tags r:id="rId5"/>
            </p:custDataLst>
          </p:nvPr>
        </p:nvSpPr>
        <p:spPr>
          <a:xfrm>
            <a:off x="629050" y="1197548"/>
            <a:ext cx="6016752" cy="1921708"/>
          </a:xfrm>
          <a:prstGeom prst="rect">
            <a:avLst/>
          </a:prstGeom>
        </p:spPr>
        <p:txBody>
          <a:bodyPr vert="horz" wrap="square" lIns="0" tIns="0" rIns="0" bIns="0" rtlCol="0" anchor="b" anchorCtr="0">
            <a:noAutofit/>
          </a:bodyPr>
          <a:lst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a:lstStyle>
          <a:p>
            <a:r>
              <a:rPr lang="en-US"/>
              <a:t>Sentiment Analysis </a:t>
            </a:r>
            <a:endParaRPr lang="en-US" dirty="0"/>
          </a:p>
        </p:txBody>
      </p:sp>
    </p:spTree>
    <p:extLst>
      <p:ext uri="{BB962C8B-B14F-4D97-AF65-F5344CB8AC3E}">
        <p14:creationId xmlns:p14="http://schemas.microsoft.com/office/powerpoint/2010/main" val="120341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B933C704-A587-42BF-9179-A205EB15B8C8}"/>
              </a:ext>
            </a:extLst>
          </p:cNvPr>
          <p:cNvGraphicFramePr>
            <a:graphicFrameLocks noChangeAspect="1"/>
          </p:cNvGraphicFramePr>
          <p:nvPr>
            <p:custDataLst>
              <p:tags r:id="rId2"/>
            </p:custDataLst>
            <p:extLst>
              <p:ext uri="{D42A27DB-BD31-4B8C-83A1-F6EECF244321}">
                <p14:modId xmlns:p14="http://schemas.microsoft.com/office/powerpoint/2010/main" val="15669088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199" name="think-cell Slide" r:id="rId18" imgW="572" imgH="588" progId="TCLayout.ActiveDocument.1">
                  <p:embed/>
                </p:oleObj>
              </mc:Choice>
              <mc:Fallback>
                <p:oleObj name="think-cell Slide" r:id="rId18" imgW="572" imgH="588" progId="TCLayout.ActiveDocument.1">
                  <p:embed/>
                  <p:pic>
                    <p:nvPicPr>
                      <p:cNvPr id="3" name="Object 8" hidden="1">
                        <a:extLst>
                          <a:ext uri="{FF2B5EF4-FFF2-40B4-BE49-F238E27FC236}">
                            <a16:creationId xmlns:a16="http://schemas.microsoft.com/office/drawing/2014/main" id="{B933C704-A587-42BF-9179-A205EB15B8C8}"/>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7" name="Rectangle 7" hidden="1">
            <a:extLst>
              <a:ext uri="{FF2B5EF4-FFF2-40B4-BE49-F238E27FC236}">
                <a16:creationId xmlns:a16="http://schemas.microsoft.com/office/drawing/2014/main" id="{650B6BA7-A54D-4342-967F-2A7950E39DDE}"/>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1F34EFAA-D773-4AF0-9C5B-7F41A04401A2}"/>
              </a:ext>
            </a:extLst>
          </p:cNvPr>
          <p:cNvSpPr>
            <a:spLocks noGrp="1"/>
          </p:cNvSpPr>
          <p:nvPr>
            <p:ph type="title"/>
            <p:custDataLst>
              <p:tags r:id="rId4"/>
            </p:custDataLst>
          </p:nvPr>
        </p:nvSpPr>
        <p:spPr/>
        <p:txBody>
          <a:bodyPr/>
          <a:lstStyle/>
          <a:p>
            <a:r>
              <a:rPr lang="en-US" dirty="0"/>
              <a:t>Knowing strong &amp; weak features of Kia Seltos &amp; its competitors can increase sales &amp; improve features of upcoming Kia SUV models</a:t>
            </a:r>
          </a:p>
        </p:txBody>
      </p:sp>
      <p:grpSp>
        <p:nvGrpSpPr>
          <p:cNvPr id="37" name="Group 36">
            <a:extLst>
              <a:ext uri="{FF2B5EF4-FFF2-40B4-BE49-F238E27FC236}">
                <a16:creationId xmlns:a16="http://schemas.microsoft.com/office/drawing/2014/main" id="{BBBE7213-EABC-4562-B165-029D12E9B0FD}"/>
              </a:ext>
            </a:extLst>
          </p:cNvPr>
          <p:cNvGrpSpPr/>
          <p:nvPr/>
        </p:nvGrpSpPr>
        <p:grpSpPr>
          <a:xfrm>
            <a:off x="554736" y="1767713"/>
            <a:ext cx="11049000" cy="4699000"/>
            <a:chOff x="571500" y="1397000"/>
            <a:chExt cx="11049000" cy="4699000"/>
          </a:xfrm>
        </p:grpSpPr>
        <p:sp>
          <p:nvSpPr>
            <p:cNvPr id="27" name="TextBox 26">
              <a:extLst>
                <a:ext uri="{FF2B5EF4-FFF2-40B4-BE49-F238E27FC236}">
                  <a16:creationId xmlns:a16="http://schemas.microsoft.com/office/drawing/2014/main" id="{BFDC1157-7330-42DD-B8A4-F2CCBAD20172}"/>
                </a:ext>
              </a:extLst>
            </p:cNvPr>
            <p:cNvSpPr txBox="1"/>
            <p:nvPr>
              <p:custDataLst>
                <p:tags r:id="rId5"/>
              </p:custDataLst>
            </p:nvPr>
          </p:nvSpPr>
          <p:spPr>
            <a:xfrm>
              <a:off x="571500" y="1397000"/>
              <a:ext cx="2571750" cy="246221"/>
            </a:xfrm>
            <a:prstGeom prst="rect">
              <a:avLst/>
            </a:prstGeom>
          </p:spPr>
          <p:txBody>
            <a:bodyPr vert="horz" wrap="square" lIns="0" tIns="0" rIns="0" bIns="0" rtlCol="0" anchor="b">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Situation</a:t>
              </a:r>
            </a:p>
          </p:txBody>
        </p:sp>
        <p:sp>
          <p:nvSpPr>
            <p:cNvPr id="28" name="TextBox 27">
              <a:extLst>
                <a:ext uri="{FF2B5EF4-FFF2-40B4-BE49-F238E27FC236}">
                  <a16:creationId xmlns:a16="http://schemas.microsoft.com/office/drawing/2014/main" id="{24EED149-03B0-4172-A7B0-DD26DCC173BF}"/>
                </a:ext>
              </a:extLst>
            </p:cNvPr>
            <p:cNvSpPr txBox="1"/>
            <p:nvPr>
              <p:custDataLst>
                <p:tags r:id="rId6"/>
              </p:custDataLst>
            </p:nvPr>
          </p:nvSpPr>
          <p:spPr>
            <a:xfrm>
              <a:off x="571500" y="1770221"/>
              <a:ext cx="2571750" cy="4325779"/>
            </a:xfrm>
            <a:prstGeom prst="rect">
              <a:avLst/>
            </a:prstGeom>
          </p:spPr>
          <p:txBody>
            <a:bodyPr vert="horz" wrap="square" lIns="0" tIns="0" rIns="0" bIns="0" rtlCol="0" anchor="t">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In India, liking for SUV cars have increase in recent times. From pure number perspective, sales in the compact SUV segment has seen a growth of 18%. To reap the benefits of an emerging market, new automobile companies are venturing into India with their best-in class SUV models. </a:t>
              </a:r>
            </a:p>
            <a:p>
              <a:endParaRPr lang="en-US" dirty="0"/>
            </a:p>
          </p:txBody>
        </p:sp>
        <p:sp>
          <p:nvSpPr>
            <p:cNvPr id="29" name="TextBox 28">
              <a:extLst>
                <a:ext uri="{FF2B5EF4-FFF2-40B4-BE49-F238E27FC236}">
                  <a16:creationId xmlns:a16="http://schemas.microsoft.com/office/drawing/2014/main" id="{BBC696F1-E911-4957-BF6A-8B3F0B38D084}"/>
                </a:ext>
              </a:extLst>
            </p:cNvPr>
            <p:cNvSpPr txBox="1"/>
            <p:nvPr>
              <p:custDataLst>
                <p:tags r:id="rId7"/>
              </p:custDataLst>
            </p:nvPr>
          </p:nvSpPr>
          <p:spPr>
            <a:xfrm>
              <a:off x="3397250" y="1397000"/>
              <a:ext cx="2571750" cy="246221"/>
            </a:xfrm>
            <a:prstGeom prst="rect">
              <a:avLst/>
            </a:prstGeom>
          </p:spPr>
          <p:txBody>
            <a:bodyPr vert="horz" wrap="square" lIns="0" tIns="0" rIns="0" bIns="0" rtlCol="0" anchor="b">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Complication</a:t>
              </a:r>
            </a:p>
          </p:txBody>
        </p:sp>
        <p:sp>
          <p:nvSpPr>
            <p:cNvPr id="30" name="TextBox 29">
              <a:extLst>
                <a:ext uri="{FF2B5EF4-FFF2-40B4-BE49-F238E27FC236}">
                  <a16:creationId xmlns:a16="http://schemas.microsoft.com/office/drawing/2014/main" id="{1C7DC125-A6F2-49A2-8DEF-B246748E67B4}"/>
                </a:ext>
              </a:extLst>
            </p:cNvPr>
            <p:cNvSpPr txBox="1"/>
            <p:nvPr>
              <p:custDataLst>
                <p:tags r:id="rId8"/>
              </p:custDataLst>
            </p:nvPr>
          </p:nvSpPr>
          <p:spPr>
            <a:xfrm>
              <a:off x="3397250" y="1770221"/>
              <a:ext cx="2571750" cy="4325779"/>
            </a:xfrm>
            <a:prstGeom prst="rect">
              <a:avLst/>
            </a:prstGeom>
          </p:spPr>
          <p:txBody>
            <a:bodyPr vert="horz" wrap="square" lIns="0" tIns="0" rIns="0" bIns="0" rtlCol="0" anchor="t">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Because of this, there is a huge competition among existing and new companies to increase their market share in the SUV segment. Also, in the era of design thinking it is utmost important for companies to build customer centric products.  </a:t>
              </a:r>
            </a:p>
          </p:txBody>
        </p:sp>
        <p:sp>
          <p:nvSpPr>
            <p:cNvPr id="31" name="TextBox 30">
              <a:extLst>
                <a:ext uri="{FF2B5EF4-FFF2-40B4-BE49-F238E27FC236}">
                  <a16:creationId xmlns:a16="http://schemas.microsoft.com/office/drawing/2014/main" id="{3BC01DCA-F790-4280-BC22-1527AC4C8D8E}"/>
                </a:ext>
              </a:extLst>
            </p:cNvPr>
            <p:cNvSpPr txBox="1"/>
            <p:nvPr>
              <p:custDataLst>
                <p:tags r:id="rId9"/>
              </p:custDataLst>
            </p:nvPr>
          </p:nvSpPr>
          <p:spPr>
            <a:xfrm>
              <a:off x="6223000" y="1397000"/>
              <a:ext cx="2571750" cy="246221"/>
            </a:xfrm>
            <a:prstGeom prst="rect">
              <a:avLst/>
            </a:prstGeom>
          </p:spPr>
          <p:txBody>
            <a:bodyPr vert="horz" wrap="square" lIns="0" tIns="0" rIns="0" bIns="0" rtlCol="0" anchor="b">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Key Question</a:t>
              </a:r>
            </a:p>
          </p:txBody>
        </p:sp>
        <p:sp>
          <p:nvSpPr>
            <p:cNvPr id="32" name="TextBox 31">
              <a:extLst>
                <a:ext uri="{FF2B5EF4-FFF2-40B4-BE49-F238E27FC236}">
                  <a16:creationId xmlns:a16="http://schemas.microsoft.com/office/drawing/2014/main" id="{C5CD584A-4197-4036-B296-ACBE9A80CB92}"/>
                </a:ext>
              </a:extLst>
            </p:cNvPr>
            <p:cNvSpPr txBox="1"/>
            <p:nvPr>
              <p:custDataLst>
                <p:tags r:id="rId10"/>
              </p:custDataLst>
            </p:nvPr>
          </p:nvSpPr>
          <p:spPr>
            <a:xfrm>
              <a:off x="6223000" y="1770221"/>
              <a:ext cx="2571750" cy="4325779"/>
            </a:xfrm>
            <a:prstGeom prst="rect">
              <a:avLst/>
            </a:prstGeom>
          </p:spPr>
          <p:txBody>
            <a:bodyPr vert="horz" wrap="square" lIns="0" tIns="0" rIns="0" bIns="0" rtlCol="0" anchor="t">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What are the strong &amp; weak features of Kia Seltos and its competitors i.e. Jeep Compass &amp; MG Hector?</a:t>
              </a:r>
            </a:p>
            <a:p>
              <a:endParaRPr lang="en-US" dirty="0"/>
            </a:p>
          </p:txBody>
        </p:sp>
        <p:sp>
          <p:nvSpPr>
            <p:cNvPr id="33" name="TextBox 32">
              <a:extLst>
                <a:ext uri="{FF2B5EF4-FFF2-40B4-BE49-F238E27FC236}">
                  <a16:creationId xmlns:a16="http://schemas.microsoft.com/office/drawing/2014/main" id="{64F2FE06-25DB-4F32-B720-878D013D4087}"/>
                </a:ext>
              </a:extLst>
            </p:cNvPr>
            <p:cNvSpPr txBox="1"/>
            <p:nvPr>
              <p:custDataLst>
                <p:tags r:id="rId11"/>
              </p:custDataLst>
            </p:nvPr>
          </p:nvSpPr>
          <p:spPr>
            <a:xfrm>
              <a:off x="9048750" y="1397000"/>
              <a:ext cx="2571750" cy="246221"/>
            </a:xfrm>
            <a:prstGeom prst="rect">
              <a:avLst/>
            </a:prstGeom>
          </p:spPr>
          <p:txBody>
            <a:bodyPr vert="horz" wrap="square" lIns="0" tIns="0" rIns="0" bIns="0" rtlCol="0" anchor="b">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End Use</a:t>
              </a:r>
            </a:p>
          </p:txBody>
        </p:sp>
        <p:sp>
          <p:nvSpPr>
            <p:cNvPr id="34" name="TextBox 33">
              <a:extLst>
                <a:ext uri="{FF2B5EF4-FFF2-40B4-BE49-F238E27FC236}">
                  <a16:creationId xmlns:a16="http://schemas.microsoft.com/office/drawing/2014/main" id="{D333699D-AD46-4821-8719-F23BD43059E8}"/>
                </a:ext>
              </a:extLst>
            </p:cNvPr>
            <p:cNvSpPr txBox="1"/>
            <p:nvPr>
              <p:custDataLst>
                <p:tags r:id="rId12"/>
              </p:custDataLst>
            </p:nvPr>
          </p:nvSpPr>
          <p:spPr>
            <a:xfrm>
              <a:off x="9048750" y="1770221"/>
              <a:ext cx="2571750" cy="4325779"/>
            </a:xfrm>
            <a:prstGeom prst="rect">
              <a:avLst/>
            </a:prstGeom>
          </p:spPr>
          <p:txBody>
            <a:bodyPr vert="horz" wrap="square" lIns="0" tIns="0" rIns="0" bIns="0" rtlCol="0" anchor="t">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Strong features will be leveraged by sales &amp; marketing team in the promotional activities.  Whereas product team will work on the weak features and make improvements in the subsequent models. Overall objective is to improve Kia market share by 10%</a:t>
              </a:r>
            </a:p>
            <a:p>
              <a:pPr>
                <a:buNone/>
              </a:pPr>
              <a:endParaRPr lang="en-US" dirty="0"/>
            </a:p>
          </p:txBody>
        </p:sp>
        <p:cxnSp>
          <p:nvCxnSpPr>
            <p:cNvPr id="10" name="Straight Connector 9">
              <a:extLst>
                <a:ext uri="{FF2B5EF4-FFF2-40B4-BE49-F238E27FC236}">
                  <a16:creationId xmlns:a16="http://schemas.microsoft.com/office/drawing/2014/main" id="{A6E18CFA-0C9B-42FD-981A-0B8B162EF084}"/>
                </a:ext>
              </a:extLst>
            </p:cNvPr>
            <p:cNvCxnSpPr/>
            <p:nvPr>
              <p:custDataLst>
                <p:tags r:id="rId13"/>
              </p:custDataLst>
            </p:nvPr>
          </p:nvCxnSpPr>
          <p:spPr>
            <a:xfrm>
              <a:off x="571500" y="1706721"/>
              <a:ext cx="11049000" cy="0"/>
            </a:xfrm>
            <a:prstGeom prst="line">
              <a:avLst/>
            </a:prstGeom>
            <a:ln w="12700" cap="sq">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132FE5D-40D4-4D96-BDE9-20928CB77B75}"/>
                </a:ext>
              </a:extLst>
            </p:cNvPr>
            <p:cNvCxnSpPr/>
            <p:nvPr>
              <p:custDataLst>
                <p:tags r:id="rId14"/>
              </p:custDataLst>
            </p:nvPr>
          </p:nvCxnSpPr>
          <p:spPr>
            <a:xfrm>
              <a:off x="571500" y="1706721"/>
              <a:ext cx="11049000" cy="0"/>
            </a:xfrm>
            <a:prstGeom prst="line">
              <a:avLst/>
            </a:prstGeom>
            <a:ln w="12700" cap="sq">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31A3FA-F875-4AD9-9FE6-F9F3A684FECB}"/>
                </a:ext>
              </a:extLst>
            </p:cNvPr>
            <p:cNvCxnSpPr/>
            <p:nvPr>
              <p:custDataLst>
                <p:tags r:id="rId15"/>
              </p:custDataLst>
            </p:nvPr>
          </p:nvCxnSpPr>
          <p:spPr>
            <a:xfrm>
              <a:off x="571500" y="1706721"/>
              <a:ext cx="11049000" cy="0"/>
            </a:xfrm>
            <a:prstGeom prst="line">
              <a:avLst/>
            </a:prstGeom>
            <a:ln w="12700" cap="sq">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51741E8-D9E8-4497-B5BF-EF4DB124BCBD}"/>
                </a:ext>
              </a:extLst>
            </p:cNvPr>
            <p:cNvCxnSpPr/>
            <p:nvPr>
              <p:custDataLst>
                <p:tags r:id="rId16"/>
              </p:custDataLst>
            </p:nvPr>
          </p:nvCxnSpPr>
          <p:spPr>
            <a:xfrm>
              <a:off x="571500" y="1706721"/>
              <a:ext cx="11049000" cy="0"/>
            </a:xfrm>
            <a:prstGeom prst="line">
              <a:avLst/>
            </a:prstGeom>
            <a:ln w="12700" cap="sq">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656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8" hidden="1">
            <a:extLst>
              <a:ext uri="{FF2B5EF4-FFF2-40B4-BE49-F238E27FC236}">
                <a16:creationId xmlns:a16="http://schemas.microsoft.com/office/drawing/2014/main" id="{82533301-1595-4361-82C4-717539FE58E0}"/>
              </a:ext>
            </a:extLst>
          </p:cNvPr>
          <p:cNvGraphicFramePr>
            <a:graphicFrameLocks noChangeAspect="1"/>
          </p:cNvGraphicFramePr>
          <p:nvPr>
            <p:custDataLst>
              <p:tags r:id="rId2"/>
            </p:custDataLst>
            <p:extLst>
              <p:ext uri="{D42A27DB-BD31-4B8C-83A1-F6EECF244321}">
                <p14:modId xmlns:p14="http://schemas.microsoft.com/office/powerpoint/2010/main" val="2505281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354" name="think-cell Slide" r:id="rId6" imgW="473" imgH="476" progId="TCLayout.ActiveDocument.1">
                  <p:embed/>
                </p:oleObj>
              </mc:Choice>
              <mc:Fallback>
                <p:oleObj name="think-cell Slide" r:id="rId6" imgW="473" imgH="476" progId="TCLayout.ActiveDocument.1">
                  <p:embed/>
                  <p:pic>
                    <p:nvPicPr>
                      <p:cNvPr id="5" name="Object 8" hidden="1">
                        <a:extLst>
                          <a:ext uri="{FF2B5EF4-FFF2-40B4-BE49-F238E27FC236}">
                            <a16:creationId xmlns:a16="http://schemas.microsoft.com/office/drawing/2014/main" id="{82533301-1595-4361-82C4-717539FE58E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7" hidden="1">
            <a:extLst>
              <a:ext uri="{FF2B5EF4-FFF2-40B4-BE49-F238E27FC236}">
                <a16:creationId xmlns:a16="http://schemas.microsoft.com/office/drawing/2014/main" id="{A2786304-2C87-476B-A0EF-B20EEAAB3028}"/>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0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09FFBD4C-8486-4840-B32E-523DBE52C09F}"/>
              </a:ext>
            </a:extLst>
          </p:cNvPr>
          <p:cNvSpPr>
            <a:spLocks noGrp="1"/>
          </p:cNvSpPr>
          <p:nvPr>
            <p:ph type="title"/>
            <p:custDataLst>
              <p:tags r:id="rId4"/>
            </p:custDataLst>
          </p:nvPr>
        </p:nvSpPr>
        <p:spPr>
          <a:xfrm>
            <a:off x="554736" y="229685"/>
            <a:ext cx="11271504" cy="894079"/>
          </a:xfrm>
        </p:spPr>
        <p:txBody>
          <a:bodyPr/>
          <a:lstStyle/>
          <a:p>
            <a:r>
              <a:rPr lang="en-US" sz="2000" dirty="0"/>
              <a:t>Design, Powerful Engine, Gearbox Option, Comfortable Seats, Large Boot Space &amp; Availability of Service Centers are clear strengths of Kia Seltos whereas Build Quality , Driving Experience, Safety &amp; Price Range are weak areas for Kia Seltos</a:t>
            </a:r>
          </a:p>
        </p:txBody>
      </p:sp>
      <p:sp>
        <p:nvSpPr>
          <p:cNvPr id="24" name="Rectangle 23">
            <a:extLst>
              <a:ext uri="{FF2B5EF4-FFF2-40B4-BE49-F238E27FC236}">
                <a16:creationId xmlns:a16="http://schemas.microsoft.com/office/drawing/2014/main" id="{CD0AA97C-B999-4DBB-80DE-B0C3603C9695}"/>
              </a:ext>
            </a:extLst>
          </p:cNvPr>
          <p:cNvSpPr/>
          <p:nvPr/>
        </p:nvSpPr>
        <p:spPr>
          <a:xfrm>
            <a:off x="488502" y="2637954"/>
            <a:ext cx="1984278" cy="258766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t>Design, Powerful Engine, Gearbox Option, Comfortable Seats, Large Boot Space &amp; Availability of Service Centers are clear strengths of Kia Seltos whereas Build Quality , Driving Experience, Safety &amp; Price Range are weak areas for Kia Seltos</a:t>
            </a:r>
            <a:endParaRPr lang="en-US" sz="1200" dirty="0">
              <a:solidFill>
                <a:schemeClr val="bg1"/>
              </a:solidFill>
            </a:endParaRPr>
          </a:p>
        </p:txBody>
      </p:sp>
      <p:sp>
        <p:nvSpPr>
          <p:cNvPr id="26" name="Rectangle 25">
            <a:extLst>
              <a:ext uri="{FF2B5EF4-FFF2-40B4-BE49-F238E27FC236}">
                <a16:creationId xmlns:a16="http://schemas.microsoft.com/office/drawing/2014/main" id="{9E3B9436-64CF-4DA7-BB84-FED4368CA802}"/>
              </a:ext>
            </a:extLst>
          </p:cNvPr>
          <p:cNvSpPr/>
          <p:nvPr/>
        </p:nvSpPr>
        <p:spPr>
          <a:xfrm>
            <a:off x="2876365" y="2676428"/>
            <a:ext cx="2325950" cy="2510718"/>
          </a:xfrm>
          <a:prstGeom prst="rect">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tx1"/>
                </a:solidFill>
              </a:rPr>
              <a:t>Customers are interested in features such as Price, Safety, Engine Performance, Driving Experience, Build Quality, Boot Space, Sound System, Interiors/Exteriors, Ground Clearance &amp; Design. </a:t>
            </a:r>
          </a:p>
          <a:p>
            <a:pPr algn="ctr">
              <a:spcBef>
                <a:spcPts val="300"/>
              </a:spcBef>
              <a:spcAft>
                <a:spcPts val="300"/>
              </a:spcAft>
            </a:pPr>
            <a:r>
              <a:rPr lang="en-US" sz="1200" dirty="0">
                <a:solidFill>
                  <a:schemeClr val="tx1"/>
                </a:solidFill>
              </a:rPr>
              <a:t>Overall there is highest positive sentiment for Kia Seltos followed by MG Hector &amp; Jeep Compass</a:t>
            </a:r>
          </a:p>
        </p:txBody>
      </p:sp>
      <p:cxnSp>
        <p:nvCxnSpPr>
          <p:cNvPr id="28" name="Straight Arrow Connector 27">
            <a:extLst>
              <a:ext uri="{FF2B5EF4-FFF2-40B4-BE49-F238E27FC236}">
                <a16:creationId xmlns:a16="http://schemas.microsoft.com/office/drawing/2014/main" id="{41EDA822-B7FA-4BA1-9401-BD6BACD95786}"/>
              </a:ext>
            </a:extLst>
          </p:cNvPr>
          <p:cNvCxnSpPr>
            <a:cxnSpLocks/>
            <a:stCxn id="24" idx="3"/>
            <a:endCxn id="26" idx="1"/>
          </p:cNvCxnSpPr>
          <p:nvPr/>
        </p:nvCxnSpPr>
        <p:spPr>
          <a:xfrm>
            <a:off x="2472780" y="3931787"/>
            <a:ext cx="403585" cy="0"/>
          </a:xfrm>
          <a:prstGeom prst="straightConnector1">
            <a:avLst/>
          </a:prstGeom>
          <a:ln w="6350" cap="sq">
            <a:solidFill>
              <a:srgbClr val="00000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4" name="Title 3">
            <a:extLst>
              <a:ext uri="{FF2B5EF4-FFF2-40B4-BE49-F238E27FC236}">
                <a16:creationId xmlns:a16="http://schemas.microsoft.com/office/drawing/2014/main" id="{892C251E-050E-4132-96DA-BC87D21C7B4B}"/>
              </a:ext>
            </a:extLst>
          </p:cNvPr>
          <p:cNvSpPr txBox="1">
            <a:spLocks/>
          </p:cNvSpPr>
          <p:nvPr/>
        </p:nvSpPr>
        <p:spPr>
          <a:xfrm>
            <a:off x="879971" y="1757979"/>
            <a:ext cx="1201340" cy="338138"/>
          </a:xfrm>
          <a:prstGeom prst="rect">
            <a:avLst/>
          </a:prstGeom>
        </p:spPr>
        <p:txBody>
          <a:bodyPr vert="horz" wrap="square" lIns="0" tIns="0" rIns="0" bIns="0" rtlCol="0" anchor="b" anchorCtr="0">
            <a:noAutofit/>
          </a:bodyPr>
          <a:lst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a:lstStyle>
          <a:p>
            <a:r>
              <a:rPr lang="en-US" sz="1600" dirty="0">
                <a:latin typeface="+mn-lt"/>
              </a:rPr>
              <a:t>MAIN POINT</a:t>
            </a:r>
          </a:p>
        </p:txBody>
      </p:sp>
      <p:sp>
        <p:nvSpPr>
          <p:cNvPr id="45" name="Title 3">
            <a:extLst>
              <a:ext uri="{FF2B5EF4-FFF2-40B4-BE49-F238E27FC236}">
                <a16:creationId xmlns:a16="http://schemas.microsoft.com/office/drawing/2014/main" id="{A113897B-254B-43DB-8021-B5CB8B097B3A}"/>
              </a:ext>
            </a:extLst>
          </p:cNvPr>
          <p:cNvSpPr txBox="1">
            <a:spLocks/>
          </p:cNvSpPr>
          <p:nvPr/>
        </p:nvSpPr>
        <p:spPr>
          <a:xfrm>
            <a:off x="3280206" y="1727200"/>
            <a:ext cx="1518267" cy="368917"/>
          </a:xfrm>
          <a:prstGeom prst="rect">
            <a:avLst/>
          </a:prstGeom>
        </p:spPr>
        <p:txBody>
          <a:bodyPr vert="horz" wrap="square" lIns="0" tIns="0" rIns="0" bIns="0" rtlCol="0" anchor="b" anchorCtr="0">
            <a:noAutofit/>
          </a:bodyPr>
          <a:lstStyle>
            <a:defPPr>
              <a:defRPr lang="en-US"/>
            </a:defPPr>
            <a:lvl1pPr>
              <a:lnSpc>
                <a:spcPct val="100000"/>
              </a:lnSpc>
              <a:spcBef>
                <a:spcPct val="0"/>
              </a:spcBef>
              <a:buNone/>
              <a:defRPr sz="1600" b="1" spc="0" baseline="0">
                <a:ln w="6350" cap="flat">
                  <a:noFill/>
                  <a:miter lim="800000"/>
                </a:ln>
                <a:latin typeface="+mj-lt"/>
                <a:ea typeface="+mj-ea"/>
                <a:cs typeface="+mj-cs"/>
              </a:defRPr>
            </a:lvl1pPr>
            <a:lvl2pPr algn="l" rtl="0" eaLnBrk="1" fontAlgn="base" hangingPunct="1">
              <a:lnSpc>
                <a:spcPts val="2601"/>
              </a:lnSpc>
              <a:spcBef>
                <a:spcPct val="0"/>
              </a:spcBef>
              <a:spcAft>
                <a:spcPct val="0"/>
              </a:spcAft>
              <a:buFont typeface="Arial" charset="0"/>
              <a:defRPr sz="2401">
                <a:solidFill>
                  <a:schemeClr val="tx1"/>
                </a:solidFill>
                <a:latin typeface="Arial" pitchFamily="-105" charset="-52"/>
                <a:ea typeface="Arial" pitchFamily="-105" charset="-52"/>
                <a:cs typeface="Arial" pitchFamily="-105" charset="-52"/>
              </a:defRPr>
            </a:lvl2pPr>
            <a:lvl3pPr algn="l" rtl="0" eaLnBrk="1" fontAlgn="base" hangingPunct="1">
              <a:lnSpc>
                <a:spcPts val="2601"/>
              </a:lnSpc>
              <a:spcBef>
                <a:spcPct val="0"/>
              </a:spcBef>
              <a:spcAft>
                <a:spcPct val="0"/>
              </a:spcAft>
              <a:buFont typeface="Arial" charset="0"/>
              <a:defRPr sz="2401">
                <a:solidFill>
                  <a:schemeClr val="tx1"/>
                </a:solidFill>
                <a:latin typeface="Arial" pitchFamily="-105" charset="-52"/>
                <a:ea typeface="Arial" pitchFamily="-105" charset="-52"/>
                <a:cs typeface="Arial" pitchFamily="-105" charset="-52"/>
              </a:defRPr>
            </a:lvl3pPr>
            <a:lvl4pPr algn="l" rtl="0" eaLnBrk="1" fontAlgn="base" hangingPunct="1">
              <a:lnSpc>
                <a:spcPts val="2601"/>
              </a:lnSpc>
              <a:spcBef>
                <a:spcPct val="0"/>
              </a:spcBef>
              <a:spcAft>
                <a:spcPct val="0"/>
              </a:spcAft>
              <a:buFont typeface="Arial" charset="0"/>
              <a:defRPr sz="2401">
                <a:solidFill>
                  <a:schemeClr val="tx1"/>
                </a:solidFill>
                <a:latin typeface="Arial" pitchFamily="-105" charset="-52"/>
                <a:ea typeface="Arial" pitchFamily="-105" charset="-52"/>
                <a:cs typeface="Arial" pitchFamily="-105" charset="-52"/>
              </a:defRPr>
            </a:lvl4pPr>
            <a:lvl5pPr algn="l" rtl="0" eaLnBrk="1" fontAlgn="base" hangingPunct="1">
              <a:lnSpc>
                <a:spcPts val="2601"/>
              </a:lnSpc>
              <a:spcBef>
                <a:spcPct val="0"/>
              </a:spcBef>
              <a:spcAft>
                <a:spcPct val="0"/>
              </a:spcAft>
              <a:buFont typeface="Arial" charset="0"/>
              <a:defRPr sz="2401">
                <a:solidFill>
                  <a:schemeClr val="tx1"/>
                </a:solidFill>
                <a:latin typeface="Arial" pitchFamily="-105" charset="-52"/>
                <a:ea typeface="Arial" pitchFamily="-105" charset="-52"/>
                <a:cs typeface="Arial" pitchFamily="-105" charset="-52"/>
              </a:defRPr>
            </a:lvl5pPr>
            <a:lvl6pPr marL="457265" algn="l" rtl="0" eaLnBrk="1" fontAlgn="base" hangingPunct="1">
              <a:spcBef>
                <a:spcPct val="0"/>
              </a:spcBef>
              <a:spcAft>
                <a:spcPct val="0"/>
              </a:spcAft>
              <a:buFont typeface="Arial" pitchFamily="-105" charset="-52"/>
              <a:defRPr sz="2626">
                <a:solidFill>
                  <a:schemeClr val="tx1"/>
                </a:solidFill>
                <a:latin typeface="Arial" pitchFamily="-105" charset="-52"/>
                <a:ea typeface="Arial" pitchFamily="-105" charset="-52"/>
                <a:cs typeface="Arial" pitchFamily="-105" charset="-52"/>
              </a:defRPr>
            </a:lvl6pPr>
            <a:lvl7pPr marL="914529" algn="l" rtl="0" eaLnBrk="1" fontAlgn="base" hangingPunct="1">
              <a:spcBef>
                <a:spcPct val="0"/>
              </a:spcBef>
              <a:spcAft>
                <a:spcPct val="0"/>
              </a:spcAft>
              <a:buFont typeface="Arial" pitchFamily="-105" charset="-52"/>
              <a:defRPr sz="2626">
                <a:solidFill>
                  <a:schemeClr val="tx1"/>
                </a:solidFill>
                <a:latin typeface="Arial" pitchFamily="-105" charset="-52"/>
                <a:ea typeface="Arial" pitchFamily="-105" charset="-52"/>
                <a:cs typeface="Arial" pitchFamily="-105" charset="-52"/>
              </a:defRPr>
            </a:lvl7pPr>
            <a:lvl8pPr marL="1371794" algn="l" rtl="0" eaLnBrk="1" fontAlgn="base" hangingPunct="1">
              <a:spcBef>
                <a:spcPct val="0"/>
              </a:spcBef>
              <a:spcAft>
                <a:spcPct val="0"/>
              </a:spcAft>
              <a:buFont typeface="Arial" pitchFamily="-105" charset="-52"/>
              <a:defRPr sz="2626">
                <a:solidFill>
                  <a:schemeClr val="tx1"/>
                </a:solidFill>
                <a:latin typeface="Arial" pitchFamily="-105" charset="-52"/>
                <a:ea typeface="Arial" pitchFamily="-105" charset="-52"/>
                <a:cs typeface="Arial" pitchFamily="-105" charset="-52"/>
              </a:defRPr>
            </a:lvl8pPr>
            <a:lvl9pPr marL="1829060" algn="l" rtl="0" eaLnBrk="1" fontAlgn="base" hangingPunct="1">
              <a:spcBef>
                <a:spcPct val="0"/>
              </a:spcBef>
              <a:spcAft>
                <a:spcPct val="0"/>
              </a:spcAft>
              <a:buFont typeface="Arial" pitchFamily="-105" charset="-52"/>
              <a:defRPr sz="2626">
                <a:solidFill>
                  <a:schemeClr val="tx1"/>
                </a:solidFill>
                <a:latin typeface="Arial" pitchFamily="-105" charset="-52"/>
                <a:ea typeface="Arial" pitchFamily="-105" charset="-52"/>
                <a:cs typeface="Arial" pitchFamily="-105" charset="-52"/>
              </a:defRPr>
            </a:lvl9pPr>
          </a:lstStyle>
          <a:p>
            <a:r>
              <a:rPr lang="en-US" dirty="0">
                <a:latin typeface="+mn-lt"/>
              </a:rPr>
              <a:t>KEY MESSAGE</a:t>
            </a:r>
          </a:p>
        </p:txBody>
      </p:sp>
      <p:sp>
        <p:nvSpPr>
          <p:cNvPr id="46" name="Title 3">
            <a:extLst>
              <a:ext uri="{FF2B5EF4-FFF2-40B4-BE49-F238E27FC236}">
                <a16:creationId xmlns:a16="http://schemas.microsoft.com/office/drawing/2014/main" id="{7874B090-457F-40BB-93E7-D2A7B45320AE}"/>
              </a:ext>
            </a:extLst>
          </p:cNvPr>
          <p:cNvSpPr txBox="1">
            <a:spLocks/>
          </p:cNvSpPr>
          <p:nvPr/>
        </p:nvSpPr>
        <p:spPr>
          <a:xfrm>
            <a:off x="7686969" y="1373652"/>
            <a:ext cx="2166939" cy="338138"/>
          </a:xfrm>
          <a:prstGeom prst="rect">
            <a:avLst/>
          </a:prstGeom>
        </p:spPr>
        <p:txBody>
          <a:bodyPr vert="horz" wrap="square" lIns="0" tIns="0" rIns="0" bIns="0" rtlCol="0" anchor="b" anchorCtr="0">
            <a:noAutofit/>
          </a:bodyPr>
          <a:lstStyle>
            <a:defPPr>
              <a:defRPr lang="en-US"/>
            </a:defPPr>
            <a:lvl1pPr>
              <a:lnSpc>
                <a:spcPct val="100000"/>
              </a:lnSpc>
              <a:spcBef>
                <a:spcPct val="0"/>
              </a:spcBef>
              <a:buNone/>
              <a:defRPr sz="1600" b="1" spc="0" baseline="0">
                <a:ln w="6350" cap="flat">
                  <a:noFill/>
                  <a:miter lim="800000"/>
                </a:ln>
                <a:latin typeface="+mj-lt"/>
                <a:ea typeface="+mj-ea"/>
                <a:cs typeface="+mj-cs"/>
              </a:defRPr>
            </a:lvl1pPr>
            <a:lvl2pPr fontAlgn="base">
              <a:lnSpc>
                <a:spcPts val="2601"/>
              </a:lnSpc>
              <a:spcBef>
                <a:spcPct val="0"/>
              </a:spcBef>
              <a:spcAft>
                <a:spcPct val="0"/>
              </a:spcAft>
              <a:buFont typeface="Arial" charset="0"/>
              <a:defRPr sz="2401">
                <a:latin typeface="Arial" pitchFamily="-105" charset="-52"/>
                <a:ea typeface="Arial" pitchFamily="-105" charset="-52"/>
                <a:cs typeface="Arial" pitchFamily="-105" charset="-52"/>
              </a:defRPr>
            </a:lvl2pPr>
            <a:lvl3pPr fontAlgn="base">
              <a:lnSpc>
                <a:spcPts val="2601"/>
              </a:lnSpc>
              <a:spcBef>
                <a:spcPct val="0"/>
              </a:spcBef>
              <a:spcAft>
                <a:spcPct val="0"/>
              </a:spcAft>
              <a:buFont typeface="Arial" charset="0"/>
              <a:defRPr sz="2401">
                <a:latin typeface="Arial" pitchFamily="-105" charset="-52"/>
                <a:ea typeface="Arial" pitchFamily="-105" charset="-52"/>
                <a:cs typeface="Arial" pitchFamily="-105" charset="-52"/>
              </a:defRPr>
            </a:lvl3pPr>
            <a:lvl4pPr fontAlgn="base">
              <a:lnSpc>
                <a:spcPts val="2601"/>
              </a:lnSpc>
              <a:spcBef>
                <a:spcPct val="0"/>
              </a:spcBef>
              <a:spcAft>
                <a:spcPct val="0"/>
              </a:spcAft>
              <a:buFont typeface="Arial" charset="0"/>
              <a:defRPr sz="2401">
                <a:latin typeface="Arial" pitchFamily="-105" charset="-52"/>
                <a:ea typeface="Arial" pitchFamily="-105" charset="-52"/>
                <a:cs typeface="Arial" pitchFamily="-105" charset="-52"/>
              </a:defRPr>
            </a:lvl4pPr>
            <a:lvl5pPr fontAlgn="base">
              <a:lnSpc>
                <a:spcPts val="2601"/>
              </a:lnSpc>
              <a:spcBef>
                <a:spcPct val="0"/>
              </a:spcBef>
              <a:spcAft>
                <a:spcPct val="0"/>
              </a:spcAft>
              <a:buFont typeface="Arial" charset="0"/>
              <a:defRPr sz="2401">
                <a:latin typeface="Arial" pitchFamily="-105" charset="-52"/>
                <a:ea typeface="Arial" pitchFamily="-105" charset="-52"/>
                <a:cs typeface="Arial" pitchFamily="-105" charset="-52"/>
              </a:defRPr>
            </a:lvl5pPr>
            <a:lvl6pPr marL="457265" fontAlgn="base">
              <a:spcBef>
                <a:spcPct val="0"/>
              </a:spcBef>
              <a:spcAft>
                <a:spcPct val="0"/>
              </a:spcAft>
              <a:buFont typeface="Arial" pitchFamily="-105" charset="-52"/>
              <a:defRPr sz="2626">
                <a:latin typeface="Arial" pitchFamily="-105" charset="-52"/>
                <a:ea typeface="Arial" pitchFamily="-105" charset="-52"/>
                <a:cs typeface="Arial" pitchFamily="-105" charset="-52"/>
              </a:defRPr>
            </a:lvl6pPr>
            <a:lvl7pPr marL="914529" fontAlgn="base">
              <a:spcBef>
                <a:spcPct val="0"/>
              </a:spcBef>
              <a:spcAft>
                <a:spcPct val="0"/>
              </a:spcAft>
              <a:buFont typeface="Arial" pitchFamily="-105" charset="-52"/>
              <a:defRPr sz="2626">
                <a:latin typeface="Arial" pitchFamily="-105" charset="-52"/>
                <a:ea typeface="Arial" pitchFamily="-105" charset="-52"/>
                <a:cs typeface="Arial" pitchFamily="-105" charset="-52"/>
              </a:defRPr>
            </a:lvl7pPr>
            <a:lvl8pPr marL="1371794" fontAlgn="base">
              <a:spcBef>
                <a:spcPct val="0"/>
              </a:spcBef>
              <a:spcAft>
                <a:spcPct val="0"/>
              </a:spcAft>
              <a:buFont typeface="Arial" pitchFamily="-105" charset="-52"/>
              <a:defRPr sz="2626">
                <a:latin typeface="Arial" pitchFamily="-105" charset="-52"/>
                <a:ea typeface="Arial" pitchFamily="-105" charset="-52"/>
                <a:cs typeface="Arial" pitchFamily="-105" charset="-52"/>
              </a:defRPr>
            </a:lvl8pPr>
            <a:lvl9pPr marL="1829060" fontAlgn="base">
              <a:spcBef>
                <a:spcPct val="0"/>
              </a:spcBef>
              <a:spcAft>
                <a:spcPct val="0"/>
              </a:spcAft>
              <a:buFont typeface="Arial" pitchFamily="-105" charset="-52"/>
              <a:defRPr sz="2626">
                <a:latin typeface="Arial" pitchFamily="-105" charset="-52"/>
                <a:ea typeface="Arial" pitchFamily="-105" charset="-52"/>
                <a:cs typeface="Arial" pitchFamily="-105" charset="-52"/>
              </a:defRPr>
            </a:lvl9pPr>
          </a:lstStyle>
          <a:p>
            <a:r>
              <a:rPr lang="en-US" dirty="0">
                <a:latin typeface="+mn-lt"/>
              </a:rPr>
              <a:t>FINDINGS/EVIDENCE</a:t>
            </a:r>
          </a:p>
        </p:txBody>
      </p:sp>
      <p:sp>
        <p:nvSpPr>
          <p:cNvPr id="56" name="Rectangle 55">
            <a:extLst>
              <a:ext uri="{FF2B5EF4-FFF2-40B4-BE49-F238E27FC236}">
                <a16:creationId xmlns:a16="http://schemas.microsoft.com/office/drawing/2014/main" id="{79D5F84F-06E8-4490-93E0-FF1AF15E6C16}"/>
              </a:ext>
            </a:extLst>
          </p:cNvPr>
          <p:cNvSpPr/>
          <p:nvPr/>
        </p:nvSpPr>
        <p:spPr>
          <a:xfrm>
            <a:off x="5918536" y="2222191"/>
            <a:ext cx="2759386" cy="1167821"/>
          </a:xfrm>
          <a:prstGeom prst="rect">
            <a:avLst/>
          </a:prstGeom>
          <a:solidFill>
            <a:srgbClr val="00B050"/>
          </a:solidFill>
          <a:ln w="6350" cap="sq">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Design, Gearbox, Seat Comfort, Boot Space &amp; Availability of Service Centers are strong features of Kia Seltos as compared to MG Hector &amp; Jeep Compass</a:t>
            </a:r>
          </a:p>
        </p:txBody>
      </p:sp>
      <p:sp>
        <p:nvSpPr>
          <p:cNvPr id="82" name="Rectangle 81">
            <a:extLst>
              <a:ext uri="{FF2B5EF4-FFF2-40B4-BE49-F238E27FC236}">
                <a16:creationId xmlns:a16="http://schemas.microsoft.com/office/drawing/2014/main" id="{49079929-5DC6-431A-9567-EE99D645F2AD}"/>
              </a:ext>
            </a:extLst>
          </p:cNvPr>
          <p:cNvSpPr/>
          <p:nvPr/>
        </p:nvSpPr>
        <p:spPr>
          <a:xfrm>
            <a:off x="8861483" y="2222192"/>
            <a:ext cx="2759386" cy="1189322"/>
          </a:xfrm>
          <a:prstGeom prst="rect">
            <a:avLst/>
          </a:prstGeom>
          <a:solidFill>
            <a:srgbClr val="E5546C"/>
          </a:solidFill>
          <a:ln w="6350" cap="sq">
            <a:solidFill>
              <a:srgbClr val="E5546C"/>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Build Quality , Driving Experience, Safety &amp; Price Range are weak features of Kia Seltos as compared to MG Hector &amp; Jeep Compass</a:t>
            </a:r>
          </a:p>
        </p:txBody>
      </p:sp>
      <p:sp>
        <p:nvSpPr>
          <p:cNvPr id="83" name="Rectangle 82">
            <a:extLst>
              <a:ext uri="{FF2B5EF4-FFF2-40B4-BE49-F238E27FC236}">
                <a16:creationId xmlns:a16="http://schemas.microsoft.com/office/drawing/2014/main" id="{47DDD07D-8EAA-486D-BB07-D769EE02AE94}"/>
              </a:ext>
            </a:extLst>
          </p:cNvPr>
          <p:cNvSpPr/>
          <p:nvPr/>
        </p:nvSpPr>
        <p:spPr>
          <a:xfrm>
            <a:off x="5918536" y="3952258"/>
            <a:ext cx="2759386" cy="846809"/>
          </a:xfrm>
          <a:prstGeom prst="rect">
            <a:avLst/>
          </a:prstGeom>
          <a:solidFill>
            <a:srgbClr val="00B050"/>
          </a:solidFill>
          <a:ln w="6350" cap="sq">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Build Quality, Driving, Mileage, Price Range &amp; Sunroof are strong features of MG Hector as compared to Kia Seltos &amp; Jeep Compass</a:t>
            </a:r>
          </a:p>
        </p:txBody>
      </p:sp>
      <p:sp>
        <p:nvSpPr>
          <p:cNvPr id="84" name="Rectangle 83">
            <a:extLst>
              <a:ext uri="{FF2B5EF4-FFF2-40B4-BE49-F238E27FC236}">
                <a16:creationId xmlns:a16="http://schemas.microsoft.com/office/drawing/2014/main" id="{0AD7CC5A-5431-498E-9866-028C6D7D8461}"/>
              </a:ext>
            </a:extLst>
          </p:cNvPr>
          <p:cNvSpPr/>
          <p:nvPr/>
        </p:nvSpPr>
        <p:spPr>
          <a:xfrm>
            <a:off x="8861483" y="3957640"/>
            <a:ext cx="2759386" cy="846809"/>
          </a:xfrm>
          <a:prstGeom prst="rect">
            <a:avLst/>
          </a:prstGeom>
          <a:solidFill>
            <a:srgbClr val="E5546C"/>
          </a:solidFill>
          <a:ln w="6350" cap="sq">
            <a:solidFill>
              <a:srgbClr val="E5546C"/>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Clutch, Interiors &amp; Diesel Engine are weak features of MG Hector as compared to Kia Seltos &amp; Jeep Compass</a:t>
            </a:r>
          </a:p>
        </p:txBody>
      </p:sp>
      <p:sp>
        <p:nvSpPr>
          <p:cNvPr id="85" name="Rectangle 84">
            <a:extLst>
              <a:ext uri="{FF2B5EF4-FFF2-40B4-BE49-F238E27FC236}">
                <a16:creationId xmlns:a16="http://schemas.microsoft.com/office/drawing/2014/main" id="{982C0583-0F87-419D-BC56-DE16AA626A6B}"/>
              </a:ext>
            </a:extLst>
          </p:cNvPr>
          <p:cNvSpPr/>
          <p:nvPr/>
        </p:nvSpPr>
        <p:spPr>
          <a:xfrm>
            <a:off x="5921496" y="5418642"/>
            <a:ext cx="2759386" cy="846809"/>
          </a:xfrm>
          <a:prstGeom prst="rect">
            <a:avLst/>
          </a:prstGeom>
          <a:solidFill>
            <a:srgbClr val="00B050"/>
          </a:solidFill>
          <a:ln w="6350" cap="sq">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Ride Quality, Safety &amp; Smooth Clutch are strong features of Jeep Compass as compared to Kia Seltos &amp; MG Hector</a:t>
            </a:r>
          </a:p>
        </p:txBody>
      </p:sp>
      <p:sp>
        <p:nvSpPr>
          <p:cNvPr id="86" name="Rectangle 85">
            <a:extLst>
              <a:ext uri="{FF2B5EF4-FFF2-40B4-BE49-F238E27FC236}">
                <a16:creationId xmlns:a16="http://schemas.microsoft.com/office/drawing/2014/main" id="{7051DA9B-1398-4876-876B-31156D728FEE}"/>
              </a:ext>
            </a:extLst>
          </p:cNvPr>
          <p:cNvSpPr/>
          <p:nvPr/>
        </p:nvSpPr>
        <p:spPr>
          <a:xfrm>
            <a:off x="8862963" y="5418643"/>
            <a:ext cx="2759386" cy="846809"/>
          </a:xfrm>
          <a:prstGeom prst="rect">
            <a:avLst/>
          </a:prstGeom>
          <a:solidFill>
            <a:srgbClr val="E5546C"/>
          </a:solidFill>
          <a:ln w="6350" cap="sq">
            <a:solidFill>
              <a:srgbClr val="E5546C"/>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Design, Mileage, Seats, Service &amp; Sunroof are weak features of Jeep Compass as compared to Kia Seltos &amp; MG Hector</a:t>
            </a:r>
          </a:p>
        </p:txBody>
      </p:sp>
      <p:cxnSp>
        <p:nvCxnSpPr>
          <p:cNvPr id="87" name="Straight Arrow Connector 86">
            <a:extLst>
              <a:ext uri="{FF2B5EF4-FFF2-40B4-BE49-F238E27FC236}">
                <a16:creationId xmlns:a16="http://schemas.microsoft.com/office/drawing/2014/main" id="{99501402-1A30-4C22-ABC4-46727F241324}"/>
              </a:ext>
            </a:extLst>
          </p:cNvPr>
          <p:cNvCxnSpPr>
            <a:cxnSpLocks/>
            <a:stCxn id="26" idx="3"/>
            <a:endCxn id="56" idx="1"/>
          </p:cNvCxnSpPr>
          <p:nvPr/>
        </p:nvCxnSpPr>
        <p:spPr>
          <a:xfrm flipV="1">
            <a:off x="5202315" y="2806102"/>
            <a:ext cx="716221" cy="1125685"/>
          </a:xfrm>
          <a:prstGeom prst="straightConnector1">
            <a:avLst/>
          </a:prstGeom>
          <a:ln w="6350" cap="sq">
            <a:solidFill>
              <a:srgbClr val="0000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FB43D94-4B3A-4465-9CF5-38C5ACB81D44}"/>
              </a:ext>
            </a:extLst>
          </p:cNvPr>
          <p:cNvCxnSpPr>
            <a:cxnSpLocks/>
            <a:stCxn id="26" idx="3"/>
            <a:endCxn id="83" idx="1"/>
          </p:cNvCxnSpPr>
          <p:nvPr/>
        </p:nvCxnSpPr>
        <p:spPr>
          <a:xfrm>
            <a:off x="5202315" y="3931787"/>
            <a:ext cx="716221" cy="443876"/>
          </a:xfrm>
          <a:prstGeom prst="straightConnector1">
            <a:avLst/>
          </a:prstGeom>
          <a:ln w="6350" cap="sq">
            <a:solidFill>
              <a:srgbClr val="0000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690FDDB-1070-4D43-8217-032B37F4D915}"/>
              </a:ext>
            </a:extLst>
          </p:cNvPr>
          <p:cNvCxnSpPr>
            <a:cxnSpLocks/>
            <a:stCxn id="26" idx="3"/>
            <a:endCxn id="85" idx="1"/>
          </p:cNvCxnSpPr>
          <p:nvPr/>
        </p:nvCxnSpPr>
        <p:spPr>
          <a:xfrm>
            <a:off x="5202315" y="3931787"/>
            <a:ext cx="719181" cy="1910260"/>
          </a:xfrm>
          <a:prstGeom prst="straightConnector1">
            <a:avLst/>
          </a:prstGeom>
          <a:ln w="6350" cap="sq">
            <a:solidFill>
              <a:srgbClr val="0000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6D719D8-60C2-4600-95D9-9B304D175060}"/>
              </a:ext>
            </a:extLst>
          </p:cNvPr>
          <p:cNvCxnSpPr/>
          <p:nvPr/>
        </p:nvCxnSpPr>
        <p:spPr>
          <a:xfrm>
            <a:off x="8680882" y="2399949"/>
            <a:ext cx="182081" cy="0"/>
          </a:xfrm>
          <a:prstGeom prst="line">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C8DCB0-DD61-4DEC-BA5E-2D7ED136475B}"/>
              </a:ext>
            </a:extLst>
          </p:cNvPr>
          <p:cNvCxnSpPr/>
          <p:nvPr/>
        </p:nvCxnSpPr>
        <p:spPr>
          <a:xfrm>
            <a:off x="8679402" y="4164669"/>
            <a:ext cx="182081" cy="0"/>
          </a:xfrm>
          <a:prstGeom prst="line">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E360A92-F9E4-4781-9A57-45C00BB9FBD7}"/>
              </a:ext>
            </a:extLst>
          </p:cNvPr>
          <p:cNvCxnSpPr/>
          <p:nvPr/>
        </p:nvCxnSpPr>
        <p:spPr>
          <a:xfrm>
            <a:off x="8680882" y="5626176"/>
            <a:ext cx="182081" cy="0"/>
          </a:xfrm>
          <a:prstGeom prst="line">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6B7464E4-676F-4CF4-9128-7C1AA5825C9F}"/>
              </a:ext>
            </a:extLst>
          </p:cNvPr>
          <p:cNvSpPr txBox="1"/>
          <p:nvPr/>
        </p:nvSpPr>
        <p:spPr>
          <a:xfrm>
            <a:off x="8346737" y="1843468"/>
            <a:ext cx="847407" cy="215444"/>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t>Kia Seltos</a:t>
            </a:r>
          </a:p>
        </p:txBody>
      </p:sp>
      <p:sp>
        <p:nvSpPr>
          <p:cNvPr id="88" name="TextBox 87">
            <a:extLst>
              <a:ext uri="{FF2B5EF4-FFF2-40B4-BE49-F238E27FC236}">
                <a16:creationId xmlns:a16="http://schemas.microsoft.com/office/drawing/2014/main" id="{E8B32FB2-A59E-4C53-8CB0-DA77D8B2EB8E}"/>
              </a:ext>
            </a:extLst>
          </p:cNvPr>
          <p:cNvSpPr txBox="1"/>
          <p:nvPr/>
        </p:nvSpPr>
        <p:spPr>
          <a:xfrm>
            <a:off x="8285991" y="3639613"/>
            <a:ext cx="968898" cy="215444"/>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t>MG Hector</a:t>
            </a:r>
          </a:p>
        </p:txBody>
      </p:sp>
      <p:sp>
        <p:nvSpPr>
          <p:cNvPr id="89" name="TextBox 88">
            <a:extLst>
              <a:ext uri="{FF2B5EF4-FFF2-40B4-BE49-F238E27FC236}">
                <a16:creationId xmlns:a16="http://schemas.microsoft.com/office/drawing/2014/main" id="{9C7327EA-0DD3-4C19-A3A7-221F1A75829A}"/>
              </a:ext>
            </a:extLst>
          </p:cNvPr>
          <p:cNvSpPr txBox="1"/>
          <p:nvPr/>
        </p:nvSpPr>
        <p:spPr>
          <a:xfrm>
            <a:off x="8153475" y="5111734"/>
            <a:ext cx="1233929" cy="215444"/>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t>Jeep Compass</a:t>
            </a:r>
          </a:p>
        </p:txBody>
      </p:sp>
    </p:spTree>
    <p:extLst>
      <p:ext uri="{BB962C8B-B14F-4D97-AF65-F5344CB8AC3E}">
        <p14:creationId xmlns:p14="http://schemas.microsoft.com/office/powerpoint/2010/main" val="634711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8" hidden="1">
            <a:extLst>
              <a:ext uri="{FF2B5EF4-FFF2-40B4-BE49-F238E27FC236}">
                <a16:creationId xmlns:a16="http://schemas.microsoft.com/office/drawing/2014/main" id="{82533301-1595-4361-82C4-717539FE58E0}"/>
              </a:ext>
            </a:extLst>
          </p:cNvPr>
          <p:cNvGraphicFramePr>
            <a:graphicFrameLocks noChangeAspect="1"/>
          </p:cNvGraphicFramePr>
          <p:nvPr>
            <p:custDataLst>
              <p:tags r:id="rId2"/>
            </p:custDataLst>
            <p:extLst>
              <p:ext uri="{D42A27DB-BD31-4B8C-83A1-F6EECF244321}">
                <p14:modId xmlns:p14="http://schemas.microsoft.com/office/powerpoint/2010/main" val="39327816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186" name="think-cell Slide" r:id="rId6" imgW="473" imgH="476" progId="TCLayout.ActiveDocument.1">
                  <p:embed/>
                </p:oleObj>
              </mc:Choice>
              <mc:Fallback>
                <p:oleObj name="think-cell Slide" r:id="rId6" imgW="473" imgH="47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7" hidden="1">
            <a:extLst>
              <a:ext uri="{FF2B5EF4-FFF2-40B4-BE49-F238E27FC236}">
                <a16:creationId xmlns:a16="http://schemas.microsoft.com/office/drawing/2014/main" id="{A2786304-2C87-476B-A0EF-B20EEAAB3028}"/>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09FFBD4C-8486-4840-B32E-523DBE52C09F}"/>
              </a:ext>
            </a:extLst>
          </p:cNvPr>
          <p:cNvSpPr>
            <a:spLocks noGrp="1"/>
          </p:cNvSpPr>
          <p:nvPr>
            <p:ph type="title"/>
            <p:custDataLst>
              <p:tags r:id="rId4"/>
            </p:custDataLst>
          </p:nvPr>
        </p:nvSpPr>
        <p:spPr>
          <a:xfrm>
            <a:off x="554736" y="172212"/>
            <a:ext cx="11271504" cy="731520"/>
          </a:xfrm>
        </p:spPr>
        <p:txBody>
          <a:bodyPr/>
          <a:lstStyle/>
          <a:p>
            <a:r>
              <a:rPr lang="en-US" dirty="0"/>
              <a:t>Customer reviews on popular car websites is used to understand the consumer sentiments</a:t>
            </a:r>
          </a:p>
        </p:txBody>
      </p:sp>
      <p:sp>
        <p:nvSpPr>
          <p:cNvPr id="24" name="Rectangle 23">
            <a:extLst>
              <a:ext uri="{FF2B5EF4-FFF2-40B4-BE49-F238E27FC236}">
                <a16:creationId xmlns:a16="http://schemas.microsoft.com/office/drawing/2014/main" id="{CD0AA97C-B999-4DBB-80DE-B0C3603C9695}"/>
              </a:ext>
            </a:extLst>
          </p:cNvPr>
          <p:cNvSpPr/>
          <p:nvPr/>
        </p:nvSpPr>
        <p:spPr>
          <a:xfrm>
            <a:off x="554736" y="2870816"/>
            <a:ext cx="2321629" cy="1116367"/>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bg1"/>
                </a:solidFill>
              </a:rPr>
              <a:t>How to identify strong &amp; weak features of Kia Seltos and its competitors i.e. Jeep Compass &amp; MG Hector?</a:t>
            </a:r>
          </a:p>
        </p:txBody>
      </p:sp>
      <p:sp>
        <p:nvSpPr>
          <p:cNvPr id="26" name="Rectangle 25">
            <a:extLst>
              <a:ext uri="{FF2B5EF4-FFF2-40B4-BE49-F238E27FC236}">
                <a16:creationId xmlns:a16="http://schemas.microsoft.com/office/drawing/2014/main" id="{9E3B9436-64CF-4DA7-BB84-FED4368CA802}"/>
              </a:ext>
            </a:extLst>
          </p:cNvPr>
          <p:cNvSpPr/>
          <p:nvPr/>
        </p:nvSpPr>
        <p:spPr>
          <a:xfrm>
            <a:off x="3595456" y="1731146"/>
            <a:ext cx="2325950" cy="985421"/>
          </a:xfrm>
          <a:prstGeom prst="rect">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accent1"/>
                </a:solidFill>
              </a:rPr>
              <a:t>By analyzing reviews on online platforms </a:t>
            </a:r>
          </a:p>
        </p:txBody>
      </p:sp>
      <p:sp>
        <p:nvSpPr>
          <p:cNvPr id="27" name="Rectangle 26">
            <a:extLst>
              <a:ext uri="{FF2B5EF4-FFF2-40B4-BE49-F238E27FC236}">
                <a16:creationId xmlns:a16="http://schemas.microsoft.com/office/drawing/2014/main" id="{8DF74953-0757-4959-A4E9-164A583780DC}"/>
              </a:ext>
            </a:extLst>
          </p:cNvPr>
          <p:cNvSpPr/>
          <p:nvPr/>
        </p:nvSpPr>
        <p:spPr>
          <a:xfrm>
            <a:off x="3595456" y="4454782"/>
            <a:ext cx="2325950" cy="985421"/>
          </a:xfrm>
          <a:prstGeom prst="rect">
            <a:avLst/>
          </a:prstGeom>
          <a:solidFill>
            <a:schemeClr val="bg1"/>
          </a:solidFill>
          <a:ln w="6350" cap="sq">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bg1">
                    <a:lumMod val="85000"/>
                  </a:schemeClr>
                </a:solidFill>
              </a:rPr>
              <a:t>By conducting offline research on consumer sentiments</a:t>
            </a:r>
          </a:p>
        </p:txBody>
      </p:sp>
      <p:cxnSp>
        <p:nvCxnSpPr>
          <p:cNvPr id="28" name="Straight Arrow Connector 27">
            <a:extLst>
              <a:ext uri="{FF2B5EF4-FFF2-40B4-BE49-F238E27FC236}">
                <a16:creationId xmlns:a16="http://schemas.microsoft.com/office/drawing/2014/main" id="{41EDA822-B7FA-4BA1-9401-BD6BACD95786}"/>
              </a:ext>
            </a:extLst>
          </p:cNvPr>
          <p:cNvCxnSpPr>
            <a:stCxn id="24" idx="3"/>
            <a:endCxn id="26" idx="1"/>
          </p:cNvCxnSpPr>
          <p:nvPr/>
        </p:nvCxnSpPr>
        <p:spPr>
          <a:xfrm flipV="1">
            <a:off x="2876365" y="2223857"/>
            <a:ext cx="719091" cy="1205143"/>
          </a:xfrm>
          <a:prstGeom prst="straightConnector1">
            <a:avLst/>
          </a:prstGeom>
          <a:ln w="6350" cap="sq">
            <a:solidFill>
              <a:srgbClr val="0000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1DB40F2-1923-410E-B465-452FC3FE0228}"/>
              </a:ext>
            </a:extLst>
          </p:cNvPr>
          <p:cNvCxnSpPr>
            <a:stCxn id="24" idx="3"/>
            <a:endCxn id="27" idx="1"/>
          </p:cNvCxnSpPr>
          <p:nvPr/>
        </p:nvCxnSpPr>
        <p:spPr>
          <a:xfrm>
            <a:off x="2876365" y="3429000"/>
            <a:ext cx="719091" cy="1518493"/>
          </a:xfrm>
          <a:prstGeom prst="straightConnector1">
            <a:avLst/>
          </a:prstGeom>
          <a:ln w="6350" cap="sq">
            <a:solidFill>
              <a:schemeClr val="bg1">
                <a:lumMod val="85000"/>
              </a:schemeClr>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EC77E97-8143-4858-876F-140920D6AF5F}"/>
              </a:ext>
            </a:extLst>
          </p:cNvPr>
          <p:cNvSpPr/>
          <p:nvPr/>
        </p:nvSpPr>
        <p:spPr>
          <a:xfrm>
            <a:off x="6900909" y="1341695"/>
            <a:ext cx="2414726" cy="778902"/>
          </a:xfrm>
          <a:prstGeom prst="rect">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accent1"/>
                </a:solidFill>
              </a:rPr>
              <a:t>By analyzing reviews on Popular car websites &amp; blogs such as Cardekho.com, Carwale.com &amp; TeamBHP</a:t>
            </a:r>
          </a:p>
        </p:txBody>
      </p:sp>
      <p:sp>
        <p:nvSpPr>
          <p:cNvPr id="33" name="Rectangle 32">
            <a:extLst>
              <a:ext uri="{FF2B5EF4-FFF2-40B4-BE49-F238E27FC236}">
                <a16:creationId xmlns:a16="http://schemas.microsoft.com/office/drawing/2014/main" id="{40FF852C-6067-42D0-A958-F94EB0B589C5}"/>
              </a:ext>
            </a:extLst>
          </p:cNvPr>
          <p:cNvSpPr/>
          <p:nvPr/>
        </p:nvSpPr>
        <p:spPr>
          <a:xfrm>
            <a:off x="6900908" y="3196901"/>
            <a:ext cx="2414727" cy="778902"/>
          </a:xfrm>
          <a:prstGeom prst="rect">
            <a:avLst/>
          </a:prstGeom>
          <a:solidFill>
            <a:schemeClr val="bg1"/>
          </a:solidFill>
          <a:ln w="6350" cap="sq">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bg1">
                    <a:lumMod val="85000"/>
                  </a:schemeClr>
                </a:solidFill>
              </a:rPr>
              <a:t>Online Survey to customers who have bought Compass, Hector or Seltos</a:t>
            </a:r>
          </a:p>
        </p:txBody>
      </p:sp>
      <p:sp>
        <p:nvSpPr>
          <p:cNvPr id="34" name="Rectangle 33">
            <a:extLst>
              <a:ext uri="{FF2B5EF4-FFF2-40B4-BE49-F238E27FC236}">
                <a16:creationId xmlns:a16="http://schemas.microsoft.com/office/drawing/2014/main" id="{6365A39C-1A0C-4531-BA08-0F490BF945EC}"/>
              </a:ext>
            </a:extLst>
          </p:cNvPr>
          <p:cNvSpPr/>
          <p:nvPr/>
        </p:nvSpPr>
        <p:spPr>
          <a:xfrm>
            <a:off x="6900907" y="2269298"/>
            <a:ext cx="2414727" cy="778902"/>
          </a:xfrm>
          <a:prstGeom prst="rect">
            <a:avLst/>
          </a:prstGeom>
          <a:solidFill>
            <a:schemeClr val="bg1"/>
          </a:solidFill>
          <a:ln w="6350" cap="sq">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bg1">
                    <a:lumMod val="85000"/>
                  </a:schemeClr>
                </a:solidFill>
              </a:rPr>
              <a:t>Analyze reviews on Social Media Platforms such as Facebook, Twitter, LinkedIn &amp; Instagram</a:t>
            </a:r>
          </a:p>
        </p:txBody>
      </p:sp>
      <p:cxnSp>
        <p:nvCxnSpPr>
          <p:cNvPr id="35" name="Straight Arrow Connector 34">
            <a:extLst>
              <a:ext uri="{FF2B5EF4-FFF2-40B4-BE49-F238E27FC236}">
                <a16:creationId xmlns:a16="http://schemas.microsoft.com/office/drawing/2014/main" id="{ADBC993E-581C-4674-BCBE-83E776A5983E}"/>
              </a:ext>
            </a:extLst>
          </p:cNvPr>
          <p:cNvCxnSpPr>
            <a:stCxn id="26" idx="3"/>
            <a:endCxn id="32" idx="1"/>
          </p:cNvCxnSpPr>
          <p:nvPr/>
        </p:nvCxnSpPr>
        <p:spPr>
          <a:xfrm flipV="1">
            <a:off x="5921406" y="1731146"/>
            <a:ext cx="979503" cy="492711"/>
          </a:xfrm>
          <a:prstGeom prst="straightConnector1">
            <a:avLst/>
          </a:prstGeom>
          <a:ln w="6350" cap="sq">
            <a:solidFill>
              <a:srgbClr val="0000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AF23E95-B971-4942-87A9-0E29A1050D84}"/>
              </a:ext>
            </a:extLst>
          </p:cNvPr>
          <p:cNvCxnSpPr>
            <a:stCxn id="26" idx="3"/>
            <a:endCxn id="34" idx="1"/>
          </p:cNvCxnSpPr>
          <p:nvPr/>
        </p:nvCxnSpPr>
        <p:spPr>
          <a:xfrm>
            <a:off x="5921406" y="2223857"/>
            <a:ext cx="979501" cy="434892"/>
          </a:xfrm>
          <a:prstGeom prst="straightConnector1">
            <a:avLst/>
          </a:prstGeom>
          <a:ln w="6350" cap="sq">
            <a:solidFill>
              <a:schemeClr val="bg1">
                <a:lumMod val="85000"/>
              </a:schemeClr>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C32F28-133E-4F8E-AA2F-A1CD22266B04}"/>
              </a:ext>
            </a:extLst>
          </p:cNvPr>
          <p:cNvCxnSpPr>
            <a:stCxn id="26" idx="3"/>
            <a:endCxn id="33" idx="1"/>
          </p:cNvCxnSpPr>
          <p:nvPr/>
        </p:nvCxnSpPr>
        <p:spPr>
          <a:xfrm>
            <a:off x="5921406" y="2223857"/>
            <a:ext cx="979502" cy="1362495"/>
          </a:xfrm>
          <a:prstGeom prst="straightConnector1">
            <a:avLst/>
          </a:prstGeom>
          <a:ln w="6350" cap="sq">
            <a:solidFill>
              <a:schemeClr val="bg1">
                <a:lumMod val="85000"/>
              </a:schemeClr>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77D7A11D-5A66-421A-B595-D0544B7A4607}"/>
              </a:ext>
            </a:extLst>
          </p:cNvPr>
          <p:cNvSpPr/>
          <p:nvPr/>
        </p:nvSpPr>
        <p:spPr>
          <a:xfrm>
            <a:off x="6900907" y="5194373"/>
            <a:ext cx="2414727" cy="778902"/>
          </a:xfrm>
          <a:prstGeom prst="rect">
            <a:avLst/>
          </a:prstGeom>
          <a:solidFill>
            <a:schemeClr val="bg1"/>
          </a:solidFill>
          <a:ln w="6350" cap="sq">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bg1">
                    <a:lumMod val="85000"/>
                  </a:schemeClr>
                </a:solidFill>
              </a:rPr>
              <a:t>Offline Survey in malls (metro cities)</a:t>
            </a:r>
          </a:p>
        </p:txBody>
      </p:sp>
      <p:cxnSp>
        <p:nvCxnSpPr>
          <p:cNvPr id="39" name="Straight Arrow Connector 38">
            <a:extLst>
              <a:ext uri="{FF2B5EF4-FFF2-40B4-BE49-F238E27FC236}">
                <a16:creationId xmlns:a16="http://schemas.microsoft.com/office/drawing/2014/main" id="{D659CD9B-7B07-40C3-A032-60FC1EE267B5}"/>
              </a:ext>
            </a:extLst>
          </p:cNvPr>
          <p:cNvCxnSpPr>
            <a:cxnSpLocks/>
            <a:stCxn id="27" idx="3"/>
            <a:endCxn id="38" idx="1"/>
          </p:cNvCxnSpPr>
          <p:nvPr/>
        </p:nvCxnSpPr>
        <p:spPr>
          <a:xfrm>
            <a:off x="5921406" y="4947493"/>
            <a:ext cx="979501" cy="636331"/>
          </a:xfrm>
          <a:prstGeom prst="straightConnector1">
            <a:avLst/>
          </a:prstGeom>
          <a:ln w="6350" cap="sq">
            <a:solidFill>
              <a:schemeClr val="bg1">
                <a:lumMod val="85000"/>
              </a:schemeClr>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29FA6D6-220B-4976-8923-18F22A8F6EE4}"/>
              </a:ext>
            </a:extLst>
          </p:cNvPr>
          <p:cNvSpPr/>
          <p:nvPr/>
        </p:nvSpPr>
        <p:spPr>
          <a:xfrm>
            <a:off x="6900909" y="4331858"/>
            <a:ext cx="2414727" cy="778902"/>
          </a:xfrm>
          <a:prstGeom prst="rect">
            <a:avLst/>
          </a:prstGeom>
          <a:solidFill>
            <a:schemeClr val="bg1"/>
          </a:solidFill>
          <a:ln w="6350" cap="sq">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bg1">
                    <a:lumMod val="85000"/>
                  </a:schemeClr>
                </a:solidFill>
              </a:rPr>
              <a:t>Tele Survey on customer data who have bought Compass, Hector or Seltos</a:t>
            </a:r>
          </a:p>
        </p:txBody>
      </p:sp>
      <p:cxnSp>
        <p:nvCxnSpPr>
          <p:cNvPr id="41" name="Straight Arrow Connector 40">
            <a:extLst>
              <a:ext uri="{FF2B5EF4-FFF2-40B4-BE49-F238E27FC236}">
                <a16:creationId xmlns:a16="http://schemas.microsoft.com/office/drawing/2014/main" id="{744CC761-99BA-4914-808E-73252D170119}"/>
              </a:ext>
            </a:extLst>
          </p:cNvPr>
          <p:cNvCxnSpPr>
            <a:stCxn id="27" idx="3"/>
            <a:endCxn id="40" idx="1"/>
          </p:cNvCxnSpPr>
          <p:nvPr/>
        </p:nvCxnSpPr>
        <p:spPr>
          <a:xfrm flipV="1">
            <a:off x="5921406" y="4721309"/>
            <a:ext cx="979503" cy="226184"/>
          </a:xfrm>
          <a:prstGeom prst="straightConnector1">
            <a:avLst/>
          </a:prstGeom>
          <a:ln w="6350" cap="sq">
            <a:solidFill>
              <a:schemeClr val="bg1">
                <a:lumMod val="85000"/>
              </a:schemeClr>
            </a:solidFill>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192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8" hidden="1">
            <a:extLst>
              <a:ext uri="{FF2B5EF4-FFF2-40B4-BE49-F238E27FC236}">
                <a16:creationId xmlns:a16="http://schemas.microsoft.com/office/drawing/2014/main" id="{82533301-1595-4361-82C4-717539FE58E0}"/>
              </a:ext>
            </a:extLst>
          </p:cNvPr>
          <p:cNvGraphicFramePr>
            <a:graphicFrameLocks noChangeAspect="1"/>
          </p:cNvGraphicFramePr>
          <p:nvPr>
            <p:custDataLst>
              <p:tags r:id="rId2"/>
            </p:custDataLst>
            <p:extLst>
              <p:ext uri="{D42A27DB-BD31-4B8C-83A1-F6EECF244321}">
                <p14:modId xmlns:p14="http://schemas.microsoft.com/office/powerpoint/2010/main" val="21810053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217" name="think-cell Slide" r:id="rId8" imgW="473" imgH="476" progId="TCLayout.ActiveDocument.1">
                  <p:embed/>
                </p:oleObj>
              </mc:Choice>
              <mc:Fallback>
                <p:oleObj name="think-cell Slide" r:id="rId8" imgW="473" imgH="476" progId="TCLayout.ActiveDocument.1">
                  <p:embed/>
                  <p:pic>
                    <p:nvPicPr>
                      <p:cNvPr id="5" name="Object 8" hidden="1">
                        <a:extLst>
                          <a:ext uri="{FF2B5EF4-FFF2-40B4-BE49-F238E27FC236}">
                            <a16:creationId xmlns:a16="http://schemas.microsoft.com/office/drawing/2014/main" id="{82533301-1595-4361-82C4-717539FE58E0}"/>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6" name="Rectangle 7" hidden="1">
            <a:extLst>
              <a:ext uri="{FF2B5EF4-FFF2-40B4-BE49-F238E27FC236}">
                <a16:creationId xmlns:a16="http://schemas.microsoft.com/office/drawing/2014/main" id="{A2786304-2C87-476B-A0EF-B20EEAAB3028}"/>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09FFBD4C-8486-4840-B32E-523DBE52C09F}"/>
              </a:ext>
            </a:extLst>
          </p:cNvPr>
          <p:cNvSpPr>
            <a:spLocks noGrp="1"/>
          </p:cNvSpPr>
          <p:nvPr>
            <p:ph type="title"/>
            <p:custDataLst>
              <p:tags r:id="rId4"/>
            </p:custDataLst>
          </p:nvPr>
        </p:nvSpPr>
        <p:spPr/>
        <p:txBody>
          <a:bodyPr/>
          <a:lstStyle/>
          <a:p>
            <a:r>
              <a:rPr lang="en-US" dirty="0"/>
              <a:t>Positive, Negative words &amp; valence shifters are used to calculate the sentiment score</a:t>
            </a:r>
          </a:p>
        </p:txBody>
      </p:sp>
      <p:sp>
        <p:nvSpPr>
          <p:cNvPr id="7" name="Rectangle 6">
            <a:extLst>
              <a:ext uri="{FF2B5EF4-FFF2-40B4-BE49-F238E27FC236}">
                <a16:creationId xmlns:a16="http://schemas.microsoft.com/office/drawing/2014/main" id="{6B3A708E-F9B8-4023-A9D6-7BE527FDBA7F}"/>
              </a:ext>
            </a:extLst>
          </p:cNvPr>
          <p:cNvSpPr/>
          <p:nvPr/>
        </p:nvSpPr>
        <p:spPr>
          <a:xfrm>
            <a:off x="601645" y="2522922"/>
            <a:ext cx="1537873" cy="1812154"/>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bg1"/>
                </a:solidFill>
              </a:rPr>
              <a:t>How to identify strong &amp; weak features of Kia Seltos and its competitors i.e. Jeep Compass &amp; MG Hector?</a:t>
            </a:r>
          </a:p>
        </p:txBody>
      </p:sp>
      <p:sp>
        <p:nvSpPr>
          <p:cNvPr id="8" name="Rectangle 7">
            <a:extLst>
              <a:ext uri="{FF2B5EF4-FFF2-40B4-BE49-F238E27FC236}">
                <a16:creationId xmlns:a16="http://schemas.microsoft.com/office/drawing/2014/main" id="{1BA34BF1-944B-4EFC-9181-1C3F6CD88AE0}"/>
              </a:ext>
            </a:extLst>
          </p:cNvPr>
          <p:cNvSpPr/>
          <p:nvPr/>
        </p:nvSpPr>
        <p:spPr>
          <a:xfrm>
            <a:off x="2502404" y="2936289"/>
            <a:ext cx="1044730" cy="985421"/>
          </a:xfrm>
          <a:prstGeom prst="rect">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accent1"/>
                </a:solidFill>
              </a:rPr>
              <a:t>By analyzing reviews on online platforms </a:t>
            </a:r>
          </a:p>
        </p:txBody>
      </p:sp>
      <p:cxnSp>
        <p:nvCxnSpPr>
          <p:cNvPr id="11" name="Straight Arrow Connector 10">
            <a:extLst>
              <a:ext uri="{FF2B5EF4-FFF2-40B4-BE49-F238E27FC236}">
                <a16:creationId xmlns:a16="http://schemas.microsoft.com/office/drawing/2014/main" id="{14875309-93B6-4E82-9F0A-55311CD42AB1}"/>
              </a:ext>
            </a:extLst>
          </p:cNvPr>
          <p:cNvCxnSpPr>
            <a:cxnSpLocks/>
            <a:stCxn id="7" idx="3"/>
            <a:endCxn id="8" idx="1"/>
          </p:cNvCxnSpPr>
          <p:nvPr/>
        </p:nvCxnSpPr>
        <p:spPr>
          <a:xfrm>
            <a:off x="2139518" y="3428999"/>
            <a:ext cx="362886" cy="1"/>
          </a:xfrm>
          <a:prstGeom prst="straightConnector1">
            <a:avLst/>
          </a:prstGeom>
          <a:ln w="6350" cap="sq">
            <a:solidFill>
              <a:srgbClr val="00000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651E787-8A72-406F-BED9-597F0ABFF2AB}"/>
              </a:ext>
            </a:extLst>
          </p:cNvPr>
          <p:cNvSpPr/>
          <p:nvPr/>
        </p:nvSpPr>
        <p:spPr>
          <a:xfrm>
            <a:off x="3910020" y="2664142"/>
            <a:ext cx="1339943" cy="1529715"/>
          </a:xfrm>
          <a:prstGeom prst="rect">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accent1"/>
                </a:solidFill>
              </a:rPr>
              <a:t>Analyze reviews on Popular car websites &amp; blogs such as Cardekho.com, Carwale.com &amp; TeamBHP</a:t>
            </a:r>
          </a:p>
        </p:txBody>
      </p:sp>
      <p:cxnSp>
        <p:nvCxnSpPr>
          <p:cNvPr id="21" name="Straight Arrow Connector 20">
            <a:extLst>
              <a:ext uri="{FF2B5EF4-FFF2-40B4-BE49-F238E27FC236}">
                <a16:creationId xmlns:a16="http://schemas.microsoft.com/office/drawing/2014/main" id="{E9B8025F-4FBB-4330-AF85-4FA45EE2FD4A}"/>
              </a:ext>
            </a:extLst>
          </p:cNvPr>
          <p:cNvCxnSpPr>
            <a:cxnSpLocks/>
            <a:stCxn id="8" idx="3"/>
            <a:endCxn id="16" idx="1"/>
          </p:cNvCxnSpPr>
          <p:nvPr/>
        </p:nvCxnSpPr>
        <p:spPr>
          <a:xfrm>
            <a:off x="3547134" y="3429000"/>
            <a:ext cx="362886" cy="0"/>
          </a:xfrm>
          <a:prstGeom prst="straightConnector1">
            <a:avLst/>
          </a:prstGeom>
          <a:ln w="6350" cap="sq">
            <a:solidFill>
              <a:srgbClr val="00000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DA52C7A-04B8-4DB7-90C3-049A085AD200}"/>
              </a:ext>
            </a:extLst>
          </p:cNvPr>
          <p:cNvSpPr/>
          <p:nvPr/>
        </p:nvSpPr>
        <p:spPr>
          <a:xfrm>
            <a:off x="5860669" y="1611338"/>
            <a:ext cx="2998467" cy="911583"/>
          </a:xfrm>
          <a:prstGeom prst="rect">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Data Collection</a:t>
            </a:r>
          </a:p>
          <a:p>
            <a:pPr>
              <a:spcBef>
                <a:spcPts val="300"/>
              </a:spcBef>
              <a:spcAft>
                <a:spcPts val="300"/>
              </a:spcAft>
            </a:pPr>
            <a:r>
              <a:rPr lang="en-US" sz="1200" dirty="0">
                <a:solidFill>
                  <a:schemeClr val="tx1"/>
                </a:solidFill>
              </a:rPr>
              <a:t>Web scraping : Cardekho.com, Carwale.com, team-bhp.com</a:t>
            </a:r>
          </a:p>
        </p:txBody>
      </p:sp>
      <p:sp>
        <p:nvSpPr>
          <p:cNvPr id="38" name="Rectangle 37">
            <a:extLst>
              <a:ext uri="{FF2B5EF4-FFF2-40B4-BE49-F238E27FC236}">
                <a16:creationId xmlns:a16="http://schemas.microsoft.com/office/drawing/2014/main" id="{2EB10952-05E7-448F-BB64-64B6F2D6C431}"/>
              </a:ext>
            </a:extLst>
          </p:cNvPr>
          <p:cNvSpPr/>
          <p:nvPr/>
        </p:nvSpPr>
        <p:spPr>
          <a:xfrm>
            <a:off x="5860671" y="2634270"/>
            <a:ext cx="2998468" cy="884624"/>
          </a:xfrm>
          <a:prstGeom prst="rect">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Topic Modeling</a:t>
            </a:r>
          </a:p>
          <a:p>
            <a:pPr>
              <a:spcBef>
                <a:spcPts val="300"/>
              </a:spcBef>
              <a:spcAft>
                <a:spcPts val="300"/>
              </a:spcAft>
            </a:pPr>
            <a:r>
              <a:rPr lang="en-US" sz="1200" dirty="0">
                <a:solidFill>
                  <a:schemeClr val="tx1"/>
                </a:solidFill>
              </a:rPr>
              <a:t>Identify topics/features customer are taking abut using COGs, Noun Phrases (UDPipe), LDA</a:t>
            </a:r>
          </a:p>
        </p:txBody>
      </p:sp>
      <p:sp>
        <p:nvSpPr>
          <p:cNvPr id="32" name="TextBox 31">
            <a:extLst>
              <a:ext uri="{FF2B5EF4-FFF2-40B4-BE49-F238E27FC236}">
                <a16:creationId xmlns:a16="http://schemas.microsoft.com/office/drawing/2014/main" id="{6655E062-8489-447E-8414-883C93629319}"/>
              </a:ext>
            </a:extLst>
          </p:cNvPr>
          <p:cNvSpPr txBox="1"/>
          <p:nvPr>
            <p:custDataLst>
              <p:tags r:id="rId5"/>
            </p:custDataLst>
          </p:nvPr>
        </p:nvSpPr>
        <p:spPr>
          <a:xfrm>
            <a:off x="6330773" y="1284237"/>
            <a:ext cx="2058258" cy="246221"/>
          </a:xfrm>
          <a:prstGeom prst="rect">
            <a:avLst/>
          </a:prstGeom>
        </p:spPr>
        <p:txBody>
          <a:bodyPr vert="horz" wrap="square" lIns="0" tIns="0" rIns="0" bIns="0" rtlCol="0" anchor="b">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ctr"/>
            <a:r>
              <a:rPr lang="en-US" b="1" dirty="0"/>
              <a:t>Approach</a:t>
            </a:r>
          </a:p>
        </p:txBody>
      </p:sp>
      <p:sp>
        <p:nvSpPr>
          <p:cNvPr id="39" name="Rectangle 38">
            <a:extLst>
              <a:ext uri="{FF2B5EF4-FFF2-40B4-BE49-F238E27FC236}">
                <a16:creationId xmlns:a16="http://schemas.microsoft.com/office/drawing/2014/main" id="{953EFF2D-8100-4FB0-9E0B-88F2ACFE2824}"/>
              </a:ext>
            </a:extLst>
          </p:cNvPr>
          <p:cNvSpPr/>
          <p:nvPr/>
        </p:nvSpPr>
        <p:spPr>
          <a:xfrm>
            <a:off x="5860671" y="3630243"/>
            <a:ext cx="2998468" cy="2574443"/>
          </a:xfrm>
          <a:prstGeom prst="rect">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200" b="1" dirty="0">
              <a:solidFill>
                <a:schemeClr val="tx1"/>
              </a:solidFill>
            </a:endParaRPr>
          </a:p>
          <a:p>
            <a:pPr algn="ctr">
              <a:spcBef>
                <a:spcPts val="300"/>
              </a:spcBef>
              <a:spcAft>
                <a:spcPts val="300"/>
              </a:spcAft>
            </a:pPr>
            <a:r>
              <a:rPr lang="en-US" sz="1200" b="1" dirty="0">
                <a:solidFill>
                  <a:schemeClr val="tx1"/>
                </a:solidFill>
              </a:rPr>
              <a:t>Filtering &amp; Sentiment Score</a:t>
            </a:r>
          </a:p>
          <a:p>
            <a:pPr>
              <a:spcBef>
                <a:spcPts val="0"/>
              </a:spcBef>
              <a:spcAft>
                <a:spcPts val="600"/>
              </a:spcAft>
            </a:pPr>
            <a:r>
              <a:rPr lang="en-US" sz="1200" dirty="0">
                <a:solidFill>
                  <a:schemeClr val="tx1"/>
                </a:solidFill>
              </a:rPr>
              <a:t>Filter reviews on topics/features &amp; sentiment scoring is done using 5 methods:</a:t>
            </a:r>
          </a:p>
          <a:p>
            <a:pPr marL="228600" indent="-228600">
              <a:spcBef>
                <a:spcPts val="0"/>
              </a:spcBef>
              <a:spcAft>
                <a:spcPts val="600"/>
              </a:spcAft>
              <a:buAutoNum type="arabicPeriod"/>
            </a:pPr>
            <a:r>
              <a:rPr lang="en-US" sz="1200" dirty="0">
                <a:solidFill>
                  <a:schemeClr val="tx1"/>
                </a:solidFill>
              </a:rPr>
              <a:t>Scoring using BING dictionary</a:t>
            </a:r>
          </a:p>
          <a:p>
            <a:pPr marL="228600" indent="-228600">
              <a:spcBef>
                <a:spcPts val="0"/>
              </a:spcBef>
              <a:spcAft>
                <a:spcPts val="600"/>
              </a:spcAft>
              <a:buAutoNum type="arabicPeriod"/>
            </a:pPr>
            <a:r>
              <a:rPr lang="en-US" sz="1200" dirty="0">
                <a:solidFill>
                  <a:schemeClr val="tx1"/>
                </a:solidFill>
              </a:rPr>
              <a:t>Scoring using AFINN dictionary</a:t>
            </a:r>
          </a:p>
          <a:p>
            <a:pPr>
              <a:spcBef>
                <a:spcPts val="0"/>
              </a:spcBef>
              <a:spcAft>
                <a:spcPts val="600"/>
              </a:spcAft>
            </a:pPr>
            <a:r>
              <a:rPr lang="en-US" sz="1200" dirty="0">
                <a:solidFill>
                  <a:schemeClr val="tx1"/>
                </a:solidFill>
              </a:rPr>
              <a:t>3. Scoring using NRC dictionary</a:t>
            </a:r>
          </a:p>
          <a:p>
            <a:pPr>
              <a:spcBef>
                <a:spcPts val="0"/>
              </a:spcBef>
              <a:spcAft>
                <a:spcPts val="600"/>
              </a:spcAft>
            </a:pPr>
            <a:r>
              <a:rPr lang="en-US" sz="1200" dirty="0">
                <a:solidFill>
                  <a:schemeClr val="tx1"/>
                </a:solidFill>
              </a:rPr>
              <a:t>4. Scoring using QDAP (Princeton dictionary)</a:t>
            </a:r>
          </a:p>
          <a:p>
            <a:pPr>
              <a:spcBef>
                <a:spcPts val="0"/>
              </a:spcBef>
              <a:spcAft>
                <a:spcPts val="600"/>
              </a:spcAft>
            </a:pPr>
            <a:r>
              <a:rPr lang="en-US" sz="1200" dirty="0">
                <a:solidFill>
                  <a:schemeClr val="tx1"/>
                </a:solidFill>
              </a:rPr>
              <a:t>5. Scoring using Sentimentr (Valence Shifters)</a:t>
            </a:r>
          </a:p>
          <a:p>
            <a:pPr marL="171450" indent="-171450">
              <a:spcBef>
                <a:spcPts val="300"/>
              </a:spcBef>
              <a:spcAft>
                <a:spcPts val="300"/>
              </a:spcAft>
              <a:buFontTx/>
              <a:buChar char="-"/>
            </a:pPr>
            <a:endParaRPr lang="en-US" sz="1200" dirty="0">
              <a:solidFill>
                <a:schemeClr val="tx1"/>
              </a:solidFill>
            </a:endParaRPr>
          </a:p>
        </p:txBody>
      </p:sp>
      <p:cxnSp>
        <p:nvCxnSpPr>
          <p:cNvPr id="53" name="Straight Arrow Connector 52">
            <a:extLst>
              <a:ext uri="{FF2B5EF4-FFF2-40B4-BE49-F238E27FC236}">
                <a16:creationId xmlns:a16="http://schemas.microsoft.com/office/drawing/2014/main" id="{78E0A065-ACB1-459F-807B-5A285C77A51E}"/>
              </a:ext>
            </a:extLst>
          </p:cNvPr>
          <p:cNvCxnSpPr/>
          <p:nvPr/>
        </p:nvCxnSpPr>
        <p:spPr>
          <a:xfrm>
            <a:off x="5343312" y="3084992"/>
            <a:ext cx="517358" cy="3897"/>
          </a:xfrm>
          <a:prstGeom prst="straightConnector1">
            <a:avLst/>
          </a:prstGeom>
          <a:ln w="6350" cap="sq">
            <a:solidFill>
              <a:srgbClr val="0000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FD14CD2-8311-4439-9D5D-B7E988F4445D}"/>
              </a:ext>
            </a:extLst>
          </p:cNvPr>
          <p:cNvCxnSpPr/>
          <p:nvPr/>
        </p:nvCxnSpPr>
        <p:spPr>
          <a:xfrm>
            <a:off x="5343312" y="4515254"/>
            <a:ext cx="517358" cy="3897"/>
          </a:xfrm>
          <a:prstGeom prst="straightConnector1">
            <a:avLst/>
          </a:prstGeom>
          <a:ln w="6350" cap="sq">
            <a:solidFill>
              <a:srgbClr val="0000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00059D9-E9B8-4B11-8E42-E8F8712DA01E}"/>
              </a:ext>
            </a:extLst>
          </p:cNvPr>
          <p:cNvCxnSpPr/>
          <p:nvPr/>
        </p:nvCxnSpPr>
        <p:spPr>
          <a:xfrm>
            <a:off x="5317636" y="2083609"/>
            <a:ext cx="517358" cy="3897"/>
          </a:xfrm>
          <a:prstGeom prst="straightConnector1">
            <a:avLst/>
          </a:prstGeom>
          <a:ln w="6350" cap="sq">
            <a:solidFill>
              <a:srgbClr val="00000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E04B0A1-6339-494B-8D9E-BFD145E31F83}"/>
              </a:ext>
            </a:extLst>
          </p:cNvPr>
          <p:cNvSpPr txBox="1"/>
          <p:nvPr>
            <p:custDataLst>
              <p:tags r:id="rId6"/>
            </p:custDataLst>
          </p:nvPr>
        </p:nvSpPr>
        <p:spPr>
          <a:xfrm>
            <a:off x="9374820" y="1284237"/>
            <a:ext cx="2058258" cy="246221"/>
          </a:xfrm>
          <a:prstGeom prst="rect">
            <a:avLst/>
          </a:prstGeom>
        </p:spPr>
        <p:txBody>
          <a:bodyPr vert="horz" wrap="square" lIns="0" tIns="0" rIns="0" bIns="0" rtlCol="0" anchor="b">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ctr"/>
            <a:r>
              <a:rPr lang="en-US" b="1" dirty="0"/>
              <a:t>Business Outcome</a:t>
            </a:r>
          </a:p>
        </p:txBody>
      </p:sp>
      <p:sp>
        <p:nvSpPr>
          <p:cNvPr id="67" name="Rectangle 66">
            <a:extLst>
              <a:ext uri="{FF2B5EF4-FFF2-40B4-BE49-F238E27FC236}">
                <a16:creationId xmlns:a16="http://schemas.microsoft.com/office/drawing/2014/main" id="{48825D31-EED1-4CF4-9827-87109C626E75}"/>
              </a:ext>
            </a:extLst>
          </p:cNvPr>
          <p:cNvSpPr/>
          <p:nvPr/>
        </p:nvSpPr>
        <p:spPr>
          <a:xfrm>
            <a:off x="9374820" y="1589465"/>
            <a:ext cx="2262444" cy="812827"/>
          </a:xfrm>
          <a:prstGeom prst="rect">
            <a:avLst/>
          </a:prstGeom>
          <a:solidFill>
            <a:schemeClr val="accent1">
              <a:lumMod val="50000"/>
              <a:lumOff val="5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bg1"/>
                </a:solidFill>
              </a:rPr>
              <a:t>Understand topics/features customers are interested In</a:t>
            </a:r>
          </a:p>
        </p:txBody>
      </p:sp>
      <p:sp>
        <p:nvSpPr>
          <p:cNvPr id="68" name="Rectangle 67">
            <a:extLst>
              <a:ext uri="{FF2B5EF4-FFF2-40B4-BE49-F238E27FC236}">
                <a16:creationId xmlns:a16="http://schemas.microsoft.com/office/drawing/2014/main" id="{9321CFCC-C6A3-43F0-8F2D-B77EF3C73D10}"/>
              </a:ext>
            </a:extLst>
          </p:cNvPr>
          <p:cNvSpPr/>
          <p:nvPr/>
        </p:nvSpPr>
        <p:spPr>
          <a:xfrm>
            <a:off x="9374820" y="2514150"/>
            <a:ext cx="2262444" cy="812827"/>
          </a:xfrm>
          <a:prstGeom prst="rect">
            <a:avLst/>
          </a:prstGeom>
          <a:solidFill>
            <a:schemeClr val="accent1">
              <a:lumMod val="50000"/>
              <a:lumOff val="5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bg1"/>
                </a:solidFill>
              </a:rPr>
              <a:t>Understand strong &amp; weak features of Kia Seltos based on sentiment score</a:t>
            </a:r>
          </a:p>
        </p:txBody>
      </p:sp>
      <p:sp>
        <p:nvSpPr>
          <p:cNvPr id="69" name="Rectangle 68">
            <a:extLst>
              <a:ext uri="{FF2B5EF4-FFF2-40B4-BE49-F238E27FC236}">
                <a16:creationId xmlns:a16="http://schemas.microsoft.com/office/drawing/2014/main" id="{B00F8EF1-2354-498B-AE2C-DB14102EDBFB}"/>
              </a:ext>
            </a:extLst>
          </p:cNvPr>
          <p:cNvSpPr/>
          <p:nvPr/>
        </p:nvSpPr>
        <p:spPr>
          <a:xfrm>
            <a:off x="9374820" y="3444474"/>
            <a:ext cx="2262444" cy="812827"/>
          </a:xfrm>
          <a:prstGeom prst="rect">
            <a:avLst/>
          </a:prstGeom>
          <a:solidFill>
            <a:schemeClr val="accent1">
              <a:lumMod val="50000"/>
              <a:lumOff val="5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bg1"/>
                </a:solidFill>
              </a:rPr>
              <a:t>Understand strong &amp; weak features of Jeep Compass based on sentiment score</a:t>
            </a:r>
          </a:p>
        </p:txBody>
      </p:sp>
      <p:sp>
        <p:nvSpPr>
          <p:cNvPr id="70" name="Rectangle 69">
            <a:extLst>
              <a:ext uri="{FF2B5EF4-FFF2-40B4-BE49-F238E27FC236}">
                <a16:creationId xmlns:a16="http://schemas.microsoft.com/office/drawing/2014/main" id="{0921DC96-31E3-4C4E-B1B1-F44B9A642E3D}"/>
              </a:ext>
            </a:extLst>
          </p:cNvPr>
          <p:cNvSpPr/>
          <p:nvPr/>
        </p:nvSpPr>
        <p:spPr>
          <a:xfrm>
            <a:off x="9374820" y="4380006"/>
            <a:ext cx="2262444" cy="812827"/>
          </a:xfrm>
          <a:prstGeom prst="rect">
            <a:avLst/>
          </a:prstGeom>
          <a:solidFill>
            <a:schemeClr val="accent1">
              <a:lumMod val="50000"/>
              <a:lumOff val="5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bg1"/>
                </a:solidFill>
              </a:rPr>
              <a:t>Understand strong &amp; weak features of MG Hector based on sentiment score</a:t>
            </a:r>
          </a:p>
        </p:txBody>
      </p:sp>
    </p:spTree>
    <p:extLst>
      <p:ext uri="{BB962C8B-B14F-4D97-AF65-F5344CB8AC3E}">
        <p14:creationId xmlns:p14="http://schemas.microsoft.com/office/powerpoint/2010/main" val="374518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8" hidden="1">
            <a:extLst>
              <a:ext uri="{FF2B5EF4-FFF2-40B4-BE49-F238E27FC236}">
                <a16:creationId xmlns:a16="http://schemas.microsoft.com/office/drawing/2014/main" id="{81CE185A-CDF3-4581-979C-09FEA688F9C7}"/>
              </a:ext>
            </a:extLst>
          </p:cNvPr>
          <p:cNvGraphicFramePr>
            <a:graphicFrameLocks noChangeAspect="1"/>
          </p:cNvGraphicFramePr>
          <p:nvPr>
            <p:custDataLst>
              <p:tags r:id="rId2"/>
            </p:custDataLst>
            <p:extLst>
              <p:ext uri="{D42A27DB-BD31-4B8C-83A1-F6EECF244321}">
                <p14:modId xmlns:p14="http://schemas.microsoft.com/office/powerpoint/2010/main" val="13395598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230" name="think-cell Slide" r:id="rId10" imgW="473" imgH="476" progId="TCLayout.ActiveDocument.1">
                  <p:embed/>
                </p:oleObj>
              </mc:Choice>
              <mc:Fallback>
                <p:oleObj name="think-cell Slide" r:id="rId10" imgW="473" imgH="476" progId="TCLayout.ActiveDocument.1">
                  <p:embed/>
                  <p:pic>
                    <p:nvPicPr>
                      <p:cNvPr id="5" name="Object 8" hidden="1">
                        <a:extLst>
                          <a:ext uri="{FF2B5EF4-FFF2-40B4-BE49-F238E27FC236}">
                            <a16:creationId xmlns:a16="http://schemas.microsoft.com/office/drawing/2014/main" id="{81CE185A-CDF3-4581-979C-09FEA688F9C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6" name="Rectangle 7" hidden="1">
            <a:extLst>
              <a:ext uri="{FF2B5EF4-FFF2-40B4-BE49-F238E27FC236}">
                <a16:creationId xmlns:a16="http://schemas.microsoft.com/office/drawing/2014/main" id="{3FFD1025-66E8-432F-A68B-FAF76CBD25A1}"/>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E1D81862-F1B4-40DD-B093-8FB366B2F83C}"/>
              </a:ext>
            </a:extLst>
          </p:cNvPr>
          <p:cNvSpPr>
            <a:spLocks noGrp="1"/>
          </p:cNvSpPr>
          <p:nvPr>
            <p:ph type="title"/>
            <p:custDataLst>
              <p:tags r:id="rId4"/>
            </p:custDataLst>
          </p:nvPr>
        </p:nvSpPr>
        <p:spPr>
          <a:xfrm>
            <a:off x="554736" y="172211"/>
            <a:ext cx="11082528" cy="1008509"/>
          </a:xfrm>
        </p:spPr>
        <p:txBody>
          <a:bodyPr/>
          <a:lstStyle/>
          <a:p>
            <a:r>
              <a:rPr lang="en-US" dirty="0"/>
              <a:t>Customers are interested in features such as Price, Safety, Engine Performance, Driving Experience, Build Quality, Boot Space, Sound System, Interiors/Exteriors, Ground Clearance &amp; Design</a:t>
            </a:r>
          </a:p>
        </p:txBody>
      </p:sp>
      <p:grpSp>
        <p:nvGrpSpPr>
          <p:cNvPr id="9" name="Description 9">
            <a:extLst>
              <a:ext uri="{FF2B5EF4-FFF2-40B4-BE49-F238E27FC236}">
                <a16:creationId xmlns:a16="http://schemas.microsoft.com/office/drawing/2014/main" id="{52DC2247-AC14-4C7B-92A7-52C467466253}"/>
              </a:ext>
            </a:extLst>
          </p:cNvPr>
          <p:cNvGrpSpPr/>
          <p:nvPr>
            <p:custDataLst>
              <p:tags r:id="rId5"/>
            </p:custDataLst>
          </p:nvPr>
        </p:nvGrpSpPr>
        <p:grpSpPr>
          <a:xfrm>
            <a:off x="554736" y="1367438"/>
            <a:ext cx="2760955" cy="553998"/>
            <a:chOff x="1016000" y="1016000"/>
            <a:chExt cx="3136731" cy="553998"/>
          </a:xfrm>
        </p:grpSpPr>
        <p:sp>
          <p:nvSpPr>
            <p:cNvPr id="7" name="TextBox 6">
              <a:extLst>
                <a:ext uri="{FF2B5EF4-FFF2-40B4-BE49-F238E27FC236}">
                  <a16:creationId xmlns:a16="http://schemas.microsoft.com/office/drawing/2014/main" id="{2E937064-CCEE-47F7-9AD1-C7C160A17C13}"/>
                </a:ext>
              </a:extLst>
            </p:cNvPr>
            <p:cNvSpPr txBox="1"/>
            <p:nvPr/>
          </p:nvSpPr>
          <p:spPr>
            <a:xfrm>
              <a:off x="1016000" y="1016000"/>
              <a:ext cx="3136731" cy="553998"/>
            </a:xfrm>
            <a:prstGeom prst="rect">
              <a:avLst/>
            </a:prstGeom>
          </p:spPr>
          <p:txBody>
            <a:bodyPr vert="horz" wrap="square" lIns="0" tIns="19050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0"/>
                </a:spcBef>
                <a:spcAft>
                  <a:spcPts val="0"/>
                </a:spcAft>
                <a:buNone/>
              </a:pPr>
              <a:r>
                <a:rPr lang="en-US" sz="1400" b="1" dirty="0"/>
                <a:t>Co-occurrence Graphs (COGs)</a:t>
              </a:r>
            </a:p>
          </p:txBody>
        </p:sp>
        <p:cxnSp>
          <p:nvCxnSpPr>
            <p:cNvPr id="8" name="Straight Arrow Connector 7">
              <a:extLst>
                <a:ext uri="{FF2B5EF4-FFF2-40B4-BE49-F238E27FC236}">
                  <a16:creationId xmlns:a16="http://schemas.microsoft.com/office/drawing/2014/main" id="{1142A00C-A6CA-422B-8120-91A811F2EA50}"/>
                </a:ext>
              </a:extLst>
            </p:cNvPr>
            <p:cNvCxnSpPr/>
            <p:nvPr/>
          </p:nvCxnSpPr>
          <p:spPr>
            <a:xfrm>
              <a:off x="1016000" y="1016000"/>
              <a:ext cx="3136731" cy="0"/>
            </a:xfrm>
            <a:prstGeom prst="straightConnector1">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grpSp>
      <p:grpSp>
        <p:nvGrpSpPr>
          <p:cNvPr id="11" name="Description 9">
            <a:extLst>
              <a:ext uri="{FF2B5EF4-FFF2-40B4-BE49-F238E27FC236}">
                <a16:creationId xmlns:a16="http://schemas.microsoft.com/office/drawing/2014/main" id="{BF735AF0-D736-439B-93CB-317A707F6D9B}"/>
              </a:ext>
            </a:extLst>
          </p:cNvPr>
          <p:cNvGrpSpPr/>
          <p:nvPr>
            <p:custDataLst>
              <p:tags r:id="rId6"/>
            </p:custDataLst>
          </p:nvPr>
        </p:nvGrpSpPr>
        <p:grpSpPr>
          <a:xfrm>
            <a:off x="3734422" y="1348431"/>
            <a:ext cx="2660737" cy="553998"/>
            <a:chOff x="1016000" y="1016000"/>
            <a:chExt cx="3136731" cy="553998"/>
          </a:xfrm>
        </p:grpSpPr>
        <p:sp>
          <p:nvSpPr>
            <p:cNvPr id="12" name="TextBox 11">
              <a:extLst>
                <a:ext uri="{FF2B5EF4-FFF2-40B4-BE49-F238E27FC236}">
                  <a16:creationId xmlns:a16="http://schemas.microsoft.com/office/drawing/2014/main" id="{011471D7-E72E-433C-9D9D-397510C449C2}"/>
                </a:ext>
              </a:extLst>
            </p:cNvPr>
            <p:cNvSpPr txBox="1"/>
            <p:nvPr/>
          </p:nvSpPr>
          <p:spPr>
            <a:xfrm>
              <a:off x="1016000" y="1016000"/>
              <a:ext cx="3136731" cy="553998"/>
            </a:xfrm>
            <a:prstGeom prst="rect">
              <a:avLst/>
            </a:prstGeom>
          </p:spPr>
          <p:txBody>
            <a:bodyPr vert="horz" wrap="square" lIns="0" tIns="19050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0"/>
                </a:spcBef>
                <a:spcAft>
                  <a:spcPts val="0"/>
                </a:spcAft>
                <a:buNone/>
              </a:pPr>
              <a:r>
                <a:rPr lang="en-US" sz="1400" b="1" dirty="0"/>
                <a:t>Noun/Noun Phrases (UDpipe)</a:t>
              </a:r>
            </a:p>
          </p:txBody>
        </p:sp>
        <p:cxnSp>
          <p:nvCxnSpPr>
            <p:cNvPr id="13" name="Straight Arrow Connector 12">
              <a:extLst>
                <a:ext uri="{FF2B5EF4-FFF2-40B4-BE49-F238E27FC236}">
                  <a16:creationId xmlns:a16="http://schemas.microsoft.com/office/drawing/2014/main" id="{0F499B83-A2AF-4493-AD0E-E2114C3DECCB}"/>
                </a:ext>
              </a:extLst>
            </p:cNvPr>
            <p:cNvCxnSpPr/>
            <p:nvPr/>
          </p:nvCxnSpPr>
          <p:spPr>
            <a:xfrm>
              <a:off x="1016000" y="1016000"/>
              <a:ext cx="3136731" cy="0"/>
            </a:xfrm>
            <a:prstGeom prst="straightConnector1">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grpSp>
      <p:grpSp>
        <p:nvGrpSpPr>
          <p:cNvPr id="14" name="Description 9">
            <a:extLst>
              <a:ext uri="{FF2B5EF4-FFF2-40B4-BE49-F238E27FC236}">
                <a16:creationId xmlns:a16="http://schemas.microsoft.com/office/drawing/2014/main" id="{1DF57B51-E83F-43DD-9268-ACE50A5640DA}"/>
              </a:ext>
            </a:extLst>
          </p:cNvPr>
          <p:cNvGrpSpPr/>
          <p:nvPr>
            <p:custDataLst>
              <p:tags r:id="rId7"/>
            </p:custDataLst>
          </p:nvPr>
        </p:nvGrpSpPr>
        <p:grpSpPr>
          <a:xfrm>
            <a:off x="6813890" y="1339548"/>
            <a:ext cx="4735958" cy="553998"/>
            <a:chOff x="1016000" y="1016000"/>
            <a:chExt cx="4735958" cy="553998"/>
          </a:xfrm>
        </p:grpSpPr>
        <p:sp>
          <p:nvSpPr>
            <p:cNvPr id="15" name="TextBox 14">
              <a:extLst>
                <a:ext uri="{FF2B5EF4-FFF2-40B4-BE49-F238E27FC236}">
                  <a16:creationId xmlns:a16="http://schemas.microsoft.com/office/drawing/2014/main" id="{32773C09-9DE0-43A5-BDB3-F61A5400D774}"/>
                </a:ext>
              </a:extLst>
            </p:cNvPr>
            <p:cNvSpPr txBox="1"/>
            <p:nvPr/>
          </p:nvSpPr>
          <p:spPr>
            <a:xfrm>
              <a:off x="1016000" y="1016000"/>
              <a:ext cx="4735958" cy="553998"/>
            </a:xfrm>
            <a:prstGeom prst="rect">
              <a:avLst/>
            </a:prstGeom>
          </p:spPr>
          <p:txBody>
            <a:bodyPr vert="horz" wrap="square" lIns="0" tIns="19050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0"/>
                </a:spcBef>
                <a:spcAft>
                  <a:spcPts val="0"/>
                </a:spcAft>
                <a:buNone/>
              </a:pPr>
              <a:r>
                <a:rPr lang="en-US" sz="1400" b="1" dirty="0"/>
                <a:t>Latent Dirichlet allocation (LDA) algorithm</a:t>
              </a:r>
            </a:p>
          </p:txBody>
        </p:sp>
        <p:cxnSp>
          <p:nvCxnSpPr>
            <p:cNvPr id="16" name="Straight Arrow Connector 15">
              <a:extLst>
                <a:ext uri="{FF2B5EF4-FFF2-40B4-BE49-F238E27FC236}">
                  <a16:creationId xmlns:a16="http://schemas.microsoft.com/office/drawing/2014/main" id="{5035E75A-D62F-4445-9B67-E450D5BB6BF5}"/>
                </a:ext>
              </a:extLst>
            </p:cNvPr>
            <p:cNvCxnSpPr/>
            <p:nvPr/>
          </p:nvCxnSpPr>
          <p:spPr>
            <a:xfrm>
              <a:off x="1016000" y="1016000"/>
              <a:ext cx="3136731" cy="0"/>
            </a:xfrm>
            <a:prstGeom prst="straightConnector1">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C47D4E52-1109-4C52-A9E8-3A9F0B0C8E94}"/>
              </a:ext>
            </a:extLst>
          </p:cNvPr>
          <p:cNvPicPr>
            <a:picLocks noChangeAspect="1"/>
          </p:cNvPicPr>
          <p:nvPr/>
        </p:nvPicPr>
        <p:blipFill>
          <a:blip r:embed="rId12"/>
          <a:stretch>
            <a:fillRect/>
          </a:stretch>
        </p:blipFill>
        <p:spPr>
          <a:xfrm>
            <a:off x="6677186" y="1893545"/>
            <a:ext cx="4960077" cy="2979404"/>
          </a:xfrm>
          <a:prstGeom prst="rect">
            <a:avLst/>
          </a:prstGeom>
          <a:ln>
            <a:solidFill>
              <a:schemeClr val="accent1"/>
            </a:solidFill>
          </a:ln>
        </p:spPr>
      </p:pic>
      <p:pic>
        <p:nvPicPr>
          <p:cNvPr id="20" name="Picture 19">
            <a:extLst>
              <a:ext uri="{FF2B5EF4-FFF2-40B4-BE49-F238E27FC236}">
                <a16:creationId xmlns:a16="http://schemas.microsoft.com/office/drawing/2014/main" id="{FDB8A44B-5E20-491D-B933-29BB73981CCD}"/>
              </a:ext>
            </a:extLst>
          </p:cNvPr>
          <p:cNvPicPr>
            <a:picLocks noChangeAspect="1"/>
          </p:cNvPicPr>
          <p:nvPr/>
        </p:nvPicPr>
        <p:blipFill rotWithShape="1">
          <a:blip r:embed="rId13"/>
          <a:srcRect r="17766"/>
          <a:stretch/>
        </p:blipFill>
        <p:spPr>
          <a:xfrm>
            <a:off x="3734422" y="1893545"/>
            <a:ext cx="2660737" cy="2955126"/>
          </a:xfrm>
          <a:prstGeom prst="rect">
            <a:avLst/>
          </a:prstGeom>
          <a:ln>
            <a:solidFill>
              <a:schemeClr val="accent1"/>
            </a:solidFill>
          </a:ln>
        </p:spPr>
      </p:pic>
      <p:pic>
        <p:nvPicPr>
          <p:cNvPr id="21" name="Picture 20">
            <a:extLst>
              <a:ext uri="{FF2B5EF4-FFF2-40B4-BE49-F238E27FC236}">
                <a16:creationId xmlns:a16="http://schemas.microsoft.com/office/drawing/2014/main" id="{D68F88D7-09D4-46C3-91E8-07E9101A756F}"/>
              </a:ext>
            </a:extLst>
          </p:cNvPr>
          <p:cNvPicPr>
            <a:picLocks noChangeAspect="1"/>
          </p:cNvPicPr>
          <p:nvPr/>
        </p:nvPicPr>
        <p:blipFill rotWithShape="1">
          <a:blip r:embed="rId14"/>
          <a:srcRect l="31250" t="8944" r="23817" b="22831"/>
          <a:stretch/>
        </p:blipFill>
        <p:spPr>
          <a:xfrm>
            <a:off x="554737" y="1893545"/>
            <a:ext cx="2760954" cy="2587118"/>
          </a:xfrm>
          <a:prstGeom prst="rect">
            <a:avLst/>
          </a:prstGeom>
          <a:ln>
            <a:solidFill>
              <a:schemeClr val="accent1"/>
            </a:solidFill>
          </a:ln>
        </p:spPr>
      </p:pic>
      <p:sp>
        <p:nvSpPr>
          <p:cNvPr id="22" name="HeadingWithBodyText 19">
            <a:extLst>
              <a:ext uri="{FF2B5EF4-FFF2-40B4-BE49-F238E27FC236}">
                <a16:creationId xmlns:a16="http://schemas.microsoft.com/office/drawing/2014/main" id="{F127ACFC-EE09-49B1-8496-92501B8573B7}"/>
              </a:ext>
            </a:extLst>
          </p:cNvPr>
          <p:cNvSpPr txBox="1"/>
          <p:nvPr>
            <p:custDataLst>
              <p:tags r:id="rId8"/>
            </p:custDataLst>
          </p:nvPr>
        </p:nvSpPr>
        <p:spPr>
          <a:xfrm>
            <a:off x="744049" y="4833449"/>
            <a:ext cx="1853885" cy="1514050"/>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Aft>
                <a:spcPts val="600"/>
              </a:spcAft>
            </a:pPr>
            <a:r>
              <a:rPr lang="en-US" sz="1400" b="1" dirty="0"/>
              <a:t>Feature List</a:t>
            </a:r>
          </a:p>
          <a:p>
            <a:pPr lvl="1">
              <a:buFont typeface="Arial" panose="020B0604020202020204" pitchFamily="34" charset="0"/>
              <a:buChar char="•"/>
            </a:pPr>
            <a:r>
              <a:rPr lang="en-US" sz="1200" dirty="0"/>
              <a:t>Ground Clearance</a:t>
            </a:r>
          </a:p>
          <a:p>
            <a:pPr lvl="1">
              <a:buFont typeface="Arial" panose="020B0604020202020204" pitchFamily="34" charset="0"/>
              <a:buChar char="•"/>
            </a:pPr>
            <a:r>
              <a:rPr lang="en-US" sz="1200" dirty="0"/>
              <a:t>Price Range</a:t>
            </a:r>
          </a:p>
          <a:p>
            <a:pPr lvl="1">
              <a:buFont typeface="Arial" panose="020B0604020202020204" pitchFamily="34" charset="0"/>
              <a:buChar char="•"/>
            </a:pPr>
            <a:r>
              <a:rPr lang="en-US" sz="1200" dirty="0"/>
              <a:t>Design</a:t>
            </a:r>
          </a:p>
          <a:p>
            <a:pPr lvl="1">
              <a:buFont typeface="Arial" panose="020B0604020202020204" pitchFamily="34" charset="0"/>
              <a:buChar char="•"/>
            </a:pPr>
            <a:r>
              <a:rPr lang="en-US" sz="1200" dirty="0"/>
              <a:t>Petrol Engine</a:t>
            </a:r>
          </a:p>
          <a:p>
            <a:pPr lvl="1">
              <a:buFont typeface="Arial" panose="020B0604020202020204" pitchFamily="34" charset="0"/>
              <a:buChar char="•"/>
            </a:pPr>
            <a:r>
              <a:rPr lang="en-US" sz="1200" dirty="0"/>
              <a:t>Diesel Engine</a:t>
            </a:r>
          </a:p>
        </p:txBody>
      </p:sp>
      <p:sp>
        <p:nvSpPr>
          <p:cNvPr id="17" name="Rectangle 16">
            <a:extLst>
              <a:ext uri="{FF2B5EF4-FFF2-40B4-BE49-F238E27FC236}">
                <a16:creationId xmlns:a16="http://schemas.microsoft.com/office/drawing/2014/main" id="{C1603ED7-C7B3-4D43-A987-88AFC61D5353}"/>
              </a:ext>
            </a:extLst>
          </p:cNvPr>
          <p:cNvSpPr/>
          <p:nvPr/>
        </p:nvSpPr>
        <p:spPr>
          <a:xfrm>
            <a:off x="2668054" y="5104547"/>
            <a:ext cx="2171253" cy="1169551"/>
          </a:xfrm>
          <a:prstGeom prst="rect">
            <a:avLst/>
          </a:prstGeom>
        </p:spPr>
        <p:txBody>
          <a:bodyPr wrap="square">
            <a:spAutoFit/>
          </a:bodyPr>
          <a:lstStyle/>
          <a:p>
            <a:pPr marL="346075" lvl="1" indent="-342900">
              <a:spcAft>
                <a:spcPts val="300"/>
              </a:spcAft>
              <a:buFont typeface="Arial" panose="020B0604020202020204" pitchFamily="34" charset="0"/>
              <a:buChar char="•"/>
            </a:pPr>
            <a:r>
              <a:rPr lang="en-US" sz="1200" dirty="0">
                <a:cs typeface="Arial" panose="020B0604020202020204" pitchFamily="34" charset="0"/>
              </a:rPr>
              <a:t>Sound</a:t>
            </a:r>
          </a:p>
          <a:p>
            <a:pPr marL="346075" lvl="1" indent="-342900">
              <a:spcAft>
                <a:spcPts val="300"/>
              </a:spcAft>
              <a:buFont typeface="Arial" panose="020B0604020202020204" pitchFamily="34" charset="0"/>
              <a:buChar char="•"/>
            </a:pPr>
            <a:r>
              <a:rPr lang="en-US" sz="1200" dirty="0">
                <a:cs typeface="Arial" panose="020B0604020202020204" pitchFamily="34" charset="0"/>
              </a:rPr>
              <a:t>Clutch</a:t>
            </a:r>
          </a:p>
          <a:p>
            <a:pPr marL="346075" lvl="1" indent="-342900">
              <a:spcAft>
                <a:spcPts val="300"/>
              </a:spcAft>
              <a:buFont typeface="Arial" panose="020B0604020202020204" pitchFamily="34" charset="0"/>
              <a:buChar char="•"/>
            </a:pPr>
            <a:r>
              <a:rPr lang="en-US" sz="1200" dirty="0">
                <a:cs typeface="Arial" panose="020B0604020202020204" pitchFamily="34" charset="0"/>
              </a:rPr>
              <a:t>Service</a:t>
            </a:r>
          </a:p>
          <a:p>
            <a:pPr marL="346075" lvl="1" indent="-342900">
              <a:spcAft>
                <a:spcPts val="300"/>
              </a:spcAft>
              <a:buFont typeface="Arial" panose="020B0604020202020204" pitchFamily="34" charset="0"/>
              <a:buChar char="•"/>
            </a:pPr>
            <a:r>
              <a:rPr lang="en-US" sz="1200" dirty="0">
                <a:cs typeface="Arial" panose="020B0604020202020204" pitchFamily="34" charset="0"/>
              </a:rPr>
              <a:t>Interior</a:t>
            </a:r>
          </a:p>
          <a:p>
            <a:pPr marL="346075" lvl="1" indent="-342900">
              <a:spcAft>
                <a:spcPts val="300"/>
              </a:spcAft>
              <a:buFont typeface="Arial" panose="020B0604020202020204" pitchFamily="34" charset="0"/>
              <a:buChar char="•"/>
            </a:pPr>
            <a:r>
              <a:rPr lang="en-US" sz="1200" dirty="0">
                <a:cs typeface="Arial" panose="020B0604020202020204" pitchFamily="34" charset="0"/>
              </a:rPr>
              <a:t>Driving Experience</a:t>
            </a:r>
          </a:p>
        </p:txBody>
      </p:sp>
      <p:sp>
        <p:nvSpPr>
          <p:cNvPr id="23" name="Rectangle 22">
            <a:extLst>
              <a:ext uri="{FF2B5EF4-FFF2-40B4-BE49-F238E27FC236}">
                <a16:creationId xmlns:a16="http://schemas.microsoft.com/office/drawing/2014/main" id="{7887C984-62C4-4484-9E75-FA0C251DAF33}"/>
              </a:ext>
            </a:extLst>
          </p:cNvPr>
          <p:cNvSpPr/>
          <p:nvPr/>
        </p:nvSpPr>
        <p:spPr>
          <a:xfrm>
            <a:off x="4909427" y="5104547"/>
            <a:ext cx="1612777" cy="1015663"/>
          </a:xfrm>
          <a:prstGeom prst="rect">
            <a:avLst/>
          </a:prstGeom>
        </p:spPr>
        <p:txBody>
          <a:bodyPr wrap="square">
            <a:spAutoFit/>
          </a:bodyPr>
          <a:lstStyle/>
          <a:p>
            <a:pPr marL="346075" lvl="1" indent="-342900">
              <a:buFont typeface="Arial" panose="020B0604020202020204" pitchFamily="34" charset="0"/>
              <a:buChar char="•"/>
            </a:pPr>
            <a:r>
              <a:rPr lang="en-US" sz="1200" dirty="0"/>
              <a:t>Sunroof</a:t>
            </a:r>
          </a:p>
          <a:p>
            <a:pPr marL="346075" lvl="1" indent="-342900">
              <a:buFont typeface="Arial" panose="020B0604020202020204" pitchFamily="34" charset="0"/>
              <a:buChar char="•"/>
            </a:pPr>
            <a:r>
              <a:rPr lang="en-US" sz="1200" dirty="0"/>
              <a:t>Mileage</a:t>
            </a:r>
          </a:p>
          <a:p>
            <a:pPr marL="346075" lvl="1" indent="-342900">
              <a:buFont typeface="Arial" panose="020B0604020202020204" pitchFamily="34" charset="0"/>
              <a:buChar char="•"/>
            </a:pPr>
            <a:r>
              <a:rPr lang="en-US" sz="1200" dirty="0"/>
              <a:t>Build Quality</a:t>
            </a:r>
          </a:p>
          <a:p>
            <a:pPr marL="346075" lvl="1" indent="-342900">
              <a:buFont typeface="Arial" panose="020B0604020202020204" pitchFamily="34" charset="0"/>
              <a:buChar char="•"/>
            </a:pPr>
            <a:r>
              <a:rPr lang="en-US" sz="1200" dirty="0"/>
              <a:t>Safety</a:t>
            </a:r>
          </a:p>
          <a:p>
            <a:pPr marL="346075" lvl="1" indent="-342900">
              <a:buFont typeface="Arial" panose="020B0604020202020204" pitchFamily="34" charset="0"/>
              <a:buChar char="•"/>
            </a:pPr>
            <a:r>
              <a:rPr lang="en-US" sz="1200" dirty="0"/>
              <a:t>Boot Space</a:t>
            </a:r>
          </a:p>
        </p:txBody>
      </p:sp>
      <p:sp>
        <p:nvSpPr>
          <p:cNvPr id="19" name="Rectangle 18">
            <a:extLst>
              <a:ext uri="{FF2B5EF4-FFF2-40B4-BE49-F238E27FC236}">
                <a16:creationId xmlns:a16="http://schemas.microsoft.com/office/drawing/2014/main" id="{1182090B-E503-4BFB-89C5-0CA48546B638}"/>
              </a:ext>
            </a:extLst>
          </p:cNvPr>
          <p:cNvSpPr/>
          <p:nvPr/>
        </p:nvSpPr>
        <p:spPr>
          <a:xfrm>
            <a:off x="6592324" y="5104547"/>
            <a:ext cx="1470734" cy="1015663"/>
          </a:xfrm>
          <a:prstGeom prst="rect">
            <a:avLst/>
          </a:prstGeom>
        </p:spPr>
        <p:txBody>
          <a:bodyPr wrap="square">
            <a:spAutoFit/>
          </a:bodyPr>
          <a:lstStyle/>
          <a:p>
            <a:pPr marL="346075" lvl="1" indent="-342900">
              <a:buFont typeface="Arial" panose="020B0604020202020204" pitchFamily="34" charset="0"/>
              <a:buChar char="•"/>
            </a:pPr>
            <a:r>
              <a:rPr lang="en-US" sz="1200" dirty="0"/>
              <a:t>Gearbox</a:t>
            </a:r>
          </a:p>
          <a:p>
            <a:pPr marL="346075" lvl="1" indent="-342900">
              <a:buFont typeface="Arial" panose="020B0604020202020204" pitchFamily="34" charset="0"/>
              <a:buChar char="•"/>
            </a:pPr>
            <a:r>
              <a:rPr lang="en-US" sz="1200" dirty="0"/>
              <a:t>Seats</a:t>
            </a:r>
          </a:p>
          <a:p>
            <a:pPr marL="346075" lvl="1" indent="-342900">
              <a:buFont typeface="Arial" panose="020B0604020202020204" pitchFamily="34" charset="0"/>
              <a:buChar char="•"/>
            </a:pPr>
            <a:r>
              <a:rPr lang="en-US" sz="1200" dirty="0"/>
              <a:t>Ride Quality</a:t>
            </a:r>
          </a:p>
          <a:p>
            <a:pPr marL="346075" lvl="1" indent="-342900">
              <a:buFont typeface="Arial" panose="020B0604020202020204" pitchFamily="34" charset="0"/>
              <a:buChar char="•"/>
            </a:pPr>
            <a:r>
              <a:rPr lang="en-US" sz="1200" dirty="0"/>
              <a:t>Air Purifier</a:t>
            </a:r>
          </a:p>
          <a:p>
            <a:pPr marL="346075" lvl="1" indent="-342900">
              <a:buFont typeface="Arial" panose="020B0604020202020204" pitchFamily="34" charset="0"/>
              <a:buChar char="•"/>
            </a:pPr>
            <a:r>
              <a:rPr lang="en-US" sz="1200" dirty="0"/>
              <a:t>Power</a:t>
            </a:r>
          </a:p>
        </p:txBody>
      </p:sp>
    </p:spTree>
    <p:extLst>
      <p:ext uri="{BB962C8B-B14F-4D97-AF65-F5344CB8AC3E}">
        <p14:creationId xmlns:p14="http://schemas.microsoft.com/office/powerpoint/2010/main" val="2374498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8" hidden="1">
            <a:extLst>
              <a:ext uri="{FF2B5EF4-FFF2-40B4-BE49-F238E27FC236}">
                <a16:creationId xmlns:a16="http://schemas.microsoft.com/office/drawing/2014/main" id="{0D9B56EC-7EBE-43E4-AB08-E7C93194BF15}"/>
              </a:ext>
            </a:extLst>
          </p:cNvPr>
          <p:cNvGraphicFramePr>
            <a:graphicFrameLocks noChangeAspect="1"/>
          </p:cNvGraphicFramePr>
          <p:nvPr>
            <p:custDataLst>
              <p:tags r:id="rId2"/>
            </p:custDataLst>
            <p:extLst>
              <p:ext uri="{D42A27DB-BD31-4B8C-83A1-F6EECF244321}">
                <p14:modId xmlns:p14="http://schemas.microsoft.com/office/powerpoint/2010/main" val="10010729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244" name="think-cell Slide" r:id="rId7" imgW="473" imgH="476" progId="TCLayout.ActiveDocument.1">
                  <p:embed/>
                </p:oleObj>
              </mc:Choice>
              <mc:Fallback>
                <p:oleObj name="think-cell Slide" r:id="rId7" imgW="473" imgH="476" progId="TCLayout.ActiveDocument.1">
                  <p:embed/>
                  <p:pic>
                    <p:nvPicPr>
                      <p:cNvPr id="5" name="Object 8" hidden="1">
                        <a:extLst>
                          <a:ext uri="{FF2B5EF4-FFF2-40B4-BE49-F238E27FC236}">
                            <a16:creationId xmlns:a16="http://schemas.microsoft.com/office/drawing/2014/main" id="{0D9B56EC-7EBE-43E4-AB08-E7C93194BF15}"/>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6" name="Rectangle 7" hidden="1">
            <a:extLst>
              <a:ext uri="{FF2B5EF4-FFF2-40B4-BE49-F238E27FC236}">
                <a16:creationId xmlns:a16="http://schemas.microsoft.com/office/drawing/2014/main" id="{5277523B-CD0D-441E-A17A-1D801F75F30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525CADE7-3CAE-4A5E-9712-752E58CB6B1B}"/>
              </a:ext>
            </a:extLst>
          </p:cNvPr>
          <p:cNvSpPr>
            <a:spLocks noGrp="1"/>
          </p:cNvSpPr>
          <p:nvPr>
            <p:ph type="title"/>
            <p:custDataLst>
              <p:tags r:id="rId4"/>
            </p:custDataLst>
          </p:nvPr>
        </p:nvSpPr>
        <p:spPr/>
        <p:txBody>
          <a:bodyPr/>
          <a:lstStyle/>
          <a:p>
            <a:r>
              <a:rPr lang="en-US" dirty="0"/>
              <a:t>Overall there is highest positive sentiment for Kia Seltos followed by MG Hector &amp; Jeep Compass</a:t>
            </a:r>
          </a:p>
        </p:txBody>
      </p:sp>
      <p:sp>
        <p:nvSpPr>
          <p:cNvPr id="56" name="TextBox 55">
            <a:extLst>
              <a:ext uri="{FF2B5EF4-FFF2-40B4-BE49-F238E27FC236}">
                <a16:creationId xmlns:a16="http://schemas.microsoft.com/office/drawing/2014/main" id="{6334A09A-7331-421A-9ADF-C0F243C76BB3}"/>
              </a:ext>
            </a:extLst>
          </p:cNvPr>
          <p:cNvSpPr txBox="1"/>
          <p:nvPr/>
        </p:nvSpPr>
        <p:spPr>
          <a:xfrm>
            <a:off x="7499077" y="1894640"/>
            <a:ext cx="4229840" cy="1870172"/>
          </a:xfrm>
          <a:prstGeom prst="rect">
            <a:avLst/>
          </a:prstGeom>
          <a:solidFill>
            <a:schemeClr val="accent1"/>
          </a:solidFill>
          <a:ln w="6350">
            <a:solidFill>
              <a:schemeClr val="accent1"/>
            </a:solidFill>
          </a:ln>
        </p:spPr>
        <p:txBody>
          <a:bodyPr vert="horz" wrap="square" lIns="182880" tIns="182880" rIns="182880" bIns="18288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0"/>
              </a:spcBef>
              <a:spcAft>
                <a:spcPts val="400"/>
              </a:spcAft>
            </a:pPr>
            <a:r>
              <a:rPr lang="en-US" sz="1200" b="1" dirty="0">
                <a:solidFill>
                  <a:schemeClr val="tx2"/>
                </a:solidFill>
              </a:rPr>
              <a:t>Calculation Method</a:t>
            </a:r>
          </a:p>
          <a:p>
            <a:pPr marL="231775" lvl="1" indent="-228600">
              <a:spcAft>
                <a:spcPts val="600"/>
              </a:spcAft>
              <a:buFont typeface="+mj-lt"/>
              <a:buAutoNum type="arabicPeriod"/>
            </a:pPr>
            <a:r>
              <a:rPr lang="en-US" sz="1200" dirty="0">
                <a:solidFill>
                  <a:schemeClr val="tx2"/>
                </a:solidFill>
              </a:rPr>
              <a:t>BING, AFINN, NRC, QDAP has a weightage of 1 each However Valence Shifter has a weightage of 2</a:t>
            </a:r>
          </a:p>
          <a:p>
            <a:pPr marL="231775" lvl="1" indent="-228600">
              <a:spcAft>
                <a:spcPts val="600"/>
              </a:spcAft>
              <a:buFont typeface="+mj-lt"/>
              <a:buAutoNum type="arabicPeriod"/>
            </a:pPr>
            <a:r>
              <a:rPr lang="en-US" sz="1200" dirty="0">
                <a:solidFill>
                  <a:schemeClr val="tx2"/>
                </a:solidFill>
              </a:rPr>
              <a:t>Calculate weighted average for overall score and feature wise score</a:t>
            </a:r>
          </a:p>
          <a:p>
            <a:pPr>
              <a:spcBef>
                <a:spcPts val="0"/>
              </a:spcBef>
              <a:spcAft>
                <a:spcPts val="600"/>
              </a:spcAft>
            </a:pPr>
            <a:endParaRPr lang="en-US" sz="1200" dirty="0">
              <a:solidFill>
                <a:schemeClr val="tx2"/>
              </a:solidFill>
            </a:endParaRPr>
          </a:p>
        </p:txBody>
      </p:sp>
      <p:sp>
        <p:nvSpPr>
          <p:cNvPr id="10" name="HeadingwithSubheadingandBodyText 7">
            <a:extLst>
              <a:ext uri="{FF2B5EF4-FFF2-40B4-BE49-F238E27FC236}">
                <a16:creationId xmlns:a16="http://schemas.microsoft.com/office/drawing/2014/main" id="{A9594856-5E86-4CA7-AE69-AC4EFC12B469}"/>
              </a:ext>
            </a:extLst>
          </p:cNvPr>
          <p:cNvSpPr txBox="1"/>
          <p:nvPr>
            <p:custDataLst>
              <p:tags r:id="rId5"/>
            </p:custDataLst>
          </p:nvPr>
        </p:nvSpPr>
        <p:spPr>
          <a:xfrm>
            <a:off x="554736" y="1487618"/>
            <a:ext cx="2511742" cy="337127"/>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Aft>
                <a:spcPts val="600"/>
              </a:spcAft>
            </a:pPr>
            <a:r>
              <a:rPr lang="en-US" b="1" dirty="0"/>
              <a:t>Overall Sentiment Score</a:t>
            </a:r>
          </a:p>
          <a:p>
            <a:pPr>
              <a:spcAft>
                <a:spcPts val="600"/>
              </a:spcAft>
            </a:pPr>
            <a:endParaRPr lang="en-US" b="1" dirty="0"/>
          </a:p>
        </p:txBody>
      </p:sp>
      <p:pic>
        <p:nvPicPr>
          <p:cNvPr id="13" name="Picture 12">
            <a:extLst>
              <a:ext uri="{FF2B5EF4-FFF2-40B4-BE49-F238E27FC236}">
                <a16:creationId xmlns:a16="http://schemas.microsoft.com/office/drawing/2014/main" id="{5C09BDB5-73C6-48FC-BC0B-8D21E62DDFF9}"/>
              </a:ext>
            </a:extLst>
          </p:cNvPr>
          <p:cNvPicPr>
            <a:picLocks noChangeAspect="1"/>
          </p:cNvPicPr>
          <p:nvPr/>
        </p:nvPicPr>
        <p:blipFill>
          <a:blip r:embed="rId9"/>
          <a:stretch>
            <a:fillRect/>
          </a:stretch>
        </p:blipFill>
        <p:spPr>
          <a:xfrm>
            <a:off x="629181" y="1952218"/>
            <a:ext cx="6565731" cy="3512115"/>
          </a:xfrm>
          <a:prstGeom prst="rect">
            <a:avLst/>
          </a:prstGeom>
          <a:ln>
            <a:solidFill>
              <a:schemeClr val="accent1"/>
            </a:solidFill>
          </a:ln>
        </p:spPr>
      </p:pic>
    </p:spTree>
    <p:extLst>
      <p:ext uri="{BB962C8B-B14F-4D97-AF65-F5344CB8AC3E}">
        <p14:creationId xmlns:p14="http://schemas.microsoft.com/office/powerpoint/2010/main" val="5485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B933C704-A587-42BF-9179-A205EB15B8C8}"/>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91" name="think-cell Slide" r:id="rId8" imgW="572" imgH="588" progId="TCLayout.ActiveDocument.1">
                  <p:embed/>
                </p:oleObj>
              </mc:Choice>
              <mc:Fallback>
                <p:oleObj name="think-cell Slide" r:id="rId8" imgW="572" imgH="588" progId="TCLayout.ActiveDocument.1">
                  <p:embed/>
                  <p:pic>
                    <p:nvPicPr>
                      <p:cNvPr id="3" name="Object 8" hidden="1">
                        <a:extLst>
                          <a:ext uri="{FF2B5EF4-FFF2-40B4-BE49-F238E27FC236}">
                            <a16:creationId xmlns:a16="http://schemas.microsoft.com/office/drawing/2014/main" id="{B933C704-A587-42BF-9179-A205EB15B8C8}"/>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7" name="Rectangle 7" hidden="1">
            <a:extLst>
              <a:ext uri="{FF2B5EF4-FFF2-40B4-BE49-F238E27FC236}">
                <a16:creationId xmlns:a16="http://schemas.microsoft.com/office/drawing/2014/main" id="{650B6BA7-A54D-4342-967F-2A7950E39DDE}"/>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b="1" dirty="0" err="1">
              <a:solidFill>
                <a:schemeClr val="bg1"/>
              </a:solidFill>
              <a:latin typeface="Arial" panose="020B0604020202020204" pitchFamily="34" charset="0"/>
              <a:ea typeface="+mj-ea"/>
              <a:cs typeface="+mj-cs"/>
              <a:sym typeface="Arial" panose="020B0604020202020204" pitchFamily="34" charset="0"/>
            </a:endParaRPr>
          </a:p>
        </p:txBody>
      </p:sp>
      <p:sp>
        <p:nvSpPr>
          <p:cNvPr id="10" name="2. Slide Title">
            <a:extLst>
              <a:ext uri="{FF2B5EF4-FFF2-40B4-BE49-F238E27FC236}">
                <a16:creationId xmlns:a16="http://schemas.microsoft.com/office/drawing/2014/main" id="{C50F7979-2742-4C42-8DE9-4EBF1A493559}"/>
              </a:ext>
            </a:extLst>
          </p:cNvPr>
          <p:cNvSpPr txBox="1">
            <a:spLocks/>
          </p:cNvSpPr>
          <p:nvPr>
            <p:custDataLst>
              <p:tags r:id="rId4"/>
            </p:custDataLst>
          </p:nvPr>
        </p:nvSpPr>
        <p:spPr>
          <a:xfrm>
            <a:off x="554736" y="158750"/>
            <a:ext cx="11082528" cy="955146"/>
          </a:xfrm>
          <a:prstGeom prst="rect">
            <a:avLst/>
          </a:prstGeom>
        </p:spPr>
        <p:txBody>
          <a:bodyPr vert="horz" wrap="square" lIns="0" tIns="0" rIns="0" bIns="0" rtlCol="0" anchor="b" anchorCtr="0">
            <a:noAutofit/>
          </a:bodyPr>
          <a:lst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a:lstStyle>
          <a:p>
            <a:r>
              <a:rPr lang="en-US" sz="2000" dirty="0"/>
              <a:t>Design, Powerful Engine, Gearbox Options, Comfortable Seats, Large Boot Space &amp; Availability of Service Centers are clear strengths of Kia Seltos whereas Build Quality , Driving Experience, Safety &amp; Price Range are improvement areas for Kia Seltos</a:t>
            </a:r>
          </a:p>
        </p:txBody>
      </p:sp>
      <p:pic>
        <p:nvPicPr>
          <p:cNvPr id="8" name="Picture 7">
            <a:extLst>
              <a:ext uri="{FF2B5EF4-FFF2-40B4-BE49-F238E27FC236}">
                <a16:creationId xmlns:a16="http://schemas.microsoft.com/office/drawing/2014/main" id="{25B966E0-BAE2-48A4-9928-02D54056DCFF}"/>
              </a:ext>
            </a:extLst>
          </p:cNvPr>
          <p:cNvPicPr>
            <a:picLocks noChangeAspect="1"/>
          </p:cNvPicPr>
          <p:nvPr/>
        </p:nvPicPr>
        <p:blipFill>
          <a:blip r:embed="rId10"/>
          <a:stretch>
            <a:fillRect/>
          </a:stretch>
        </p:blipFill>
        <p:spPr>
          <a:xfrm>
            <a:off x="554737" y="1572187"/>
            <a:ext cx="7865326" cy="4086932"/>
          </a:xfrm>
          <a:prstGeom prst="rect">
            <a:avLst/>
          </a:prstGeom>
          <a:ln>
            <a:solidFill>
              <a:schemeClr val="accent1"/>
            </a:solidFill>
          </a:ln>
        </p:spPr>
      </p:pic>
      <p:sp>
        <p:nvSpPr>
          <p:cNvPr id="12" name="KeyTakeawayOF 12">
            <a:extLst>
              <a:ext uri="{FF2B5EF4-FFF2-40B4-BE49-F238E27FC236}">
                <a16:creationId xmlns:a16="http://schemas.microsoft.com/office/drawing/2014/main" id="{5DB88BA7-B1EB-406A-85C6-7737E04B1E64}"/>
              </a:ext>
            </a:extLst>
          </p:cNvPr>
          <p:cNvSpPr txBox="1"/>
          <p:nvPr>
            <p:custDataLst>
              <p:tags r:id="rId5"/>
            </p:custDataLst>
          </p:nvPr>
        </p:nvSpPr>
        <p:spPr>
          <a:xfrm>
            <a:off x="8623300" y="4208725"/>
            <a:ext cx="2819400" cy="2103297"/>
          </a:xfrm>
          <a:prstGeom prst="rect">
            <a:avLst/>
          </a:prstGeom>
          <a:solidFill>
            <a:srgbClr val="E5546C"/>
          </a:solidFill>
          <a:ln>
            <a:solidFill>
              <a:srgbClr val="E5546C"/>
            </a:solidFill>
          </a:ln>
        </p:spPr>
        <p:txBody>
          <a:bodyPr vert="horz" wrap="square" lIns="182880" tIns="182880" rIns="182880" bIns="18288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342900" indent="-342900">
              <a:buFont typeface="+mj-lt"/>
              <a:buAutoNum type="arabicPeriod"/>
            </a:pPr>
            <a:r>
              <a:rPr lang="en-US" sz="1200" b="1" dirty="0">
                <a:solidFill>
                  <a:schemeClr val="bg1"/>
                </a:solidFill>
              </a:rPr>
              <a:t>Build Quality</a:t>
            </a:r>
          </a:p>
          <a:p>
            <a:pPr marL="342900" indent="-342900">
              <a:buFont typeface="+mj-lt"/>
              <a:buAutoNum type="arabicPeriod"/>
            </a:pPr>
            <a:r>
              <a:rPr lang="en-US" sz="1200" b="1" dirty="0">
                <a:solidFill>
                  <a:schemeClr val="bg1"/>
                </a:solidFill>
              </a:rPr>
              <a:t>Driving Experience</a:t>
            </a:r>
          </a:p>
          <a:p>
            <a:pPr marL="342900" indent="-342900">
              <a:buFont typeface="+mj-lt"/>
              <a:buAutoNum type="arabicPeriod"/>
            </a:pPr>
            <a:r>
              <a:rPr lang="en-US" sz="1200" b="1" dirty="0">
                <a:solidFill>
                  <a:schemeClr val="bg1"/>
                </a:solidFill>
              </a:rPr>
              <a:t>Safety Features</a:t>
            </a:r>
          </a:p>
          <a:p>
            <a:pPr marL="342900" indent="-342900">
              <a:buFont typeface="+mj-lt"/>
              <a:buAutoNum type="arabicPeriod"/>
            </a:pPr>
            <a:r>
              <a:rPr lang="en-US" sz="1200" b="1" dirty="0">
                <a:solidFill>
                  <a:schemeClr val="bg1"/>
                </a:solidFill>
              </a:rPr>
              <a:t>Pricing</a:t>
            </a:r>
          </a:p>
          <a:p>
            <a:pPr>
              <a:buNone/>
            </a:pPr>
            <a:r>
              <a:rPr lang="en-US" sz="1200" b="1" dirty="0">
                <a:solidFill>
                  <a:schemeClr val="bg1"/>
                </a:solidFill>
              </a:rPr>
              <a:t>are clear improvement areas to be considered by Kia product team in their upcoming SUV  models</a:t>
            </a:r>
            <a:endParaRPr lang="en-US" sz="1200" dirty="0">
              <a:solidFill>
                <a:schemeClr val="bg1"/>
              </a:solidFill>
            </a:endParaRPr>
          </a:p>
        </p:txBody>
      </p:sp>
      <p:sp>
        <p:nvSpPr>
          <p:cNvPr id="14" name="KeyTakeawayOF 12">
            <a:extLst>
              <a:ext uri="{FF2B5EF4-FFF2-40B4-BE49-F238E27FC236}">
                <a16:creationId xmlns:a16="http://schemas.microsoft.com/office/drawing/2014/main" id="{148319B3-4B5C-4F5F-B712-DB0612058971}"/>
              </a:ext>
            </a:extLst>
          </p:cNvPr>
          <p:cNvSpPr txBox="1"/>
          <p:nvPr>
            <p:custDataLst>
              <p:tags r:id="rId6"/>
            </p:custDataLst>
          </p:nvPr>
        </p:nvSpPr>
        <p:spPr>
          <a:xfrm>
            <a:off x="8623300" y="1369747"/>
            <a:ext cx="2819400" cy="2726003"/>
          </a:xfrm>
          <a:prstGeom prst="rect">
            <a:avLst/>
          </a:prstGeom>
          <a:solidFill>
            <a:srgbClr val="00B050"/>
          </a:solidFill>
          <a:ln>
            <a:solidFill>
              <a:srgbClr val="00B050"/>
            </a:solidFill>
          </a:ln>
        </p:spPr>
        <p:txBody>
          <a:bodyPr vert="horz" wrap="square" lIns="182880" tIns="182880" rIns="182880" bIns="18288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342900" indent="-342900">
              <a:buFont typeface="+mj-lt"/>
              <a:buAutoNum type="arabicPeriod"/>
            </a:pPr>
            <a:r>
              <a:rPr lang="en-US" sz="1200" b="1" dirty="0">
                <a:solidFill>
                  <a:schemeClr val="bg1"/>
                </a:solidFill>
              </a:rPr>
              <a:t>Revolutionary Design</a:t>
            </a:r>
          </a:p>
          <a:p>
            <a:pPr marL="342900" indent="-342900">
              <a:buFont typeface="+mj-lt"/>
              <a:buAutoNum type="arabicPeriod"/>
            </a:pPr>
            <a:r>
              <a:rPr lang="en-US" sz="1200" b="1" dirty="0">
                <a:solidFill>
                  <a:schemeClr val="bg1"/>
                </a:solidFill>
              </a:rPr>
              <a:t>Powerful Engine</a:t>
            </a:r>
          </a:p>
          <a:p>
            <a:pPr marL="342900" indent="-342900">
              <a:buFont typeface="+mj-lt"/>
              <a:buAutoNum type="arabicPeriod"/>
            </a:pPr>
            <a:r>
              <a:rPr lang="en-US" sz="1200" b="1" dirty="0">
                <a:solidFill>
                  <a:schemeClr val="bg1"/>
                </a:solidFill>
              </a:rPr>
              <a:t>Multiple Gearbox Option</a:t>
            </a:r>
          </a:p>
          <a:p>
            <a:pPr marL="342900" indent="-342900">
              <a:buFont typeface="+mj-lt"/>
              <a:buAutoNum type="arabicPeriod"/>
            </a:pPr>
            <a:r>
              <a:rPr lang="en-US" sz="1200" b="1" dirty="0">
                <a:solidFill>
                  <a:schemeClr val="bg1"/>
                </a:solidFill>
              </a:rPr>
              <a:t>Comfortable Seats</a:t>
            </a:r>
          </a:p>
          <a:p>
            <a:pPr marL="342900" indent="-342900">
              <a:buFont typeface="+mj-lt"/>
              <a:buAutoNum type="arabicPeriod"/>
            </a:pPr>
            <a:r>
              <a:rPr lang="en-US" sz="1200" b="1" dirty="0">
                <a:solidFill>
                  <a:schemeClr val="bg1"/>
                </a:solidFill>
              </a:rPr>
              <a:t>Large Boot Space</a:t>
            </a:r>
          </a:p>
          <a:p>
            <a:pPr marL="342900" indent="-342900">
              <a:buFont typeface="+mj-lt"/>
              <a:buAutoNum type="arabicPeriod"/>
            </a:pPr>
            <a:r>
              <a:rPr lang="en-US" sz="1200" b="1" dirty="0">
                <a:solidFill>
                  <a:schemeClr val="bg1"/>
                </a:solidFill>
              </a:rPr>
              <a:t>Availability of Service centers across major cities</a:t>
            </a:r>
          </a:p>
          <a:p>
            <a:pPr>
              <a:buNone/>
            </a:pPr>
            <a:r>
              <a:rPr lang="en-US" sz="1200" b="1" dirty="0">
                <a:solidFill>
                  <a:schemeClr val="bg1"/>
                </a:solidFill>
              </a:rPr>
              <a:t>are clear strengths of Kia Seltos to be leveraged by marketing &amp; sales team in their promotional activities</a:t>
            </a:r>
            <a:endParaRPr lang="en-US" sz="1200" dirty="0">
              <a:solidFill>
                <a:schemeClr val="bg1"/>
              </a:solidFill>
            </a:endParaRPr>
          </a:p>
        </p:txBody>
      </p:sp>
    </p:spTree>
    <p:extLst>
      <p:ext uri="{BB962C8B-B14F-4D97-AF65-F5344CB8AC3E}">
        <p14:creationId xmlns:p14="http://schemas.microsoft.com/office/powerpoint/2010/main" val="4244160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71A2356-DF18-494F-BE78-1DA09449D68B}"/>
              </a:ext>
            </a:extLst>
          </p:cNvPr>
          <p:cNvGraphicFramePr>
            <a:graphicFrameLocks noChangeAspect="1"/>
          </p:cNvGraphicFramePr>
          <p:nvPr>
            <p:custDataLst>
              <p:tags r:id="rId2"/>
            </p:custDataLst>
            <p:extLst>
              <p:ext uri="{D42A27DB-BD31-4B8C-83A1-F6EECF244321}">
                <p14:modId xmlns:p14="http://schemas.microsoft.com/office/powerpoint/2010/main" val="8163275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58" name="think-cell Slide" r:id="rId5" imgW="473" imgH="476" progId="TCLayout.ActiveDocument.1">
                  <p:embed/>
                </p:oleObj>
              </mc:Choice>
              <mc:Fallback>
                <p:oleObj name="think-cell Slide" r:id="rId5" imgW="473" imgH="47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HeadingwithSubheadingandBodyText 13">
            <a:extLst>
              <a:ext uri="{FF2B5EF4-FFF2-40B4-BE49-F238E27FC236}">
                <a16:creationId xmlns:a16="http://schemas.microsoft.com/office/drawing/2014/main" id="{D06BF745-C06E-4CCF-AA89-3ADA5A610E32}"/>
              </a:ext>
            </a:extLst>
          </p:cNvPr>
          <p:cNvSpPr txBox="1"/>
          <p:nvPr>
            <p:custDataLst>
              <p:tags r:id="rId3"/>
            </p:custDataLst>
          </p:nvPr>
        </p:nvSpPr>
        <p:spPr>
          <a:xfrm>
            <a:off x="1876641" y="3232026"/>
            <a:ext cx="3636392" cy="376191"/>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Aft>
                <a:spcPts val="600"/>
              </a:spcAft>
            </a:pPr>
            <a:r>
              <a:rPr lang="en-US" sz="2800" dirty="0"/>
              <a:t>THANK YOU</a:t>
            </a:r>
          </a:p>
        </p:txBody>
      </p:sp>
    </p:spTree>
    <p:extLst>
      <p:ext uri="{BB962C8B-B14F-4D97-AF65-F5344CB8AC3E}">
        <p14:creationId xmlns:p14="http://schemas.microsoft.com/office/powerpoint/2010/main" val="27566679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EMPLATELASTEDITED" val="2019-11-01 10:40 A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0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1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3.xml><?xml version="1.0" encoding="utf-8"?>
<p:tagLst xmlns:a="http://schemas.openxmlformats.org/drawingml/2006/main" xmlns:r="http://schemas.openxmlformats.org/officeDocument/2006/relationships" xmlns:p="http://schemas.openxmlformats.org/presentationml/2006/main">
  <p:tag name="SHAPENAME" val="5. Sourc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16.xml><?xml version="1.0" encoding="utf-8"?>
<p:tagLst xmlns:a="http://schemas.openxmlformats.org/drawingml/2006/main" xmlns:r="http://schemas.openxmlformats.org/officeDocument/2006/relationships" xmlns:p="http://schemas.openxmlformats.org/presentationml/2006/main">
  <p:tag name="SHAPENAME" val="TopLine"/>
</p:tagLst>
</file>

<file path=ppt/tags/tag11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2.xml><?xml version="1.0" encoding="utf-8"?>
<p:tagLst xmlns:a="http://schemas.openxmlformats.org/drawingml/2006/main" xmlns:r="http://schemas.openxmlformats.org/officeDocument/2006/relationships" xmlns:p="http://schemas.openxmlformats.org/presentationml/2006/main">
  <p:tag name="SHAPENAME" val="5. Source"/>
</p:tagLst>
</file>

<file path=ppt/tags/tag12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SHAPENAME" val="5. Sourc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SHAPENAME" val="Subtitle"/>
</p:tagLst>
</file>

<file path=ppt/tags/tag128.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29.xml><?xml version="1.0" encoding="utf-8"?>
<p:tagLst xmlns:a="http://schemas.openxmlformats.org/drawingml/2006/main" xmlns:r="http://schemas.openxmlformats.org/officeDocument/2006/relationships" xmlns:p="http://schemas.openxmlformats.org/presentationml/2006/main">
  <p:tag name="SHAPENAME" val="Titl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dz9XNU4EM40CnztqwcQJiA"/>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MTTABLE" val="Cell"/>
  <p:tag name="MTNUMBER" val="0.195204455030712"/>
  <p:tag name="LEFT" val="45"/>
  <p:tag name="WIDTH" val="202.5"/>
  <p:tag name="HEIGHT" val="19.38748"/>
  <p:tag name="TOP" val="110"/>
</p:tagLst>
</file>

<file path=ppt/tags/tag134.xml><?xml version="1.0" encoding="utf-8"?>
<p:tagLst xmlns:a="http://schemas.openxmlformats.org/drawingml/2006/main" xmlns:r="http://schemas.openxmlformats.org/officeDocument/2006/relationships" xmlns:p="http://schemas.openxmlformats.org/presentationml/2006/main">
  <p:tag name="MTTABLE" val="Cell"/>
  <p:tag name="MTNUMBER" val="0.195204455030712"/>
  <p:tag name="LEFT" val="45"/>
  <p:tag name="WIDTH" val="202.5"/>
  <p:tag name="TOP" val="139.3875"/>
  <p:tag name="HEIGHT" val="340.6125"/>
</p:tagLst>
</file>

<file path=ppt/tags/tag135.xml><?xml version="1.0" encoding="utf-8"?>
<p:tagLst xmlns:a="http://schemas.openxmlformats.org/drawingml/2006/main" xmlns:r="http://schemas.openxmlformats.org/officeDocument/2006/relationships" xmlns:p="http://schemas.openxmlformats.org/presentationml/2006/main">
  <p:tag name="MTTABLE" val="Cell"/>
  <p:tag name="MTNUMBER" val="0.195204455030712"/>
  <p:tag name="LEFT" val="267.5"/>
  <p:tag name="WIDTH" val="202.5"/>
  <p:tag name="HEIGHT" val="19.38748"/>
  <p:tag name="TOP" val="110"/>
</p:tagLst>
</file>

<file path=ppt/tags/tag136.xml><?xml version="1.0" encoding="utf-8"?>
<p:tagLst xmlns:a="http://schemas.openxmlformats.org/drawingml/2006/main" xmlns:r="http://schemas.openxmlformats.org/officeDocument/2006/relationships" xmlns:p="http://schemas.openxmlformats.org/presentationml/2006/main">
  <p:tag name="MTTABLE" val="Cell"/>
  <p:tag name="MTNUMBER" val="0.195204455030712"/>
  <p:tag name="LEFT" val="267.5"/>
  <p:tag name="WIDTH" val="202.5"/>
  <p:tag name="TOP" val="139.3875"/>
  <p:tag name="HEIGHT" val="340.6125"/>
</p:tagLst>
</file>

<file path=ppt/tags/tag137.xml><?xml version="1.0" encoding="utf-8"?>
<p:tagLst xmlns:a="http://schemas.openxmlformats.org/drawingml/2006/main" xmlns:r="http://schemas.openxmlformats.org/officeDocument/2006/relationships" xmlns:p="http://schemas.openxmlformats.org/presentationml/2006/main">
  <p:tag name="MTTABLE" val="Cell"/>
  <p:tag name="MTNUMBER" val="0.195204455030712"/>
  <p:tag name="LEFT" val="490"/>
  <p:tag name="WIDTH" val="202.5"/>
  <p:tag name="HEIGHT" val="19.38748"/>
  <p:tag name="TOP" val="110"/>
</p:tagLst>
</file>

<file path=ppt/tags/tag138.xml><?xml version="1.0" encoding="utf-8"?>
<p:tagLst xmlns:a="http://schemas.openxmlformats.org/drawingml/2006/main" xmlns:r="http://schemas.openxmlformats.org/officeDocument/2006/relationships" xmlns:p="http://schemas.openxmlformats.org/presentationml/2006/main">
  <p:tag name="MTTABLE" val="Cell"/>
  <p:tag name="MTNUMBER" val="0.195204455030712"/>
  <p:tag name="LEFT" val="490"/>
  <p:tag name="WIDTH" val="202.5"/>
  <p:tag name="TOP" val="139.3875"/>
  <p:tag name="HEIGHT" val="340.6125"/>
</p:tagLst>
</file>

<file path=ppt/tags/tag139.xml><?xml version="1.0" encoding="utf-8"?>
<p:tagLst xmlns:a="http://schemas.openxmlformats.org/drawingml/2006/main" xmlns:r="http://schemas.openxmlformats.org/officeDocument/2006/relationships" xmlns:p="http://schemas.openxmlformats.org/presentationml/2006/main">
  <p:tag name="MTTABLE" val="Cell"/>
  <p:tag name="MTNUMBER" val="0.195204455030712"/>
  <p:tag name="LEFT" val="712.5"/>
  <p:tag name="WIDTH" val="202.5"/>
  <p:tag name="HEIGHT" val="19.38748"/>
  <p:tag name="TOP" val="110"/>
</p:tagLst>
</file>

<file path=ppt/tags/tag14.xml><?xml version="1.0" encoding="utf-8"?>
<p:tagLst xmlns:a="http://schemas.openxmlformats.org/drawingml/2006/main" xmlns:r="http://schemas.openxmlformats.org/officeDocument/2006/relationships" xmlns:p="http://schemas.openxmlformats.org/presentationml/2006/main">
  <p:tag name="ANGLE" val="5"/>
</p:tagLst>
</file>

<file path=ppt/tags/tag140.xml><?xml version="1.0" encoding="utf-8"?>
<p:tagLst xmlns:a="http://schemas.openxmlformats.org/drawingml/2006/main" xmlns:r="http://schemas.openxmlformats.org/officeDocument/2006/relationships" xmlns:p="http://schemas.openxmlformats.org/presentationml/2006/main">
  <p:tag name="MTTABLE" val="Cell"/>
  <p:tag name="MTNUMBER" val="0.195204455030712"/>
  <p:tag name="LEFT" val="712.5"/>
  <p:tag name="WIDTH" val="202.5"/>
  <p:tag name="TOP" val="139.3875"/>
  <p:tag name="HEIGHT" val="340.6125"/>
</p:tagLst>
</file>

<file path=ppt/tags/tag141.xml><?xml version="1.0" encoding="utf-8"?>
<p:tagLst xmlns:a="http://schemas.openxmlformats.org/drawingml/2006/main" xmlns:r="http://schemas.openxmlformats.org/officeDocument/2006/relationships" xmlns:p="http://schemas.openxmlformats.org/presentationml/2006/main">
  <p:tag name="MTTABLE" val="HTitleDiv"/>
  <p:tag name="MTNUMBER" val="0.195204455030712"/>
</p:tagLst>
</file>

<file path=ppt/tags/tag142.xml><?xml version="1.0" encoding="utf-8"?>
<p:tagLst xmlns:a="http://schemas.openxmlformats.org/drawingml/2006/main" xmlns:r="http://schemas.openxmlformats.org/officeDocument/2006/relationships" xmlns:p="http://schemas.openxmlformats.org/presentationml/2006/main">
  <p:tag name="MTTABLE" val="HTitleDiv"/>
  <p:tag name="MTNUMBER" val="0.195204455030712"/>
</p:tagLst>
</file>

<file path=ppt/tags/tag143.xml><?xml version="1.0" encoding="utf-8"?>
<p:tagLst xmlns:a="http://schemas.openxmlformats.org/drawingml/2006/main" xmlns:r="http://schemas.openxmlformats.org/officeDocument/2006/relationships" xmlns:p="http://schemas.openxmlformats.org/presentationml/2006/main">
  <p:tag name="MTTABLE" val="HTitleDiv"/>
  <p:tag name="MTNUMBER" val="0.195204455030712"/>
</p:tagLst>
</file>

<file path=ppt/tags/tag144.xml><?xml version="1.0" encoding="utf-8"?>
<p:tagLst xmlns:a="http://schemas.openxmlformats.org/drawingml/2006/main" xmlns:r="http://schemas.openxmlformats.org/officeDocument/2006/relationships" xmlns:p="http://schemas.openxmlformats.org/presentationml/2006/main">
  <p:tag name="MTTABLE" val="HTitleDiv"/>
  <p:tag name="MTNUMBER" val="0.195204455030712"/>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JuwYV0SOAsNl9uYmtYkF1A"/>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JuwYV0SOAsNl9uYmtYkF1A"/>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JuwYV0SOAsNl9uYmtYkF1A"/>
</p:tagLst>
</file>

<file path=ppt/tags/tag1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54.xml><?xml version="1.0" encoding="utf-8"?>
<p:tagLst xmlns:a="http://schemas.openxmlformats.org/drawingml/2006/main" xmlns:r="http://schemas.openxmlformats.org/officeDocument/2006/relationships" xmlns:p="http://schemas.openxmlformats.org/presentationml/2006/main">
  <p:tag name="MTTABLE" val="Cell"/>
  <p:tag name="MTNUMBER" val="0.195204455030712"/>
  <p:tag name="LEFT" val="490"/>
  <p:tag name="WIDTH" val="202.5"/>
  <p:tag name="HEIGHT" val="19.38748"/>
  <p:tag name="TOP" val="110"/>
</p:tagLst>
</file>

<file path=ppt/tags/tag155.xml><?xml version="1.0" encoding="utf-8"?>
<p:tagLst xmlns:a="http://schemas.openxmlformats.org/drawingml/2006/main" xmlns:r="http://schemas.openxmlformats.org/officeDocument/2006/relationships" xmlns:p="http://schemas.openxmlformats.org/presentationml/2006/main">
  <p:tag name="MTTABLE" val="Cell"/>
  <p:tag name="MTNUMBER" val="0.195204455030712"/>
  <p:tag name="LEFT" val="490"/>
  <p:tag name="WIDTH" val="202.5"/>
  <p:tag name="HEIGHT" val="19.38748"/>
  <p:tag name="TOP" val="110"/>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olB.q.7mxGCxPcKpfI_rHQ"/>
</p:tagLst>
</file>

<file path=ppt/tags/tag15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59.xml><?xml version="1.0" encoding="utf-8"?>
<p:tagLst xmlns:a="http://schemas.openxmlformats.org/drawingml/2006/main" xmlns:r="http://schemas.openxmlformats.org/officeDocument/2006/relationships" xmlns:p="http://schemas.openxmlformats.org/presentationml/2006/main">
  <p:tag name="NAME" val="Description"/>
</p:tagLst>
</file>

<file path=ppt/tags/tag16.xml><?xml version="1.0" encoding="utf-8"?>
<p:tagLst xmlns:a="http://schemas.openxmlformats.org/drawingml/2006/main" xmlns:r="http://schemas.openxmlformats.org/officeDocument/2006/relationships" xmlns:p="http://schemas.openxmlformats.org/presentationml/2006/main">
  <p:tag name="ANGLE" val="4"/>
</p:tagLst>
</file>

<file path=ppt/tags/tag160.xml><?xml version="1.0" encoding="utf-8"?>
<p:tagLst xmlns:a="http://schemas.openxmlformats.org/drawingml/2006/main" xmlns:r="http://schemas.openxmlformats.org/officeDocument/2006/relationships" xmlns:p="http://schemas.openxmlformats.org/presentationml/2006/main">
  <p:tag name="NAME" val="Description"/>
</p:tagLst>
</file>

<file path=ppt/tags/tag161.xml><?xml version="1.0" encoding="utf-8"?>
<p:tagLst xmlns:a="http://schemas.openxmlformats.org/drawingml/2006/main" xmlns:r="http://schemas.openxmlformats.org/officeDocument/2006/relationships" xmlns:p="http://schemas.openxmlformats.org/presentationml/2006/main">
  <p:tag name="NAME" val="Description"/>
</p:tagLst>
</file>

<file path=ppt/tags/tag162.xml><?xml version="1.0" encoding="utf-8"?>
<p:tagLst xmlns:a="http://schemas.openxmlformats.org/drawingml/2006/main" xmlns:r="http://schemas.openxmlformats.org/officeDocument/2006/relationships" xmlns:p="http://schemas.openxmlformats.org/presentationml/2006/main">
  <p:tag name="NAME" val="HeadingWithBodyText"/>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lDJsWhE3E.rBnZuRHPQ0aQ"/>
</p:tagLst>
</file>

<file path=ppt/tags/tag16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66.xml><?xml version="1.0" encoding="utf-8"?>
<p:tagLst xmlns:a="http://schemas.openxmlformats.org/drawingml/2006/main" xmlns:r="http://schemas.openxmlformats.org/officeDocument/2006/relationships" xmlns:p="http://schemas.openxmlformats.org/presentationml/2006/main">
  <p:tag name="NAME" val="HeadingwithSubheadingandBodyText"/>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dz9XNU4EM40CnztqwcQJiA"/>
</p:tagLst>
</file>

<file path=ppt/tags/tag1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NAME" val="KeyTakeawayOF"/>
</p:tagLst>
</file>

<file path=ppt/tags/tag171.xml><?xml version="1.0" encoding="utf-8"?>
<p:tagLst xmlns:a="http://schemas.openxmlformats.org/drawingml/2006/main" xmlns:r="http://schemas.openxmlformats.org/officeDocument/2006/relationships" xmlns:p="http://schemas.openxmlformats.org/presentationml/2006/main">
  <p:tag name="NAME" val="KeyTakeawayOF"/>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NAME" val="HeadingwithSubheadingandBodyText"/>
</p:tagLst>
</file>

<file path=ppt/tags/tag18.xml><?xml version="1.0" encoding="utf-8"?>
<p:tagLst xmlns:a="http://schemas.openxmlformats.org/drawingml/2006/main" xmlns:r="http://schemas.openxmlformats.org/officeDocument/2006/relationships" xmlns:p="http://schemas.openxmlformats.org/presentationml/2006/main">
  <p:tag name="ANGLE" val="3"/>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2"/>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2.xml><?xml version="1.0" encoding="utf-8"?>
<p:tagLst xmlns:a="http://schemas.openxmlformats.org/drawingml/2006/main" xmlns:r="http://schemas.openxmlformats.org/officeDocument/2006/relationships" xmlns:p="http://schemas.openxmlformats.org/presentationml/2006/main">
  <p:tag name="ANGLE" val="1"/>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xml><?xml version="1.0" encoding="utf-8"?>
<p:tagLst xmlns:a="http://schemas.openxmlformats.org/drawingml/2006/main" xmlns:r="http://schemas.openxmlformats.org/officeDocument/2006/relationships" xmlns:p="http://schemas.openxmlformats.org/presentationml/2006/main">
  <p:tag name="SHAPENAME" val="ClientLogo"/>
</p:tagLst>
</file>

<file path=ppt/tags/tag27.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8.xml><?xml version="1.0" encoding="utf-8"?>
<p:tagLst xmlns:a="http://schemas.openxmlformats.org/drawingml/2006/main" xmlns:r="http://schemas.openxmlformats.org/officeDocument/2006/relationships" xmlns:p="http://schemas.openxmlformats.org/presentationml/2006/main">
  <p:tag name="SHAPENAME" val="Subtitle"/>
</p:tagLst>
</file>

<file path=ppt/tags/tag29.xml><?xml version="1.0" encoding="utf-8"?>
<p:tagLst xmlns:a="http://schemas.openxmlformats.org/drawingml/2006/main" xmlns:r="http://schemas.openxmlformats.org/officeDocument/2006/relationships" xmlns:p="http://schemas.openxmlformats.org/presentationml/2006/main">
  <p:tag name="SHAPENAME" val="Titl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4.xml><?xml version="1.0" encoding="utf-8"?>
<p:tagLst xmlns:a="http://schemas.openxmlformats.org/drawingml/2006/main" xmlns:r="http://schemas.openxmlformats.org/officeDocument/2006/relationships" xmlns:p="http://schemas.openxmlformats.org/presentationml/2006/main">
  <p:tag name="SHAPENAME" val="5. Source"/>
</p:tagLst>
</file>

<file path=ppt/tags/tag3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xml><?xml version="1.0" encoding="utf-8"?>
<p:tagLst xmlns:a="http://schemas.openxmlformats.org/drawingml/2006/main" xmlns:r="http://schemas.openxmlformats.org/officeDocument/2006/relationships" xmlns:p="http://schemas.openxmlformats.org/presentationml/2006/main">
  <p:tag name="SHAPENAME" val="5. Source"/>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BottomLine"/>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9.xml><?xml version="1.0" encoding="utf-8"?>
<p:tagLst xmlns:a="http://schemas.openxmlformats.org/drawingml/2006/main" xmlns:r="http://schemas.openxmlformats.org/officeDocument/2006/relationships" xmlns:p="http://schemas.openxmlformats.org/presentationml/2006/main">
  <p:tag name="SHAPENAME" val="3. Subtitle"/>
</p:tagLst>
</file>

<file path=ppt/tags/tag5.xml><?xml version="1.0" encoding="utf-8"?>
<p:tagLst xmlns:a="http://schemas.openxmlformats.org/drawingml/2006/main" xmlns:r="http://schemas.openxmlformats.org/officeDocument/2006/relationships" xmlns:p="http://schemas.openxmlformats.org/presentationml/2006/main">
  <p:tag name="SHAPENAME" val="TopLine"/>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SHAPENAME" val="5. Source"/>
</p:tagLst>
</file>

<file path=ppt/tags/tag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5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5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xml><?xml version="1.0" encoding="utf-8"?>
<p:tagLst xmlns:a="http://schemas.openxmlformats.org/drawingml/2006/main" xmlns:r="http://schemas.openxmlformats.org/officeDocument/2006/relationships" xmlns:p="http://schemas.openxmlformats.org/presentationml/2006/main">
  <p:tag name="SHAPENAME" val="4. Footnote"/>
</p:tagLst>
</file>

<file path=ppt/tags/tag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6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7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7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4.xml><?xml version="1.0" encoding="utf-8"?>
<p:tagLst xmlns:a="http://schemas.openxmlformats.org/drawingml/2006/main" xmlns:r="http://schemas.openxmlformats.org/officeDocument/2006/relationships" xmlns:p="http://schemas.openxmlformats.org/presentationml/2006/main">
  <p:tag name="SHAPENAME" val="3. Subtitle"/>
</p:tagLst>
</file>

<file path=ppt/tags/tag75.xml><?xml version="1.0" encoding="utf-8"?>
<p:tagLst xmlns:a="http://schemas.openxmlformats.org/drawingml/2006/main" xmlns:r="http://schemas.openxmlformats.org/officeDocument/2006/relationships" xmlns:p="http://schemas.openxmlformats.org/presentationml/2006/main">
  <p:tag name="SHAPENAME" val="5. Source"/>
</p:tagLst>
</file>

<file path=ppt/tags/tag7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7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xml><?xml version="1.0" encoding="utf-8"?>
<p:tagLst xmlns:a="http://schemas.openxmlformats.org/drawingml/2006/main" xmlns:r="http://schemas.openxmlformats.org/officeDocument/2006/relationships" xmlns:p="http://schemas.openxmlformats.org/presentationml/2006/main">
  <p:tag name="SHAPENAME" val="Grid"/>
</p:tagLst>
</file>

<file path=ppt/tags/tag8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5.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8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7.xml><?xml version="1.0" encoding="utf-8"?>
<p:tagLst xmlns:a="http://schemas.openxmlformats.org/drawingml/2006/main" xmlns:r="http://schemas.openxmlformats.org/officeDocument/2006/relationships" xmlns:p="http://schemas.openxmlformats.org/presentationml/2006/main">
  <p:tag name="SHAPENAME" val="3. Subtitle"/>
</p:tagLst>
</file>

<file path=ppt/tags/tag88.xml><?xml version="1.0" encoding="utf-8"?>
<p:tagLst xmlns:a="http://schemas.openxmlformats.org/drawingml/2006/main" xmlns:r="http://schemas.openxmlformats.org/officeDocument/2006/relationships" xmlns:p="http://schemas.openxmlformats.org/presentationml/2006/main">
  <p:tag name="SHAPENAME" val="5. Source"/>
</p:tagLst>
</file>

<file path=ppt/tags/tag8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9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9.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heme/theme1.xml><?xml version="1.0" encoding="utf-8"?>
<a:theme xmlns:a="http://schemas.openxmlformats.org/drawingml/2006/main" name="White">
  <a:themeElements>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fontScheme name="Scheme 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sq">
          <a:solidFill>
            <a:srgbClr val="000000"/>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Deep Blue">
      <a:srgbClr val="051C2C"/>
    </a:custClr>
    <a:custClr name="Cyan">
      <a:srgbClr val="00A9F4"/>
    </a:custClr>
    <a:custClr name="Electric Blue">
      <a:srgbClr val="1F40E6"/>
    </a:custClr>
    <a:custClr name="Pale Blue">
      <a:srgbClr val="AAE6F0"/>
    </a:custClr>
    <a:custClr name="Turquoise">
      <a:srgbClr val="3C96B4"/>
    </a:custClr>
    <a:custClr name="Pale Electric Blue">
      <a:srgbClr val="AFC3FF"/>
    </a:custClr>
    <a:custClr name="Purple">
      <a:srgbClr val="8C5AC8"/>
    </a:custClr>
    <a:custClr name="Pink">
      <a:srgbClr val="E6A0C8"/>
    </a:custClr>
    <a:custClr name="Red">
      <a:srgbClr val="E5546C"/>
    </a:custClr>
    <a:custClr name="Orange">
      <a:srgbClr val="FAA082"/>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FFFFF"/>
    </a:custClr>
    <a:custClr name="Null">
      <a:srgbClr val="FFFFFF"/>
    </a:custClr>
    <a:custClr name="Null">
      <a:srgbClr val="FFFFFF"/>
    </a:custClr>
  </a:custClrLst>
  <a:extLst>
    <a:ext uri="{05A4C25C-085E-4340-85A3-A5531E510DB2}">
      <thm15:themeFamily xmlns:thm15="http://schemas.microsoft.com/office/thememl/2012/main" name="OneFirm-English (United States)-Wide.potx" id="{50FC1F8C-36A8-43E0-A709-09110D5475E7}" vid="{B89EF835-3564-4FB3-A7E4-97DE50749BA2}"/>
    </a:ext>
  </a:extLst>
</a:theme>
</file>

<file path=ppt/theme/theme2.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OneFirm-English (United States)-Wide</Template>
  <TotalTime>1282</TotalTime>
  <Words>1050</Words>
  <Application>Microsoft Office PowerPoint</Application>
  <PresentationFormat>Widescreen</PresentationFormat>
  <Paragraphs>103</Paragraphs>
  <Slides>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Arial</vt:lpstr>
      <vt:lpstr>Georgia</vt:lpstr>
      <vt:lpstr>Segoe UI</vt:lpstr>
      <vt:lpstr>Wingdings</vt:lpstr>
      <vt:lpstr>White</vt:lpstr>
      <vt:lpstr>think-cell Slide</vt:lpstr>
      <vt:lpstr>PowerPoint Presentation</vt:lpstr>
      <vt:lpstr>Knowing strong &amp; weak features of Kia Seltos &amp; its competitors can increase sales &amp; improve features of upcoming Kia SUV models</vt:lpstr>
      <vt:lpstr>Design, Powerful Engine, Gearbox Option, Comfortable Seats, Large Boot Space &amp; Availability of Service Centers are clear strengths of Kia Seltos whereas Build Quality , Driving Experience, Safety &amp; Price Range are weak areas for Kia Seltos</vt:lpstr>
      <vt:lpstr>Customer reviews on popular car websites is used to understand the consumer sentiments</vt:lpstr>
      <vt:lpstr>Positive, Negative words &amp; valence shifters are used to calculate the sentiment score</vt:lpstr>
      <vt:lpstr>Customers are interested in features such as Price, Safety, Engine Performance, Driving Experience, Build Quality, Boot Space, Sound System, Interiors/Exteriors, Ground Clearance &amp; Design</vt:lpstr>
      <vt:lpstr>Overall there is highest positive sentiment for Kia Seltos followed by MG Hector &amp; Jeep Compass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Firm Template</dc:title>
  <dc:subject/>
  <dc:creator>Deepanshu Goyal</dc:creator>
  <cp:keywords/>
  <dc:description/>
  <cp:lastModifiedBy>Deepanshu Goyal</cp:lastModifiedBy>
  <cp:revision>446</cp:revision>
  <cp:lastPrinted>2018-10-30T20:37:12Z</cp:lastPrinted>
  <dcterms:created xsi:type="dcterms:W3CDTF">2019-12-09T14:54:44Z</dcterms:created>
  <dcterms:modified xsi:type="dcterms:W3CDTF">2020-01-10T07:22:03Z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2019-11-01 10:40 AM</vt:lpwstr>
  </property>
  <property fmtid="{D5CDD505-2E9C-101B-9397-08002B2CF9AE}" pid="8" name="TemplateCreated">
    <vt:lpwstr>2019-02-27 01:18 PM</vt:lpwstr>
  </property>
</Properties>
</file>