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9" r:id="rId2"/>
    <p:sldId id="261" r:id="rId3"/>
    <p:sldId id="270" r:id="rId4"/>
    <p:sldId id="260" r:id="rId5"/>
    <p:sldId id="268" r:id="rId6"/>
    <p:sldId id="269" r:id="rId7"/>
    <p:sldId id="263" r:id="rId8"/>
    <p:sldId id="264" r:id="rId9"/>
    <p:sldId id="265" r:id="rId10"/>
    <p:sldId id="266" r:id="rId11"/>
    <p:sldId id="262" r:id="rId12"/>
    <p:sldId id="271" r:id="rId13"/>
    <p:sldId id="272" r:id="rId14"/>
  </p:sldIdLst>
  <p:sldSz cx="12192000" cy="6858000"/>
  <p:notesSz cx="6858000" cy="9144000"/>
  <p:embeddedFontLst>
    <p:embeddedFont>
      <p:font typeface="Algerian" panose="04020705040A02060702" pitchFamily="82" charset="0"/>
      <p:regular r:id="rId16"/>
    </p:embeddedFont>
    <p:embeddedFont>
      <p:font typeface="Arial Black" panose="020B0A04020102020204" pitchFamily="34" charset="0"/>
      <p:bold r:id="rId17"/>
    </p:embeddedFont>
    <p:embeddedFont>
      <p:font typeface="Calibri" panose="020F0502020204030204" pitchFamily="34" charset="0"/>
      <p:regular r:id="rId18"/>
      <p:bold r:id="rId19"/>
      <p:italic r:id="rId20"/>
      <p:boldItalic r:id="rId21"/>
    </p:embeddedFont>
    <p:embeddedFont>
      <p:font typeface="Copperplate Gothic Bold" panose="020E0705020206020404" pitchFamily="34" charset="0"/>
      <p:regular r:id="rId22"/>
    </p:embeddedFont>
    <p:embeddedFont>
      <p:font typeface="Franklin Gothic" panose="020B0604020202020204" charset="0"/>
      <p:bold r:id="rId23"/>
    </p:embeddedFont>
    <p:embeddedFont>
      <p:font typeface="Franklin Gothic Demi" panose="020B0703020102020204" pitchFamily="34" charset="0"/>
      <p:regular r:id="rId24"/>
      <p:italic r:id="rId25"/>
    </p:embeddedFont>
    <p:embeddedFont>
      <p:font typeface="Libre Franklin"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09" autoAdjust="0"/>
  </p:normalViewPr>
  <p:slideViewPr>
    <p:cSldViewPr snapToGrid="0">
      <p:cViewPr>
        <p:scale>
          <a:sx n="66" d="100"/>
          <a:sy n="66" d="100"/>
        </p:scale>
        <p:origin x="644"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908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294975072300024X" TargetMode="External"/><Relationship Id="rId2" Type="http://schemas.openxmlformats.org/officeDocument/2006/relationships/hyperlink" Target="https://www.irjmets.com/uploadedfiles/paper/issue_7_july_2023/42873/final/fin_irjmets1688561658.pdf" TargetMode="External"/><Relationship Id="rId1" Type="http://schemas.openxmlformats.org/officeDocument/2006/relationships/slideLayout" Target="../slideLayouts/slideLayout2.xml"/><Relationship Id="rId4" Type="http://schemas.openxmlformats.org/officeDocument/2006/relationships/hyperlink" Target="https://environment.rajasthan.gov.in/content/dam/environment/RPCB/WorldEnvironmentDay2023/Problem%20Statement%20for%20Electronic%20Waste.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ryonedwards/4285095589"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www.karosambhav.com/epr-compliance-for-e-was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980AFB-69E5-3385-1333-153DEE2DB4B0}"/>
              </a:ext>
            </a:extLst>
          </p:cNvPr>
          <p:cNvSpPr>
            <a:spLocks noGrp="1"/>
          </p:cNvSpPr>
          <p:nvPr>
            <p:ph type="sldNum" idx="4294967295"/>
          </p:nvPr>
        </p:nvSpPr>
        <p:spPr>
          <a:xfrm>
            <a:off x="0" y="6332538"/>
            <a:ext cx="523875" cy="247650"/>
          </a:xfrm>
        </p:spPr>
        <p:txBody>
          <a:bodyPr/>
          <a:lstStyle/>
          <a:p>
            <a:pPr marL="0" lvl="0" indent="0" algn="l" rtl="0">
              <a:spcBef>
                <a:spcPts val="0"/>
              </a:spcBef>
              <a:spcAft>
                <a:spcPts val="0"/>
              </a:spcAft>
              <a:buNone/>
            </a:pPr>
            <a:fld id="{00000000-1234-1234-1234-123412341234}" type="slidenum">
              <a:rPr lang="en-US" smtClean="0"/>
              <a:t>1</a:t>
            </a:fld>
            <a:endParaRPr lang="en-US">
              <a:latin typeface="Libre Franklin"/>
              <a:ea typeface="Libre Franklin"/>
              <a:cs typeface="Libre Franklin"/>
              <a:sym typeface="Libre Franklin"/>
            </a:endParaRPr>
          </a:p>
        </p:txBody>
      </p:sp>
      <p:pic>
        <p:nvPicPr>
          <p:cNvPr id="8" name="Picture 7">
            <a:extLst>
              <a:ext uri="{FF2B5EF4-FFF2-40B4-BE49-F238E27FC236}">
                <a16:creationId xmlns:a16="http://schemas.microsoft.com/office/drawing/2014/main" id="{5FB4A780-4B4C-7B8E-EC60-333D71895747}"/>
              </a:ext>
            </a:extLst>
          </p:cNvPr>
          <p:cNvPicPr>
            <a:picLocks noChangeAspect="1"/>
          </p:cNvPicPr>
          <p:nvPr/>
        </p:nvPicPr>
        <p:blipFill>
          <a:blip r:embed="rId2"/>
          <a:stretch>
            <a:fillRect/>
          </a:stretch>
        </p:blipFill>
        <p:spPr>
          <a:xfrm>
            <a:off x="3700732" y="0"/>
            <a:ext cx="5201728" cy="1494789"/>
          </a:xfrm>
          <a:prstGeom prst="rect">
            <a:avLst/>
          </a:prstGeom>
        </p:spPr>
      </p:pic>
      <p:pic>
        <p:nvPicPr>
          <p:cNvPr id="9" name="Picture 8">
            <a:extLst>
              <a:ext uri="{FF2B5EF4-FFF2-40B4-BE49-F238E27FC236}">
                <a16:creationId xmlns:a16="http://schemas.microsoft.com/office/drawing/2014/main" id="{126AF85F-1385-C8BE-ABD8-EE2646714FAB}"/>
              </a:ext>
            </a:extLst>
          </p:cNvPr>
          <p:cNvPicPr>
            <a:picLocks noChangeAspect="1"/>
          </p:cNvPicPr>
          <p:nvPr/>
        </p:nvPicPr>
        <p:blipFill>
          <a:blip r:embed="rId3"/>
          <a:stretch>
            <a:fillRect/>
          </a:stretch>
        </p:blipFill>
        <p:spPr>
          <a:xfrm>
            <a:off x="0" y="0"/>
            <a:ext cx="1494790" cy="1494790"/>
          </a:xfrm>
          <a:prstGeom prst="rect">
            <a:avLst/>
          </a:prstGeom>
        </p:spPr>
      </p:pic>
      <p:sp>
        <p:nvSpPr>
          <p:cNvPr id="12" name="Title 6">
            <a:extLst>
              <a:ext uri="{FF2B5EF4-FFF2-40B4-BE49-F238E27FC236}">
                <a16:creationId xmlns:a16="http://schemas.microsoft.com/office/drawing/2014/main" id="{1DBA3ED5-66E8-3CB8-ADA6-9803C0C7E421}"/>
              </a:ext>
            </a:extLst>
          </p:cNvPr>
          <p:cNvSpPr txBox="1">
            <a:spLocks/>
          </p:cNvSpPr>
          <p:nvPr/>
        </p:nvSpPr>
        <p:spPr>
          <a:xfrm>
            <a:off x="1725283" y="1615559"/>
            <a:ext cx="8591909" cy="2345491"/>
          </a:xfrm>
          <a:prstGeom prst="rect">
            <a:avLst/>
          </a:prstGeom>
          <a:noFill/>
          <a:ln>
            <a:noFill/>
          </a:ln>
        </p:spPr>
        <p:txBody>
          <a:bodyPr spcFirstLastPara="1" wrap="square" lIns="0" tIns="0" rIns="0" bIns="0" anchor="b" anchorCtr="0">
            <a:normAutofit fontScale="250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ctr">
              <a:lnSpc>
                <a:spcPct val="100000"/>
              </a:lnSpc>
              <a:buNone/>
            </a:pPr>
            <a:r>
              <a:rPr lang="en-IN" sz="14400" u="sng" dirty="0">
                <a:solidFill>
                  <a:srgbClr val="C00000"/>
                </a:solidFill>
                <a:effectLst>
                  <a:outerShdw blurRad="38100" dist="38100" dir="2700000" algn="tl">
                    <a:srgbClr val="000000">
                      <a:alpha val="43137"/>
                    </a:srgbClr>
                  </a:outerShdw>
                </a:effectLst>
                <a:latin typeface="Arial Black" panose="020B0A04020102020204" pitchFamily="34" charset="0"/>
              </a:rPr>
              <a:t>MINI PROJECT PRESENTATION</a:t>
            </a:r>
          </a:p>
          <a:p>
            <a:pPr algn="ctr">
              <a:lnSpc>
                <a:spcPct val="100000"/>
              </a:lnSpc>
              <a:buNone/>
            </a:pPr>
            <a:endParaRPr lang="en-IN" sz="10700" u="sng" dirty="0">
              <a:solidFill>
                <a:srgbClr val="C00000"/>
              </a:solidFill>
              <a:effectLst>
                <a:outerShdw blurRad="38100" dist="38100" dir="2700000" algn="tl">
                  <a:srgbClr val="000000">
                    <a:alpha val="43137"/>
                  </a:srgbClr>
                </a:outerShdw>
              </a:effectLst>
            </a:endParaRPr>
          </a:p>
          <a:p>
            <a:pPr algn="ctr">
              <a:lnSpc>
                <a:spcPct val="100000"/>
              </a:lnSpc>
              <a:buNone/>
            </a:pPr>
            <a:r>
              <a:rPr lang="en-IN" sz="5400" dirty="0">
                <a:solidFill>
                  <a:schemeClr val="tx1"/>
                </a:solidFill>
                <a:effectLst>
                  <a:outerShdw blurRad="38100" dist="38100" dir="2700000" algn="tl">
                    <a:srgbClr val="000000">
                      <a:alpha val="43137"/>
                    </a:srgbClr>
                  </a:outerShdw>
                </a:effectLst>
              </a:rPr>
              <a:t>TOPIC</a:t>
            </a:r>
          </a:p>
          <a:p>
            <a:pPr algn="ctr">
              <a:lnSpc>
                <a:spcPct val="100000"/>
              </a:lnSpc>
              <a:buNone/>
            </a:pPr>
            <a:endParaRPr lang="en-IN" sz="5400" dirty="0">
              <a:solidFill>
                <a:schemeClr val="tx1"/>
              </a:solidFill>
              <a:effectLst>
                <a:outerShdw blurRad="38100" dist="38100" dir="2700000" algn="tl">
                  <a:srgbClr val="000000">
                    <a:alpha val="43137"/>
                  </a:srgbClr>
                </a:outerShdw>
              </a:effectLst>
            </a:endParaRPr>
          </a:p>
          <a:p>
            <a:pPr algn="ctr">
              <a:lnSpc>
                <a:spcPct val="100000"/>
              </a:lnSpc>
              <a:buNone/>
            </a:pPr>
            <a:r>
              <a:rPr lang="en-IN" sz="9600" u="sng" dirty="0">
                <a:solidFill>
                  <a:schemeClr val="tx1"/>
                </a:solidFill>
                <a:effectLst>
                  <a:outerShdw blurRad="38100" dist="38100" dir="2700000" algn="tl">
                    <a:srgbClr val="000000">
                      <a:alpha val="43137"/>
                    </a:srgbClr>
                  </a:outerShdw>
                </a:effectLst>
                <a:latin typeface="Franklin Gothic Demi" panose="020B0703020102020204" pitchFamily="34" charset="0"/>
              </a:rPr>
              <a:t>Cycle Sustain Now</a:t>
            </a:r>
            <a:br>
              <a:rPr lang="en-IN" sz="5400" dirty="0">
                <a:solidFill>
                  <a:srgbClr val="C00000"/>
                </a:solidFill>
                <a:effectLst>
                  <a:outerShdw blurRad="38100" dist="38100" dir="2700000" algn="tl">
                    <a:srgbClr val="000000">
                      <a:alpha val="43137"/>
                    </a:srgbClr>
                  </a:outerShdw>
                </a:effectLst>
              </a:rPr>
            </a:br>
            <a:endParaRPr lang="en-IN" sz="5400" dirty="0">
              <a:solidFill>
                <a:srgbClr val="C00000"/>
              </a:solidFill>
              <a:effectLst>
                <a:outerShdw blurRad="38100" dist="38100" dir="2700000" algn="tl">
                  <a:srgbClr val="000000">
                    <a:alpha val="43137"/>
                  </a:srgbClr>
                </a:outerShdw>
              </a:effectLst>
            </a:endParaRPr>
          </a:p>
          <a:p>
            <a:pPr algn="ctr">
              <a:lnSpc>
                <a:spcPct val="100000"/>
              </a:lnSpc>
              <a:buNone/>
            </a:pPr>
            <a:br>
              <a:rPr lang="en-IN" sz="5400" dirty="0">
                <a:solidFill>
                  <a:srgbClr val="C00000"/>
                </a:solidFill>
                <a:effectLst>
                  <a:outerShdw blurRad="38100" dist="38100" dir="2700000" algn="tl">
                    <a:srgbClr val="000000">
                      <a:alpha val="43137"/>
                    </a:srgbClr>
                  </a:outerShdw>
                </a:effectLst>
              </a:rPr>
            </a:br>
            <a:br>
              <a:rPr lang="en-IN" sz="5400" dirty="0">
                <a:solidFill>
                  <a:srgbClr val="C00000"/>
                </a:solidFill>
                <a:effectLst>
                  <a:outerShdw blurRad="38100" dist="38100" dir="2700000" algn="tl">
                    <a:srgbClr val="000000">
                      <a:alpha val="43137"/>
                    </a:srgbClr>
                  </a:outerShdw>
                </a:effectLst>
              </a:rPr>
            </a:br>
            <a:endParaRPr lang="en-IN" sz="5400" u="sng" dirty="0">
              <a:solidFill>
                <a:srgbClr val="C00000"/>
              </a:solidFill>
              <a:effectLst>
                <a:outerShdw blurRad="38100" dist="38100" dir="2700000" algn="tl">
                  <a:srgbClr val="000000">
                    <a:alpha val="43137"/>
                  </a:srgbClr>
                </a:outerShdw>
              </a:effectLst>
            </a:endParaRPr>
          </a:p>
        </p:txBody>
      </p:sp>
      <p:sp>
        <p:nvSpPr>
          <p:cNvPr id="13" name="TextBox 5">
            <a:extLst>
              <a:ext uri="{FF2B5EF4-FFF2-40B4-BE49-F238E27FC236}">
                <a16:creationId xmlns:a16="http://schemas.microsoft.com/office/drawing/2014/main" id="{5A0BC0B3-BD7F-C93C-56A0-FC56ABAD3B84}"/>
              </a:ext>
            </a:extLst>
          </p:cNvPr>
          <p:cNvSpPr/>
          <p:nvPr/>
        </p:nvSpPr>
        <p:spPr>
          <a:xfrm>
            <a:off x="2623997" y="3429000"/>
            <a:ext cx="6944005" cy="141431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buNone/>
            </a:pPr>
            <a:r>
              <a:rPr lang="en-IN" sz="2200" b="1" strike="noStrike" spc="-1" dirty="0">
                <a:solidFill>
                  <a:srgbClr val="000000"/>
                </a:solidFill>
                <a:latin typeface="Times New Roman"/>
                <a:ea typeface="DejaVu Sans"/>
              </a:rPr>
              <a:t>Bachelor of Technology</a:t>
            </a:r>
            <a:endParaRPr lang="en-IN" sz="2200" b="0" strike="noStrike" spc="-1" dirty="0">
              <a:latin typeface="Arial"/>
            </a:endParaRPr>
          </a:p>
          <a:p>
            <a:pPr algn="ctr">
              <a:lnSpc>
                <a:spcPct val="100000"/>
              </a:lnSpc>
              <a:buNone/>
            </a:pPr>
            <a:r>
              <a:rPr lang="en-IN" sz="2000" b="1" strike="noStrike" spc="-1" dirty="0">
                <a:solidFill>
                  <a:srgbClr val="000000"/>
                </a:solidFill>
                <a:latin typeface="Times New Roman"/>
                <a:ea typeface="DejaVu Sans"/>
              </a:rPr>
              <a:t>In</a:t>
            </a:r>
            <a:endParaRPr lang="en-IN" sz="2000" b="0" strike="noStrike" spc="-1" dirty="0">
              <a:latin typeface="Arial"/>
            </a:endParaRPr>
          </a:p>
          <a:p>
            <a:pPr algn="ctr">
              <a:lnSpc>
                <a:spcPct val="100000"/>
              </a:lnSpc>
              <a:buNone/>
            </a:pPr>
            <a:r>
              <a:rPr lang="en-IN" sz="2400" b="1" strike="noStrike" spc="-1" dirty="0">
                <a:solidFill>
                  <a:srgbClr val="000000"/>
                </a:solidFill>
                <a:latin typeface="Times New Roman"/>
                <a:ea typeface="DejaVu Sans"/>
              </a:rPr>
              <a:t>INFORMATION TECHNOLOGY</a:t>
            </a:r>
            <a:endParaRPr lang="en-IN" sz="2400" b="0" strike="noStrike" spc="-1" dirty="0">
              <a:latin typeface="Arial"/>
            </a:endParaRPr>
          </a:p>
          <a:p>
            <a:pPr algn="ctr">
              <a:lnSpc>
                <a:spcPct val="100000"/>
              </a:lnSpc>
              <a:buNone/>
            </a:pPr>
            <a:r>
              <a:rPr lang="en-IN" sz="2000" b="1" u="sng" strike="noStrike" spc="-1" dirty="0">
                <a:solidFill>
                  <a:srgbClr val="000000"/>
                </a:solidFill>
                <a:uFillTx/>
                <a:latin typeface="Times New Roman"/>
                <a:ea typeface="DejaVu Sans"/>
              </a:rPr>
              <a:t>SESSION-2023-24</a:t>
            </a:r>
            <a:endParaRPr lang="en-IN" sz="2000" b="0" strike="noStrike" spc="-1" dirty="0">
              <a:latin typeface="Arial"/>
            </a:endParaRPr>
          </a:p>
        </p:txBody>
      </p:sp>
      <p:sp>
        <p:nvSpPr>
          <p:cNvPr id="16" name="TextBox 6">
            <a:extLst>
              <a:ext uri="{FF2B5EF4-FFF2-40B4-BE49-F238E27FC236}">
                <a16:creationId xmlns:a16="http://schemas.microsoft.com/office/drawing/2014/main" id="{79AD0185-F920-5D9C-32E8-F701CC2A3703}"/>
              </a:ext>
            </a:extLst>
          </p:cNvPr>
          <p:cNvSpPr/>
          <p:nvPr/>
        </p:nvSpPr>
        <p:spPr>
          <a:xfrm>
            <a:off x="8016537" y="5157926"/>
            <a:ext cx="4175463" cy="159898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IN" sz="2400" b="1" u="sng" strike="noStrike" spc="-1" dirty="0">
                <a:solidFill>
                  <a:srgbClr val="3B3838"/>
                </a:solidFill>
                <a:latin typeface="Copperplate Gothic Bold"/>
                <a:ea typeface="DejaVu Sans"/>
              </a:rPr>
              <a:t>SUBMITTED BY –</a:t>
            </a:r>
            <a:endParaRPr lang="en-IN" sz="2400" b="0" u="sng" strike="noStrike" spc="-1" dirty="0">
              <a:latin typeface="Arial"/>
            </a:endParaRPr>
          </a:p>
          <a:p>
            <a:pPr>
              <a:lnSpc>
                <a:spcPct val="100000"/>
              </a:lnSpc>
              <a:buNone/>
            </a:pPr>
            <a:r>
              <a:rPr lang="en-IN" b="1" spc="-1" dirty="0">
                <a:solidFill>
                  <a:srgbClr val="3B3838"/>
                </a:solidFill>
                <a:latin typeface="Copperplate Gothic Bold"/>
              </a:rPr>
              <a:t>Deepanshu Kumar (2102900130015)</a:t>
            </a:r>
            <a:endParaRPr lang="en-IN" sz="1800" b="0" strike="noStrike" spc="-1" dirty="0">
              <a:latin typeface="Arial"/>
            </a:endParaRPr>
          </a:p>
          <a:p>
            <a:pPr>
              <a:lnSpc>
                <a:spcPct val="100000"/>
              </a:lnSpc>
              <a:buNone/>
            </a:pPr>
            <a:r>
              <a:rPr lang="en-IN" b="1" spc="-1" dirty="0">
                <a:solidFill>
                  <a:srgbClr val="3B3838"/>
                </a:solidFill>
                <a:latin typeface="Copperplate Gothic Bold"/>
              </a:rPr>
              <a:t>Kanishka Varshney (2102900130024)</a:t>
            </a:r>
            <a:endParaRPr lang="en-IN" sz="1800" b="0" strike="noStrike" spc="-1" dirty="0">
              <a:latin typeface="Arial"/>
            </a:endParaRPr>
          </a:p>
          <a:p>
            <a:pPr>
              <a:lnSpc>
                <a:spcPct val="100000"/>
              </a:lnSpc>
              <a:buNone/>
            </a:pPr>
            <a:r>
              <a:rPr lang="en-IN" b="1" spc="-1" dirty="0">
                <a:solidFill>
                  <a:srgbClr val="3B3838"/>
                </a:solidFill>
                <a:latin typeface="Copperplate Gothic Bold"/>
              </a:rPr>
              <a:t>Pragya Dwivedi (2102900130031)</a:t>
            </a:r>
            <a:endParaRPr lang="en-IN" sz="1800" b="0" strike="noStrike" spc="-1" dirty="0">
              <a:latin typeface="Arial"/>
            </a:endParaRPr>
          </a:p>
          <a:p>
            <a:pPr>
              <a:lnSpc>
                <a:spcPct val="100000"/>
              </a:lnSpc>
              <a:buNone/>
            </a:pPr>
            <a:r>
              <a:rPr lang="en-IN" b="1" spc="-1" dirty="0">
                <a:solidFill>
                  <a:srgbClr val="3B3838"/>
                </a:solidFill>
                <a:latin typeface="Copperplate Gothic Bold"/>
              </a:rPr>
              <a:t>Tanu (2102900130044)</a:t>
            </a:r>
            <a:endParaRPr lang="en-IN" sz="1800" b="0" strike="noStrike" spc="-1" dirty="0">
              <a:latin typeface="Arial"/>
            </a:endParaRPr>
          </a:p>
          <a:p>
            <a:pPr>
              <a:lnSpc>
                <a:spcPct val="100000"/>
              </a:lnSpc>
              <a:buNone/>
            </a:pPr>
            <a:endParaRPr lang="en-IN" sz="1800" b="0" strike="noStrike" spc="-1" dirty="0">
              <a:latin typeface="Arial"/>
            </a:endParaRPr>
          </a:p>
        </p:txBody>
      </p:sp>
      <p:sp>
        <p:nvSpPr>
          <p:cNvPr id="17" name="TextBox 8">
            <a:extLst>
              <a:ext uri="{FF2B5EF4-FFF2-40B4-BE49-F238E27FC236}">
                <a16:creationId xmlns:a16="http://schemas.microsoft.com/office/drawing/2014/main" id="{C0BF57BF-8A3A-BE05-0737-3B4433293C42}"/>
              </a:ext>
            </a:extLst>
          </p:cNvPr>
          <p:cNvSpPr/>
          <p:nvPr/>
        </p:nvSpPr>
        <p:spPr>
          <a:xfrm>
            <a:off x="-88777" y="5157926"/>
            <a:ext cx="4094922" cy="7372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IN" sz="2400" b="1" u="sng" strike="noStrike" spc="-1" dirty="0">
                <a:solidFill>
                  <a:srgbClr val="000000"/>
                </a:solidFill>
                <a:latin typeface="Copperplate Gothic Bold"/>
                <a:ea typeface="DejaVu Sans"/>
              </a:rPr>
              <a:t>SUBMITTED TO -</a:t>
            </a:r>
            <a:endParaRPr lang="en-IN" sz="2400" b="0" u="sng" strike="noStrike" spc="-1" dirty="0">
              <a:latin typeface="Arial"/>
            </a:endParaRPr>
          </a:p>
          <a:p>
            <a:pPr>
              <a:lnSpc>
                <a:spcPct val="100000"/>
              </a:lnSpc>
              <a:buNone/>
            </a:pPr>
            <a:r>
              <a:rPr lang="en-IN" sz="1800" b="1" strike="noStrike" spc="-1" dirty="0">
                <a:solidFill>
                  <a:srgbClr val="000000"/>
                </a:solidFill>
                <a:latin typeface="Copperplate Gothic Bold"/>
                <a:ea typeface="DejaVu Sans"/>
              </a:rPr>
              <a:t>Ms. </a:t>
            </a:r>
            <a:r>
              <a:rPr lang="en-IN" sz="1800" b="1" spc="-1" dirty="0">
                <a:latin typeface="Copperplate Gothic Bold"/>
                <a:ea typeface="DejaVu Sans"/>
              </a:rPr>
              <a:t>Deepti</a:t>
            </a:r>
            <a:r>
              <a:rPr lang="en-IN" sz="1800" b="1" strike="noStrike" spc="-1" dirty="0">
                <a:solidFill>
                  <a:srgbClr val="000000"/>
                </a:solidFill>
                <a:latin typeface="Copperplate Gothic Bold"/>
                <a:ea typeface="DejaVu Sans"/>
              </a:rPr>
              <a:t> SINGH</a:t>
            </a:r>
            <a:endParaRPr lang="en-IN" sz="1800" b="0" strike="noStrike" spc="-1" dirty="0">
              <a:latin typeface="Arial"/>
            </a:endParaRPr>
          </a:p>
        </p:txBody>
      </p:sp>
      <p:pic>
        <p:nvPicPr>
          <p:cNvPr id="2" name="Picture 1">
            <a:extLst>
              <a:ext uri="{FF2B5EF4-FFF2-40B4-BE49-F238E27FC236}">
                <a16:creationId xmlns:a16="http://schemas.microsoft.com/office/drawing/2014/main" id="{EF190490-4FA4-F7D4-719A-C400FE40A591}"/>
              </a:ext>
            </a:extLst>
          </p:cNvPr>
          <p:cNvPicPr>
            <a:picLocks noChangeAspect="1"/>
          </p:cNvPicPr>
          <p:nvPr/>
        </p:nvPicPr>
        <p:blipFill>
          <a:blip r:embed="rId4"/>
          <a:stretch>
            <a:fillRect/>
          </a:stretch>
        </p:blipFill>
        <p:spPr>
          <a:xfrm>
            <a:off x="9742590" y="2664680"/>
            <a:ext cx="1898394" cy="1959079"/>
          </a:xfrm>
          <a:prstGeom prst="rect">
            <a:avLst/>
          </a:prstGeom>
        </p:spPr>
      </p:pic>
    </p:spTree>
    <p:extLst>
      <p:ext uri="{BB962C8B-B14F-4D97-AF65-F5344CB8AC3E}">
        <p14:creationId xmlns:p14="http://schemas.microsoft.com/office/powerpoint/2010/main" val="495944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5F28211-06F9-FED3-E68B-BD525EA85BDF}"/>
              </a:ext>
            </a:extLst>
          </p:cNvPr>
          <p:cNvSpPr/>
          <p:nvPr/>
        </p:nvSpPr>
        <p:spPr>
          <a:xfrm>
            <a:off x="5065394" y="2465739"/>
            <a:ext cx="1781288" cy="9632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API</a:t>
            </a:r>
          </a:p>
          <a:p>
            <a:pPr algn="ctr"/>
            <a:r>
              <a:rPr lang="en-US" sz="1200" dirty="0"/>
              <a:t>INTEGRATION</a:t>
            </a:r>
            <a:endParaRPr lang="en-IN" sz="1200" dirty="0"/>
          </a:p>
        </p:txBody>
      </p:sp>
      <p:sp>
        <p:nvSpPr>
          <p:cNvPr id="5" name="Oval 4">
            <a:extLst>
              <a:ext uri="{FF2B5EF4-FFF2-40B4-BE49-F238E27FC236}">
                <a16:creationId xmlns:a16="http://schemas.microsoft.com/office/drawing/2014/main" id="{C160C950-50EF-42D8-7E2D-D7A56B262F1B}"/>
              </a:ext>
            </a:extLst>
          </p:cNvPr>
          <p:cNvSpPr/>
          <p:nvPr/>
        </p:nvSpPr>
        <p:spPr>
          <a:xfrm>
            <a:off x="5065394" y="4360158"/>
            <a:ext cx="1765973" cy="963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CHATBOT</a:t>
            </a:r>
            <a:endParaRPr lang="en-IN" dirty="0"/>
          </a:p>
        </p:txBody>
      </p:sp>
      <p:sp>
        <p:nvSpPr>
          <p:cNvPr id="6" name="Oval 5">
            <a:extLst>
              <a:ext uri="{FF2B5EF4-FFF2-40B4-BE49-F238E27FC236}">
                <a16:creationId xmlns:a16="http://schemas.microsoft.com/office/drawing/2014/main" id="{F55BC5AB-3F6C-2DE9-2EB0-7671393A1EF0}"/>
              </a:ext>
            </a:extLst>
          </p:cNvPr>
          <p:cNvSpPr/>
          <p:nvPr/>
        </p:nvSpPr>
        <p:spPr>
          <a:xfrm>
            <a:off x="8850422" y="4360158"/>
            <a:ext cx="1765973" cy="963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RECYCLINGSTATUS</a:t>
            </a:r>
          </a:p>
          <a:p>
            <a:pPr algn="ctr"/>
            <a:r>
              <a:rPr lang="en-US" dirty="0"/>
              <a:t>(AI)</a:t>
            </a:r>
            <a:endParaRPr lang="en-IN" dirty="0"/>
          </a:p>
        </p:txBody>
      </p:sp>
      <p:sp>
        <p:nvSpPr>
          <p:cNvPr id="8" name="TextBox 7">
            <a:extLst>
              <a:ext uri="{FF2B5EF4-FFF2-40B4-BE49-F238E27FC236}">
                <a16:creationId xmlns:a16="http://schemas.microsoft.com/office/drawing/2014/main" id="{4D2EDDAE-8008-248D-7B26-0CC1CBA06069}"/>
              </a:ext>
            </a:extLst>
          </p:cNvPr>
          <p:cNvSpPr txBox="1"/>
          <p:nvPr/>
        </p:nvSpPr>
        <p:spPr>
          <a:xfrm>
            <a:off x="2619553" y="348839"/>
            <a:ext cx="6642340" cy="1138773"/>
          </a:xfrm>
          <a:prstGeom prst="rect">
            <a:avLst/>
          </a:prstGeom>
          <a:solidFill>
            <a:schemeClr val="bg2">
              <a:lumMod val="75000"/>
            </a:schemeClr>
          </a:solidFill>
          <a:ln>
            <a:solidFill>
              <a:schemeClr val="tx1"/>
            </a:solidFill>
          </a:ln>
        </p:spPr>
        <p:txBody>
          <a:bodyPr wrap="square" rtlCol="0">
            <a:spAutoFit/>
          </a:bodyPr>
          <a:lstStyle/>
          <a:p>
            <a:pPr algn="ctr"/>
            <a:r>
              <a:rPr lang="en-IN" sz="4400" b="1" u="sng" dirty="0">
                <a:latin typeface="Arial Black" panose="020B0A04020102020204" pitchFamily="34" charset="0"/>
              </a:rPr>
              <a:t>SHOW - STOPPERS</a:t>
            </a:r>
          </a:p>
          <a:p>
            <a:pPr algn="ctr"/>
            <a:endParaRPr lang="en-US" sz="2400" b="1" dirty="0"/>
          </a:p>
        </p:txBody>
      </p:sp>
      <p:sp>
        <p:nvSpPr>
          <p:cNvPr id="14" name="Oval 13">
            <a:extLst>
              <a:ext uri="{FF2B5EF4-FFF2-40B4-BE49-F238E27FC236}">
                <a16:creationId xmlns:a16="http://schemas.microsoft.com/office/drawing/2014/main" id="{71FF2E1D-87E8-3216-ECF3-4AF92DD09DA4}"/>
              </a:ext>
            </a:extLst>
          </p:cNvPr>
          <p:cNvSpPr/>
          <p:nvPr/>
        </p:nvSpPr>
        <p:spPr>
          <a:xfrm>
            <a:off x="1913877" y="4360158"/>
            <a:ext cx="1765973" cy="9632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GOOGLE</a:t>
            </a:r>
          </a:p>
          <a:p>
            <a:pPr algn="ctr"/>
            <a:r>
              <a:rPr lang="en-US" dirty="0"/>
              <a:t>MAPS</a:t>
            </a:r>
            <a:endParaRPr lang="en-IN" dirty="0"/>
          </a:p>
        </p:txBody>
      </p:sp>
    </p:spTree>
    <p:extLst>
      <p:ext uri="{BB962C8B-B14F-4D97-AF65-F5344CB8AC3E}">
        <p14:creationId xmlns:p14="http://schemas.microsoft.com/office/powerpoint/2010/main" val="380369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3237-68F4-4A21-1E3B-A9722B24B137}"/>
              </a:ext>
            </a:extLst>
          </p:cNvPr>
          <p:cNvSpPr>
            <a:spLocks noGrp="1"/>
          </p:cNvSpPr>
          <p:nvPr>
            <p:ph type="ctrTitle"/>
          </p:nvPr>
        </p:nvSpPr>
        <p:spPr/>
        <p:txBody>
          <a:bodyPr/>
          <a:lstStyle/>
          <a:p>
            <a:r>
              <a:rPr lang="en-IN" dirty="0"/>
              <a:t>   </a:t>
            </a:r>
          </a:p>
        </p:txBody>
      </p:sp>
      <p:pic>
        <p:nvPicPr>
          <p:cNvPr id="6" name="Picture 5" descr="A logo of a dolphin&#10;&#10;Description automatically generated">
            <a:extLst>
              <a:ext uri="{FF2B5EF4-FFF2-40B4-BE49-F238E27FC236}">
                <a16:creationId xmlns:a16="http://schemas.microsoft.com/office/drawing/2014/main" id="{ED9D9A6A-8C65-E930-8F7D-DCFD05DBB55D}"/>
              </a:ext>
            </a:extLst>
          </p:cNvPr>
          <p:cNvPicPr>
            <a:picLocks noChangeAspect="1"/>
          </p:cNvPicPr>
          <p:nvPr/>
        </p:nvPicPr>
        <p:blipFill>
          <a:blip r:embed="rId2"/>
          <a:stretch>
            <a:fillRect/>
          </a:stretch>
        </p:blipFill>
        <p:spPr>
          <a:xfrm>
            <a:off x="5991944" y="1609186"/>
            <a:ext cx="1547669" cy="1547669"/>
          </a:xfrm>
          <a:prstGeom prst="rect">
            <a:avLst/>
          </a:prstGeom>
        </p:spPr>
      </p:pic>
      <p:pic>
        <p:nvPicPr>
          <p:cNvPr id="7" name="Picture 6" descr="A blue and white logo&#10;&#10;Description automatically generated">
            <a:extLst>
              <a:ext uri="{FF2B5EF4-FFF2-40B4-BE49-F238E27FC236}">
                <a16:creationId xmlns:a16="http://schemas.microsoft.com/office/drawing/2014/main" id="{5D7234EB-9273-7DCB-8B68-F77E4B2E4400}"/>
              </a:ext>
            </a:extLst>
          </p:cNvPr>
          <p:cNvPicPr>
            <a:picLocks noChangeAspect="1"/>
          </p:cNvPicPr>
          <p:nvPr/>
        </p:nvPicPr>
        <p:blipFill>
          <a:blip r:embed="rId3"/>
          <a:stretch>
            <a:fillRect/>
          </a:stretch>
        </p:blipFill>
        <p:spPr>
          <a:xfrm>
            <a:off x="8415250" y="1837111"/>
            <a:ext cx="1703310" cy="1066272"/>
          </a:xfrm>
          <a:prstGeom prst="rect">
            <a:avLst/>
          </a:prstGeom>
        </p:spPr>
      </p:pic>
      <p:pic>
        <p:nvPicPr>
          <p:cNvPr id="8" name="Picture 7" descr="A yellow and white logo&#10;&#10;Description automatically generated">
            <a:extLst>
              <a:ext uri="{FF2B5EF4-FFF2-40B4-BE49-F238E27FC236}">
                <a16:creationId xmlns:a16="http://schemas.microsoft.com/office/drawing/2014/main" id="{486778F7-9AE3-DA35-06D0-65BA42F0C19B}"/>
              </a:ext>
            </a:extLst>
          </p:cNvPr>
          <p:cNvPicPr>
            <a:picLocks noChangeAspect="1"/>
          </p:cNvPicPr>
          <p:nvPr/>
        </p:nvPicPr>
        <p:blipFill>
          <a:blip r:embed="rId4"/>
          <a:stretch>
            <a:fillRect/>
          </a:stretch>
        </p:blipFill>
        <p:spPr>
          <a:xfrm>
            <a:off x="10499972" y="1770937"/>
            <a:ext cx="869159" cy="1224168"/>
          </a:xfrm>
          <a:prstGeom prst="rect">
            <a:avLst/>
          </a:prstGeom>
        </p:spPr>
      </p:pic>
      <p:pic>
        <p:nvPicPr>
          <p:cNvPr id="9" name="Picture 8" descr="A logo of a google location&#10;&#10;Description automatically generated">
            <a:extLst>
              <a:ext uri="{FF2B5EF4-FFF2-40B4-BE49-F238E27FC236}">
                <a16:creationId xmlns:a16="http://schemas.microsoft.com/office/drawing/2014/main" id="{FA3B9BD4-E386-D809-324A-4D21B2260000}"/>
              </a:ext>
            </a:extLst>
          </p:cNvPr>
          <p:cNvPicPr>
            <a:picLocks noChangeAspect="1"/>
          </p:cNvPicPr>
          <p:nvPr/>
        </p:nvPicPr>
        <p:blipFill>
          <a:blip r:embed="rId5"/>
          <a:stretch>
            <a:fillRect/>
          </a:stretch>
        </p:blipFill>
        <p:spPr>
          <a:xfrm>
            <a:off x="3753229" y="1950441"/>
            <a:ext cx="1272292" cy="1206414"/>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036D6FB4-D72E-D857-5977-57EEECDC7153}"/>
              </a:ext>
            </a:extLst>
          </p:cNvPr>
          <p:cNvPicPr>
            <a:picLocks noChangeAspect="1"/>
          </p:cNvPicPr>
          <p:nvPr/>
        </p:nvPicPr>
        <p:blipFill>
          <a:blip r:embed="rId6"/>
          <a:stretch>
            <a:fillRect/>
          </a:stretch>
        </p:blipFill>
        <p:spPr>
          <a:xfrm>
            <a:off x="6377198" y="4041413"/>
            <a:ext cx="1211258" cy="1206414"/>
          </a:xfrm>
          <a:prstGeom prst="rect">
            <a:avLst/>
          </a:prstGeom>
        </p:spPr>
      </p:pic>
      <p:pic>
        <p:nvPicPr>
          <p:cNvPr id="11" name="Picture 10" descr="A close up of a sign&#10;&#10;Description automatically generated">
            <a:extLst>
              <a:ext uri="{FF2B5EF4-FFF2-40B4-BE49-F238E27FC236}">
                <a16:creationId xmlns:a16="http://schemas.microsoft.com/office/drawing/2014/main" id="{1CBC3255-40FB-B701-9666-E34B18B80EA4}"/>
              </a:ext>
            </a:extLst>
          </p:cNvPr>
          <p:cNvPicPr>
            <a:picLocks noChangeAspect="1"/>
          </p:cNvPicPr>
          <p:nvPr/>
        </p:nvPicPr>
        <p:blipFill>
          <a:blip r:embed="rId7"/>
          <a:stretch>
            <a:fillRect/>
          </a:stretch>
        </p:blipFill>
        <p:spPr>
          <a:xfrm>
            <a:off x="8523332" y="4041413"/>
            <a:ext cx="3335293" cy="1206414"/>
          </a:xfrm>
          <a:prstGeom prst="rect">
            <a:avLst/>
          </a:prstGeom>
        </p:spPr>
      </p:pic>
      <p:sp>
        <p:nvSpPr>
          <p:cNvPr id="13" name="TextBox 12">
            <a:extLst>
              <a:ext uri="{FF2B5EF4-FFF2-40B4-BE49-F238E27FC236}">
                <a16:creationId xmlns:a16="http://schemas.microsoft.com/office/drawing/2014/main" id="{BB52CE5E-2AF7-F6B5-BD14-049D0BA4D59F}"/>
              </a:ext>
            </a:extLst>
          </p:cNvPr>
          <p:cNvSpPr txBox="1"/>
          <p:nvPr/>
        </p:nvSpPr>
        <p:spPr>
          <a:xfrm>
            <a:off x="2730260" y="193073"/>
            <a:ext cx="7732145" cy="1138773"/>
          </a:xfrm>
          <a:prstGeom prst="rect">
            <a:avLst/>
          </a:prstGeom>
          <a:solidFill>
            <a:schemeClr val="bg2">
              <a:lumMod val="75000"/>
            </a:schemeClr>
          </a:solidFill>
          <a:ln>
            <a:solidFill>
              <a:schemeClr val="tx1"/>
            </a:solidFill>
          </a:ln>
        </p:spPr>
        <p:txBody>
          <a:bodyPr wrap="square" rtlCol="0">
            <a:spAutoFit/>
          </a:bodyPr>
          <a:lstStyle/>
          <a:p>
            <a:pPr algn="ctr"/>
            <a:r>
              <a:rPr lang="en-IN" sz="4400" b="1" u="sng" dirty="0">
                <a:latin typeface="Arial Black" panose="020B0A04020102020204" pitchFamily="34" charset="0"/>
              </a:rPr>
              <a:t>TECHNOLOGY STACK</a:t>
            </a:r>
          </a:p>
          <a:p>
            <a:pPr algn="ctr"/>
            <a:endParaRPr lang="en-US" sz="2400" b="1" dirty="0"/>
          </a:p>
        </p:txBody>
      </p:sp>
    </p:spTree>
    <p:extLst>
      <p:ext uri="{BB962C8B-B14F-4D97-AF65-F5344CB8AC3E}">
        <p14:creationId xmlns:p14="http://schemas.microsoft.com/office/powerpoint/2010/main" val="68119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00ABD2-B13C-8947-D987-E8B49CB60894}"/>
              </a:ext>
            </a:extLst>
          </p:cNvPr>
          <p:cNvSpPr>
            <a:spLocks noGrp="1"/>
          </p:cNvSpPr>
          <p:nvPr>
            <p:ph type="body" idx="1"/>
          </p:nvPr>
        </p:nvSpPr>
        <p:spPr>
          <a:xfrm>
            <a:off x="2044459" y="2289363"/>
            <a:ext cx="8617789" cy="2795232"/>
          </a:xfrm>
        </p:spPr>
        <p:txBody>
          <a:bodyPr/>
          <a:lstStyle/>
          <a:p>
            <a:pPr marL="514350" indent="-285750" algn="just">
              <a:buFont typeface="Arial" panose="020B0604020202020204" pitchFamily="34" charset="0"/>
              <a:buChar char="•"/>
            </a:pPr>
            <a:r>
              <a:rPr lang="en-IN" sz="2000" b="1" dirty="0">
                <a:effectLst/>
                <a:latin typeface="+mj-lt"/>
                <a:ea typeface="Times New Roman" panose="02020603050405020304" pitchFamily="18" charset="0"/>
                <a:hlinkClick r:id="rId2"/>
              </a:rPr>
              <a:t>https://www.irjmets.com/uploadedfiles/paper/issue_7_july_2023/42873/final/fin_irjmets1688561658.pdf</a:t>
            </a:r>
            <a:endParaRPr lang="en-IN" sz="2000" b="1" dirty="0">
              <a:effectLst/>
              <a:latin typeface="+mj-lt"/>
              <a:ea typeface="Times New Roman" panose="02020603050405020304" pitchFamily="18" charset="0"/>
            </a:endParaRPr>
          </a:p>
          <a:p>
            <a:pPr marL="514350" indent="-285750" algn="just">
              <a:buFont typeface="Arial" panose="020B0604020202020204" pitchFamily="34" charset="0"/>
              <a:buChar char="•"/>
            </a:pPr>
            <a:endParaRPr lang="en-IN" sz="2000" b="1" dirty="0">
              <a:latin typeface="+mj-lt"/>
              <a:ea typeface="Times New Roman" panose="02020603050405020304" pitchFamily="18" charset="0"/>
            </a:endParaRPr>
          </a:p>
          <a:p>
            <a:pPr marL="514350" indent="-285750" algn="just">
              <a:buFont typeface="Arial" panose="020B0604020202020204" pitchFamily="34" charset="0"/>
              <a:buChar char="•"/>
            </a:pPr>
            <a:r>
              <a:rPr lang="en-IN" sz="2000" b="1" dirty="0">
                <a:effectLst/>
                <a:latin typeface="+mj-lt"/>
                <a:ea typeface="Times New Roman" panose="02020603050405020304" pitchFamily="18" charset="0"/>
                <a:hlinkClick r:id="rId3"/>
              </a:rPr>
              <a:t>https://www.sciencedirect.com/science/article/pii/S294975072300024X</a:t>
            </a:r>
            <a:endParaRPr lang="en-IN" sz="2000" b="1" dirty="0">
              <a:effectLst/>
              <a:latin typeface="+mj-lt"/>
              <a:ea typeface="Times New Roman" panose="02020603050405020304" pitchFamily="18" charset="0"/>
            </a:endParaRPr>
          </a:p>
          <a:p>
            <a:pPr marL="514350" indent="-285750" algn="just">
              <a:buFont typeface="Arial" panose="020B0604020202020204" pitchFamily="34" charset="0"/>
              <a:buChar char="•"/>
            </a:pPr>
            <a:endParaRPr lang="en-IN" sz="2000" b="1" dirty="0">
              <a:latin typeface="+mj-lt"/>
              <a:ea typeface="Times New Roman" panose="02020603050405020304" pitchFamily="18" charset="0"/>
            </a:endParaRPr>
          </a:p>
          <a:p>
            <a:pPr marL="514350" indent="-285750" algn="just">
              <a:buFont typeface="Arial" panose="020B0604020202020204" pitchFamily="34" charset="0"/>
              <a:buChar char="•"/>
            </a:pPr>
            <a:endParaRPr lang="en-IN" sz="2000" b="1" dirty="0">
              <a:effectLst/>
              <a:latin typeface="+mj-lt"/>
              <a:ea typeface="Times New Roman" panose="02020603050405020304" pitchFamily="18" charset="0"/>
            </a:endParaRPr>
          </a:p>
          <a:p>
            <a:pPr marL="514350" indent="-285750" algn="just">
              <a:buFont typeface="Arial" panose="020B0604020202020204" pitchFamily="34" charset="0"/>
              <a:buChar char="•"/>
            </a:pPr>
            <a:r>
              <a:rPr lang="en-IN" sz="2000" b="1" dirty="0">
                <a:effectLst/>
                <a:latin typeface="+mj-lt"/>
                <a:ea typeface="Times New Roman" panose="02020603050405020304" pitchFamily="18" charset="0"/>
                <a:hlinkClick r:id="rId4"/>
              </a:rPr>
              <a:t>https://environment.rajasthan.gov.in/content/dam/environment/RPCB/WorldEnvironmentDay2023/Problem%20Statement%20for%20Electronic%20Waste.pdf</a:t>
            </a:r>
            <a:endParaRPr lang="en-IN" sz="2000" b="1" dirty="0">
              <a:effectLst/>
              <a:latin typeface="+mj-lt"/>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11FF357F-908D-62AE-14BD-9AC4B6F4BB1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latin typeface="Libre Franklin"/>
              <a:ea typeface="Libre Franklin"/>
              <a:cs typeface="Libre Franklin"/>
              <a:sym typeface="Libre Franklin"/>
            </a:endParaRPr>
          </a:p>
        </p:txBody>
      </p:sp>
      <p:sp>
        <p:nvSpPr>
          <p:cNvPr id="6" name="TextBox 5">
            <a:extLst>
              <a:ext uri="{FF2B5EF4-FFF2-40B4-BE49-F238E27FC236}">
                <a16:creationId xmlns:a16="http://schemas.microsoft.com/office/drawing/2014/main" id="{E206F355-7801-51A3-95F7-345279AE84D1}"/>
              </a:ext>
            </a:extLst>
          </p:cNvPr>
          <p:cNvSpPr txBox="1"/>
          <p:nvPr/>
        </p:nvSpPr>
        <p:spPr>
          <a:xfrm>
            <a:off x="2730260" y="193073"/>
            <a:ext cx="7732145" cy="1138773"/>
          </a:xfrm>
          <a:prstGeom prst="rect">
            <a:avLst/>
          </a:prstGeom>
          <a:solidFill>
            <a:schemeClr val="bg2">
              <a:lumMod val="75000"/>
            </a:schemeClr>
          </a:solidFill>
          <a:ln>
            <a:solidFill>
              <a:schemeClr val="tx1"/>
            </a:solidFill>
          </a:ln>
        </p:spPr>
        <p:txBody>
          <a:bodyPr wrap="square" rtlCol="0">
            <a:spAutoFit/>
          </a:bodyPr>
          <a:lstStyle/>
          <a:p>
            <a:pPr algn="ctr"/>
            <a:r>
              <a:rPr lang="en-IN" sz="4400" b="1" u="sng" dirty="0">
                <a:latin typeface="Arial Black" panose="020B0A04020102020204" pitchFamily="34" charset="0"/>
              </a:rPr>
              <a:t>REFERENCES</a:t>
            </a:r>
          </a:p>
          <a:p>
            <a:pPr algn="ctr"/>
            <a:endParaRPr lang="en-US" sz="2400" b="1" dirty="0"/>
          </a:p>
        </p:txBody>
      </p:sp>
    </p:spTree>
    <p:extLst>
      <p:ext uri="{BB962C8B-B14F-4D97-AF65-F5344CB8AC3E}">
        <p14:creationId xmlns:p14="http://schemas.microsoft.com/office/powerpoint/2010/main" val="312007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E17D283-7D1E-2F08-E3B9-4FE49DB1B8E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13</a:t>
            </a:fld>
            <a:endParaRPr lang="en-US">
              <a:latin typeface="Libre Franklin"/>
              <a:ea typeface="Libre Franklin"/>
              <a:cs typeface="Libre Franklin"/>
              <a:sym typeface="Libre Franklin"/>
            </a:endParaRPr>
          </a:p>
        </p:txBody>
      </p:sp>
      <p:pic>
        <p:nvPicPr>
          <p:cNvPr id="10" name="Picture 9">
            <a:extLst>
              <a:ext uri="{FF2B5EF4-FFF2-40B4-BE49-F238E27FC236}">
                <a16:creationId xmlns:a16="http://schemas.microsoft.com/office/drawing/2014/main" id="{C10E877B-58B5-93EB-B3A6-9B772ECF90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20506" y="664234"/>
            <a:ext cx="7410089" cy="6551068"/>
          </a:xfrm>
          <a:prstGeom prst="rect">
            <a:avLst/>
          </a:prstGeom>
        </p:spPr>
      </p:pic>
      <p:sp>
        <p:nvSpPr>
          <p:cNvPr id="11" name="TextBox 10">
            <a:extLst>
              <a:ext uri="{FF2B5EF4-FFF2-40B4-BE49-F238E27FC236}">
                <a16:creationId xmlns:a16="http://schemas.microsoft.com/office/drawing/2014/main" id="{CA1EBA9D-B640-7283-8D8E-489951C52764}"/>
              </a:ext>
            </a:extLst>
          </p:cNvPr>
          <p:cNvSpPr txBox="1"/>
          <p:nvPr/>
        </p:nvSpPr>
        <p:spPr>
          <a:xfrm>
            <a:off x="2320506" y="6983353"/>
            <a:ext cx="7410089" cy="230832"/>
          </a:xfrm>
          <a:prstGeom prst="rect">
            <a:avLst/>
          </a:prstGeom>
          <a:noFill/>
        </p:spPr>
        <p:txBody>
          <a:bodyPr wrap="square" rtlCol="0">
            <a:spAutoFit/>
          </a:bodyPr>
          <a:lstStyle/>
          <a:p>
            <a:r>
              <a:rPr lang="en-IN" sz="900">
                <a:hlinkClick r:id="rId3" tooltip="https://www.flickr.com/photos/ryonedwards/4285095589"/>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362505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05A791B-86DC-8548-68CB-6B99D728C6E4}"/>
              </a:ext>
            </a:extLst>
          </p:cNvPr>
          <p:cNvSpPr>
            <a:spLocks noGrp="1"/>
          </p:cNvSpPr>
          <p:nvPr>
            <p:ph type="body" idx="1"/>
          </p:nvPr>
        </p:nvSpPr>
        <p:spPr>
          <a:xfrm>
            <a:off x="5867470" y="2166151"/>
            <a:ext cx="6044421" cy="3233985"/>
          </a:xfrm>
        </p:spPr>
        <p:txBody>
          <a:bodyPr/>
          <a:lstStyle/>
          <a:p>
            <a:pPr marL="0" indent="0">
              <a:spcBef>
                <a:spcPts val="0"/>
              </a:spcBef>
            </a:pPr>
            <a:r>
              <a:rPr lang="en-US" sz="1800" dirty="0">
                <a:latin typeface="Open Sans" panose="020B0606030504020204" pitchFamily="34" charset="0"/>
                <a:ea typeface="Open Sans" panose="020B0606030504020204" pitchFamily="34" charset="0"/>
                <a:cs typeface="Open Sans" panose="020B0606030504020204" pitchFamily="34" charset="0"/>
                <a:sym typeface="Franklin Gothic"/>
              </a:rPr>
              <a:t>Institute Name:- </a:t>
            </a:r>
            <a:r>
              <a:rPr lang="en-US"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ABES Institute Of Technology, Ghaziabad                                                    </a:t>
            </a:r>
          </a:p>
          <a:p>
            <a:pPr marL="0" lvl="0" indent="0" algn="l" rtl="0">
              <a:lnSpc>
                <a:spcPct val="90000"/>
              </a:lnSpc>
              <a:spcBef>
                <a:spcPts val="0"/>
              </a:spcBef>
              <a:spcAft>
                <a:spcPts val="0"/>
              </a:spcAft>
              <a:buClr>
                <a:schemeClr val="lt2"/>
              </a:buClr>
              <a:buSzPts val="1800"/>
              <a:buNone/>
            </a:pPr>
            <a:endParaRPr lang="en-US" sz="1800" dirty="0">
              <a:latin typeface="Open Sans" panose="020B0606030504020204" pitchFamily="34" charset="0"/>
              <a:ea typeface="Open Sans" panose="020B0606030504020204" pitchFamily="34" charset="0"/>
              <a:cs typeface="Open Sans" panose="020B0606030504020204" pitchFamily="34" charset="0"/>
              <a:sym typeface="Franklin Gothic"/>
            </a:endParaRPr>
          </a:p>
          <a:p>
            <a:pPr marL="0" lvl="0" indent="0" algn="l" rtl="0">
              <a:lnSpc>
                <a:spcPct val="90000"/>
              </a:lnSpc>
              <a:spcBef>
                <a:spcPts val="0"/>
              </a:spcBef>
              <a:spcAft>
                <a:spcPts val="0"/>
              </a:spcAft>
              <a:buClr>
                <a:schemeClr val="lt2"/>
              </a:buClr>
              <a:buSzPts val="1800"/>
              <a:buNone/>
            </a:pPr>
            <a:r>
              <a:rPr lang="en-US" sz="1800" dirty="0">
                <a:latin typeface="Open Sans" panose="020B0606030504020204" pitchFamily="34" charset="0"/>
                <a:ea typeface="Open Sans" panose="020B0606030504020204" pitchFamily="34" charset="0"/>
                <a:cs typeface="Open Sans" panose="020B0606030504020204" pitchFamily="34" charset="0"/>
                <a:sym typeface="Franklin Gothic"/>
              </a:rPr>
              <a:t>Project ID:-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2023-MPJ-3IT-01</a:t>
            </a:r>
            <a:r>
              <a:rPr lang="en-US" sz="18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Franklin Gothic"/>
              </a:rPr>
              <a:t>                                                                   </a:t>
            </a:r>
          </a:p>
          <a:p>
            <a:pPr marL="0" lvl="0" indent="0" algn="l" rtl="0">
              <a:lnSpc>
                <a:spcPct val="90000"/>
              </a:lnSpc>
              <a:spcBef>
                <a:spcPts val="0"/>
              </a:spcBef>
              <a:spcAft>
                <a:spcPts val="0"/>
              </a:spcAft>
              <a:buClr>
                <a:schemeClr val="lt2"/>
              </a:buClr>
              <a:buSzPts val="1800"/>
              <a:buNone/>
            </a:pP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endParaRPr>
          </a:p>
          <a:p>
            <a:pPr marL="0" lvl="0" indent="0" algn="l" rtl="0">
              <a:lnSpc>
                <a:spcPct val="90000"/>
              </a:lnSpc>
              <a:spcBef>
                <a:spcPts val="0"/>
              </a:spcBef>
              <a:spcAft>
                <a:spcPts val="0"/>
              </a:spcAft>
              <a:buClr>
                <a:schemeClr val="lt2"/>
              </a:buClr>
              <a:buSzPts val="1800"/>
              <a:buNone/>
            </a:pPr>
            <a:r>
              <a:rPr lang="en-US" sz="1800" dirty="0">
                <a:latin typeface="Open Sans" panose="020B0606030504020204" pitchFamily="34" charset="0"/>
                <a:ea typeface="Open Sans" panose="020B0606030504020204" pitchFamily="34" charset="0"/>
                <a:cs typeface="Open Sans" panose="020B0606030504020204" pitchFamily="34" charset="0"/>
                <a:sym typeface="Franklin Gothic"/>
              </a:rPr>
              <a:t>Team Name:-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Franklin Gothic"/>
              </a:rPr>
              <a:t>Cycle Sustain Now</a:t>
            </a:r>
            <a:r>
              <a:rPr lang="en-US" sz="18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p>
            <a:pPr marL="0" lvl="0" indent="0" algn="l" rtl="0">
              <a:lnSpc>
                <a:spcPct val="90000"/>
              </a:lnSpc>
              <a:spcBef>
                <a:spcPts val="0"/>
              </a:spcBef>
              <a:spcAft>
                <a:spcPts val="0"/>
              </a:spcAft>
              <a:buClr>
                <a:schemeClr val="lt2"/>
              </a:buClr>
              <a:buSzPts val="1800"/>
              <a:buNone/>
            </a:pP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Franklin Gothic"/>
            </a:endParaRPr>
          </a:p>
          <a:p>
            <a:pPr marL="0" lvl="0" indent="0" algn="l" rtl="0">
              <a:lnSpc>
                <a:spcPct val="90000"/>
              </a:lnSpc>
              <a:spcBef>
                <a:spcPts val="0"/>
              </a:spcBef>
              <a:spcAft>
                <a:spcPts val="0"/>
              </a:spcAft>
              <a:buClr>
                <a:schemeClr val="lt2"/>
              </a:buClr>
              <a:buSzPts val="1800"/>
              <a:buNone/>
            </a:pPr>
            <a:r>
              <a:rPr lang="en-US" sz="1800" dirty="0">
                <a:latin typeface="Open Sans" panose="020B0606030504020204" pitchFamily="34" charset="0"/>
                <a:ea typeface="Open Sans" panose="020B0606030504020204" pitchFamily="34" charset="0"/>
                <a:cs typeface="Open Sans" panose="020B0606030504020204" pitchFamily="34" charset="0"/>
                <a:sym typeface="Franklin Gothic"/>
              </a:rPr>
              <a:t>Theme Name:- </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Smart Automation</a:t>
            </a:r>
          </a:p>
          <a:p>
            <a:pPr marL="0" lvl="0" indent="0" algn="l" rtl="0">
              <a:lnSpc>
                <a:spcPct val="90000"/>
              </a:lnSpc>
              <a:spcBef>
                <a:spcPts val="0"/>
              </a:spcBef>
              <a:spcAft>
                <a:spcPts val="0"/>
              </a:spcAft>
              <a:buClr>
                <a:schemeClr val="lt2"/>
              </a:buClr>
              <a:buSzPts val="1800"/>
              <a:buNone/>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endParaRPr>
          </a:p>
          <a:p>
            <a:pPr marL="0" lvl="0" indent="0" algn="l" rtl="0">
              <a:lnSpc>
                <a:spcPct val="90000"/>
              </a:lnSpc>
              <a:spcBef>
                <a:spcPts val="0"/>
              </a:spcBef>
              <a:spcAft>
                <a:spcPts val="0"/>
              </a:spcAft>
              <a:buClr>
                <a:schemeClr val="lt2"/>
              </a:buClr>
              <a:buSzPts val="1800"/>
              <a:buNone/>
            </a:pPr>
            <a:r>
              <a:rPr lang="en-US" dirty="0">
                <a:latin typeface="Open Sans" panose="020B0606030504020204" pitchFamily="34" charset="0"/>
                <a:ea typeface="Open Sans" panose="020B0606030504020204" pitchFamily="34" charset="0"/>
                <a:cs typeface="Open Sans" panose="020B0606030504020204" pitchFamily="34" charset="0"/>
                <a:sym typeface="Franklin Gothic"/>
              </a:rPr>
              <a:t>Session</a:t>
            </a:r>
            <a:r>
              <a:rPr lang="en-US" sz="1800" dirty="0">
                <a:latin typeface="Open Sans" panose="020B0606030504020204" pitchFamily="34" charset="0"/>
                <a:ea typeface="Open Sans" panose="020B0606030504020204" pitchFamily="34" charset="0"/>
                <a:cs typeface="Open Sans" panose="020B0606030504020204" pitchFamily="34" charset="0"/>
                <a:sym typeface="Franklin Gothic"/>
              </a:rPr>
              <a:t>:-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2023-24</a:t>
            </a:r>
          </a:p>
          <a:p>
            <a:pPr marL="0" lvl="0" indent="0" algn="l" rtl="0">
              <a:lnSpc>
                <a:spcPct val="90000"/>
              </a:lnSpc>
              <a:spcBef>
                <a:spcPts val="0"/>
              </a:spcBef>
              <a:spcAft>
                <a:spcPts val="0"/>
              </a:spcAft>
              <a:buClr>
                <a:schemeClr val="lt2"/>
              </a:buClr>
              <a:buSzPts val="1800"/>
              <a:buNone/>
            </a:pPr>
            <a:endParaRPr lang="en-US" sz="1800" dirty="0">
              <a:solidFill>
                <a:schemeClr val="tx1"/>
              </a:solidFill>
              <a:latin typeface="Franklin Gothic"/>
              <a:ea typeface="Franklin Gothic"/>
              <a:cs typeface="Franklin Gothic"/>
              <a:sym typeface="Franklin Gothic"/>
            </a:endParaRPr>
          </a:p>
          <a:p>
            <a:pPr marL="0" indent="0">
              <a:spcBef>
                <a:spcPts val="0"/>
              </a:spcBef>
            </a:pPr>
            <a:r>
              <a:rPr lang="en-US" sz="1800" dirty="0">
                <a:latin typeface="Open Sans" panose="020B0606030504020204" pitchFamily="34" charset="0"/>
                <a:ea typeface="Open Sans" panose="020B0606030504020204" pitchFamily="34" charset="0"/>
                <a:cs typeface="Open Sans" panose="020B0606030504020204" pitchFamily="34" charset="0"/>
                <a:sym typeface="Franklin Gothic"/>
              </a:rPr>
              <a:t>Branch:-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Information Technology (3</a:t>
            </a:r>
            <a:r>
              <a:rPr lang="en-US" baseline="300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rd</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 Year)</a:t>
            </a: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endParaRPr>
          </a:p>
          <a:p>
            <a:pPr marL="0" lvl="0" indent="0" algn="l" rtl="0">
              <a:lnSpc>
                <a:spcPct val="90000"/>
              </a:lnSpc>
              <a:spcBef>
                <a:spcPts val="0"/>
              </a:spcBef>
              <a:spcAft>
                <a:spcPts val="0"/>
              </a:spcAft>
              <a:buClr>
                <a:schemeClr val="lt2"/>
              </a:buClr>
              <a:buSzPts val="1800"/>
              <a:buNone/>
            </a:pPr>
            <a:endParaRPr lang="en-US" sz="1800" dirty="0">
              <a:solidFill>
                <a:schemeClr val="tx1"/>
              </a:solidFill>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endParaRPr lang="en-US" dirty="0">
              <a:solidFill>
                <a:schemeClr val="tx1"/>
              </a:solidFill>
              <a:latin typeface="Franklin Gothic"/>
              <a:ea typeface="Franklin Gothic"/>
              <a:cs typeface="Franklin Gothic"/>
              <a:sym typeface="Franklin Gothic"/>
            </a:endParaRPr>
          </a:p>
          <a:p>
            <a:pPr marL="0" indent="0">
              <a:spcBef>
                <a:spcPts val="0"/>
              </a:spcBef>
            </a:pPr>
            <a:endParaRPr lang="en-US" sz="1800" dirty="0">
              <a:solidFill>
                <a:schemeClr val="tx1"/>
              </a:solidFill>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endParaRPr lang="en-US" sz="1800" dirty="0">
              <a:solidFill>
                <a:schemeClr val="tx1"/>
              </a:solidFill>
              <a:latin typeface="Franklin Gothic"/>
              <a:ea typeface="Franklin Gothic"/>
              <a:cs typeface="Franklin Gothic"/>
              <a:sym typeface="Franklin Gothic"/>
            </a:endParaRPr>
          </a:p>
          <a:p>
            <a:pPr marL="0" lvl="0" indent="0" algn="l" rtl="0">
              <a:lnSpc>
                <a:spcPct val="90000"/>
              </a:lnSpc>
              <a:spcBef>
                <a:spcPts val="0"/>
              </a:spcBef>
              <a:spcAft>
                <a:spcPts val="0"/>
              </a:spcAft>
              <a:buClr>
                <a:schemeClr val="lt2"/>
              </a:buClr>
              <a:buSzPts val="1800"/>
              <a:buNone/>
            </a:pPr>
            <a:endParaRPr lang="en-US" dirty="0">
              <a:solidFill>
                <a:schemeClr val="tx1"/>
              </a:solidFill>
              <a:latin typeface="Franklin Gothic"/>
              <a:sym typeface="Franklin Gothic"/>
            </a:endParaRPr>
          </a:p>
          <a:p>
            <a:pPr marL="0" lvl="0" indent="0" algn="l" rtl="0">
              <a:lnSpc>
                <a:spcPct val="90000"/>
              </a:lnSpc>
              <a:spcBef>
                <a:spcPts val="0"/>
              </a:spcBef>
              <a:spcAft>
                <a:spcPts val="0"/>
              </a:spcAft>
              <a:buClr>
                <a:schemeClr val="lt2"/>
              </a:buClr>
              <a:buSzPts val="1800"/>
              <a:buNone/>
            </a:pPr>
            <a:endParaRPr lang="en-US" sz="1800" dirty="0">
              <a:solidFill>
                <a:schemeClr val="tx1"/>
              </a:solidFill>
            </a:endParaRPr>
          </a:p>
          <a:p>
            <a:endParaRPr lang="en-IN" sz="1800" u="sng" dirty="0">
              <a:solidFill>
                <a:schemeClr val="tx1"/>
              </a:solidFill>
              <a:effectLst>
                <a:outerShdw blurRad="38100" dist="38100" dir="2700000" algn="tl">
                  <a:srgbClr val="000000">
                    <a:alpha val="43137"/>
                  </a:srgbClr>
                </a:outerShdw>
              </a:effectLst>
              <a:latin typeface="Franklin Gothic Demi" panose="020B0703020102020204" pitchFamily="34" charset="0"/>
            </a:endParaRPr>
          </a:p>
          <a:p>
            <a:endParaRPr lang="en-IN" dirty="0"/>
          </a:p>
        </p:txBody>
      </p:sp>
      <p:sp>
        <p:nvSpPr>
          <p:cNvPr id="5" name="Slide Number Placeholder 4">
            <a:extLst>
              <a:ext uri="{FF2B5EF4-FFF2-40B4-BE49-F238E27FC236}">
                <a16:creationId xmlns:a16="http://schemas.microsoft.com/office/drawing/2014/main" id="{689B473E-7EBB-D4AC-0222-14493AAEA33C}"/>
              </a:ext>
            </a:extLst>
          </p:cNvPr>
          <p:cNvSpPr>
            <a:spLocks noGrp="1"/>
          </p:cNvSpPr>
          <p:nvPr>
            <p:ph type="sldNum" idx="4294967295"/>
          </p:nvPr>
        </p:nvSpPr>
        <p:spPr>
          <a:xfrm>
            <a:off x="0" y="6332538"/>
            <a:ext cx="523875" cy="247650"/>
          </a:xfrm>
        </p:spPr>
        <p:txBody>
          <a:bodyPr/>
          <a:lstStyle/>
          <a:p>
            <a:pPr marL="0" lvl="0" indent="0" algn="l" rtl="0">
              <a:spcBef>
                <a:spcPts val="0"/>
              </a:spcBef>
              <a:spcAft>
                <a:spcPts val="0"/>
              </a:spcAft>
              <a:buNone/>
            </a:pPr>
            <a:fld id="{00000000-1234-1234-1234-123412341234}" type="slidenum">
              <a:rPr lang="en-US" smtClean="0"/>
              <a:t>2</a:t>
            </a:fld>
            <a:endParaRPr lang="en-US">
              <a:latin typeface="Libre Franklin"/>
              <a:ea typeface="Libre Franklin"/>
              <a:cs typeface="Libre Franklin"/>
              <a:sym typeface="Libre Franklin"/>
            </a:endParaRPr>
          </a:p>
        </p:txBody>
      </p:sp>
      <p:sp>
        <p:nvSpPr>
          <p:cNvPr id="8" name="TextBox 7">
            <a:extLst>
              <a:ext uri="{FF2B5EF4-FFF2-40B4-BE49-F238E27FC236}">
                <a16:creationId xmlns:a16="http://schemas.microsoft.com/office/drawing/2014/main" id="{404502A7-CF56-DB9B-D1D4-A5FF3DF65F55}"/>
              </a:ext>
            </a:extLst>
          </p:cNvPr>
          <p:cNvSpPr txBox="1"/>
          <p:nvPr/>
        </p:nvSpPr>
        <p:spPr>
          <a:xfrm>
            <a:off x="1865650" y="383038"/>
            <a:ext cx="9480012" cy="1292662"/>
          </a:xfrm>
          <a:prstGeom prst="rect">
            <a:avLst/>
          </a:prstGeom>
          <a:solidFill>
            <a:schemeClr val="bg2">
              <a:lumMod val="75000"/>
            </a:schemeClr>
          </a:solidFill>
          <a:ln>
            <a:solidFill>
              <a:schemeClr val="tx1"/>
            </a:solidFill>
          </a:ln>
        </p:spPr>
        <p:txBody>
          <a:bodyPr wrap="square" rtlCol="0">
            <a:spAutoFit/>
          </a:bodyPr>
          <a:lstStyle/>
          <a:p>
            <a:pPr algn="ctr"/>
            <a:r>
              <a:rPr lang="en-US" sz="2400" b="1" i="0" dirty="0">
                <a:latin typeface="Algerian" panose="04020705040A02060702" pitchFamily="82" charset="0"/>
              </a:rPr>
              <a:t> </a:t>
            </a:r>
            <a:r>
              <a:rPr lang="en-IN" sz="5400" u="sng" dirty="0">
                <a:solidFill>
                  <a:srgbClr val="C00000"/>
                </a:solidFill>
                <a:effectLst>
                  <a:outerShdw blurRad="38100" dist="38100" dir="2700000" algn="tl">
                    <a:srgbClr val="000000">
                      <a:alpha val="43137"/>
                    </a:srgbClr>
                  </a:outerShdw>
                </a:effectLst>
                <a:latin typeface="Algerian" panose="04020705040A02060702" pitchFamily="82" charset="0"/>
              </a:rPr>
              <a:t>E-Waste Facility Locator</a:t>
            </a:r>
            <a:endParaRPr lang="en-IN" sz="5400" b="1" u="sng" dirty="0">
              <a:latin typeface="Algerian" panose="04020705040A02060702" pitchFamily="82" charset="0"/>
            </a:endParaRPr>
          </a:p>
          <a:p>
            <a:pPr algn="ctr"/>
            <a:endParaRPr lang="en-IN" sz="2400" b="1" dirty="0"/>
          </a:p>
        </p:txBody>
      </p:sp>
    </p:spTree>
    <p:extLst>
      <p:ext uri="{BB962C8B-B14F-4D97-AF65-F5344CB8AC3E}">
        <p14:creationId xmlns:p14="http://schemas.microsoft.com/office/powerpoint/2010/main" val="55995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BAE6131-02F0-0671-66E8-D1C9B2293956}"/>
              </a:ext>
            </a:extLst>
          </p:cNvPr>
          <p:cNvSpPr>
            <a:spLocks noGrp="1"/>
          </p:cNvSpPr>
          <p:nvPr>
            <p:ph type="body" idx="1"/>
          </p:nvPr>
        </p:nvSpPr>
        <p:spPr>
          <a:xfrm>
            <a:off x="2216989" y="2289362"/>
            <a:ext cx="7764133" cy="3740501"/>
          </a:xfrm>
        </p:spPr>
        <p:txBody>
          <a:bodyPr/>
          <a:lstStyle/>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Problem Statement</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What is E-Waste?</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Current Challenges</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Instance of Approach</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Working of the project</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Use Cases</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Show Stoppers</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Layouts</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Technology Stack</a:t>
            </a:r>
          </a:p>
          <a:p>
            <a:pPr marL="514350" indent="-285750">
              <a:buFont typeface="Wingdings" panose="05000000000000000000" pitchFamily="2" charset="2"/>
              <a:buChar char="q"/>
            </a:pPr>
            <a:r>
              <a:rPr lang="en-IN" dirty="0">
                <a:latin typeface="Open Sans" panose="020B0606030504020204" pitchFamily="34" charset="0"/>
                <a:ea typeface="Open Sans" panose="020B0606030504020204" pitchFamily="34" charset="0"/>
                <a:cs typeface="Open Sans" panose="020B0606030504020204" pitchFamily="34" charset="0"/>
              </a:rPr>
              <a:t>References</a:t>
            </a:r>
          </a:p>
          <a:p>
            <a:endParaRPr lang="en-IN" dirty="0"/>
          </a:p>
          <a:p>
            <a:endParaRPr lang="en-IN" dirty="0"/>
          </a:p>
        </p:txBody>
      </p:sp>
      <p:sp>
        <p:nvSpPr>
          <p:cNvPr id="5" name="Slide Number Placeholder 4">
            <a:extLst>
              <a:ext uri="{FF2B5EF4-FFF2-40B4-BE49-F238E27FC236}">
                <a16:creationId xmlns:a16="http://schemas.microsoft.com/office/drawing/2014/main" id="{680CE5AE-EB9D-35E8-6D08-9D09C581FAA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latin typeface="Libre Franklin"/>
              <a:ea typeface="Libre Franklin"/>
              <a:cs typeface="Libre Franklin"/>
              <a:sym typeface="Libre Franklin"/>
            </a:endParaRPr>
          </a:p>
        </p:txBody>
      </p:sp>
      <p:sp>
        <p:nvSpPr>
          <p:cNvPr id="6" name="TextBox 5">
            <a:extLst>
              <a:ext uri="{FF2B5EF4-FFF2-40B4-BE49-F238E27FC236}">
                <a16:creationId xmlns:a16="http://schemas.microsoft.com/office/drawing/2014/main" id="{7AF28AB7-013F-E88E-F5E7-2F43FD469962}"/>
              </a:ext>
            </a:extLst>
          </p:cNvPr>
          <p:cNvSpPr txBox="1"/>
          <p:nvPr/>
        </p:nvSpPr>
        <p:spPr>
          <a:xfrm>
            <a:off x="1811907" y="342955"/>
            <a:ext cx="8341743" cy="1138773"/>
          </a:xfrm>
          <a:prstGeom prst="rect">
            <a:avLst/>
          </a:prstGeom>
          <a:solidFill>
            <a:schemeClr val="bg2">
              <a:lumMod val="75000"/>
            </a:schemeClr>
          </a:solidFill>
          <a:ln>
            <a:solidFill>
              <a:schemeClr val="tx1"/>
            </a:solidFill>
          </a:ln>
        </p:spPr>
        <p:txBody>
          <a:bodyPr wrap="square" rtlCol="0">
            <a:spAutoFit/>
          </a:bodyPr>
          <a:lstStyle/>
          <a:p>
            <a:pPr algn="ctr"/>
            <a:r>
              <a:rPr lang="en-US" sz="2400" b="1" i="0" dirty="0"/>
              <a:t> </a:t>
            </a:r>
            <a:r>
              <a:rPr lang="en-IN" sz="4400" b="1" i="0" u="sng" dirty="0">
                <a:latin typeface="Arial Black" panose="020B0A04020102020204" pitchFamily="34" charset="0"/>
              </a:rPr>
              <a:t>INDEX</a:t>
            </a:r>
            <a:endParaRPr lang="en-IN" sz="4400" b="1" u="sng" dirty="0">
              <a:latin typeface="Arial Black" panose="020B0A04020102020204" pitchFamily="34" charset="0"/>
            </a:endParaRPr>
          </a:p>
          <a:p>
            <a:pPr algn="ctr"/>
            <a:endParaRPr lang="en-IN" sz="2400" b="1" dirty="0"/>
          </a:p>
        </p:txBody>
      </p:sp>
    </p:spTree>
    <p:extLst>
      <p:ext uri="{BB962C8B-B14F-4D97-AF65-F5344CB8AC3E}">
        <p14:creationId xmlns:p14="http://schemas.microsoft.com/office/powerpoint/2010/main" val="367712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DD02877-8C15-2155-C5B7-9507E79CFD1F}"/>
              </a:ext>
            </a:extLst>
          </p:cNvPr>
          <p:cNvSpPr>
            <a:spLocks noGrp="1"/>
          </p:cNvSpPr>
          <p:nvPr>
            <p:ph type="sldNum" idx="4294967295"/>
          </p:nvPr>
        </p:nvSpPr>
        <p:spPr>
          <a:xfrm>
            <a:off x="0" y="6332538"/>
            <a:ext cx="523875" cy="247650"/>
          </a:xfrm>
        </p:spPr>
        <p:txBody>
          <a:bodyPr/>
          <a:lstStyle/>
          <a:p>
            <a:pPr marL="0" lvl="0" indent="0" algn="l" rtl="0">
              <a:spcBef>
                <a:spcPts val="0"/>
              </a:spcBef>
              <a:spcAft>
                <a:spcPts val="0"/>
              </a:spcAft>
              <a:buNone/>
            </a:pPr>
            <a:fld id="{00000000-1234-1234-1234-123412341234}" type="slidenum">
              <a:rPr lang="en-US" smtClean="0"/>
              <a:t>4</a:t>
            </a:fld>
            <a:endParaRPr lang="en-US">
              <a:latin typeface="Libre Franklin"/>
              <a:ea typeface="Libre Franklin"/>
              <a:cs typeface="Libre Franklin"/>
              <a:sym typeface="Libre Franklin"/>
            </a:endParaRPr>
          </a:p>
        </p:txBody>
      </p:sp>
      <p:sp>
        <p:nvSpPr>
          <p:cNvPr id="8" name="object 8">
            <a:extLst>
              <a:ext uri="{FF2B5EF4-FFF2-40B4-BE49-F238E27FC236}">
                <a16:creationId xmlns:a16="http://schemas.microsoft.com/office/drawing/2014/main" id="{EC39F838-E9F2-A243-C0F8-9A237E729995}"/>
              </a:ext>
            </a:extLst>
          </p:cNvPr>
          <p:cNvSpPr/>
          <p:nvPr/>
        </p:nvSpPr>
        <p:spPr>
          <a:xfrm>
            <a:off x="2061713" y="2467155"/>
            <a:ext cx="8402634" cy="2779699"/>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30000"/>
              </a:lnSpc>
              <a:spcBef>
                <a:spcPts val="99"/>
              </a:spcBef>
              <a:buNone/>
            </a:pPr>
            <a:r>
              <a:rPr lang="en-US" sz="2000" b="0" i="0" dirty="0">
                <a:solidFill>
                  <a:srgbClr val="212529"/>
                </a:solidFill>
                <a:effectLst/>
                <a:latin typeface="Open Sans" panose="020B0606030504020204" pitchFamily="34" charset="0"/>
                <a:ea typeface="Open Sans" panose="020B0606030504020204" pitchFamily="34" charset="0"/>
                <a:cs typeface="Open Sans" panose="020B0606030504020204" pitchFamily="34" charset="0"/>
              </a:rPr>
              <a:t>Website that tells you the location of the nearest e-waste collection and recycling facility. Offers educational pop-ups on the harmful components of your e-waste and their effects on the environment and human health if not disposed correctly. There could be an option to input the model of your old device and earn credit points relative to the amount of precious metals recovered from the device if disposed correctly.</a:t>
            </a:r>
            <a:endParaRPr lang="en-IN" sz="2000" b="0" strike="noStrike" spc="-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8490A42-4300-0084-B770-B7E9A1E04EC7}"/>
              </a:ext>
            </a:extLst>
          </p:cNvPr>
          <p:cNvSpPr txBox="1"/>
          <p:nvPr/>
        </p:nvSpPr>
        <p:spPr>
          <a:xfrm>
            <a:off x="2122604" y="923284"/>
            <a:ext cx="8341743" cy="1138773"/>
          </a:xfrm>
          <a:prstGeom prst="rect">
            <a:avLst/>
          </a:prstGeom>
          <a:solidFill>
            <a:schemeClr val="bg2">
              <a:lumMod val="75000"/>
            </a:schemeClr>
          </a:solidFill>
          <a:ln>
            <a:solidFill>
              <a:schemeClr val="tx1"/>
            </a:solidFill>
          </a:ln>
        </p:spPr>
        <p:txBody>
          <a:bodyPr wrap="square" rtlCol="0">
            <a:spAutoFit/>
          </a:bodyPr>
          <a:lstStyle/>
          <a:p>
            <a:pPr algn="ctr"/>
            <a:r>
              <a:rPr lang="en-US" sz="2400" b="1" i="0" dirty="0"/>
              <a:t> </a:t>
            </a:r>
            <a:r>
              <a:rPr lang="en-IN" sz="4400" b="1" u="sng" dirty="0">
                <a:latin typeface="Arial Black" panose="020B0A04020102020204" pitchFamily="34" charset="0"/>
              </a:rPr>
              <a:t>PROBLEM STATEMENT</a:t>
            </a:r>
          </a:p>
          <a:p>
            <a:pPr algn="ctr"/>
            <a:endParaRPr lang="en-IN" sz="2400" b="1" dirty="0"/>
          </a:p>
        </p:txBody>
      </p:sp>
    </p:spTree>
    <p:extLst>
      <p:ext uri="{BB962C8B-B14F-4D97-AF65-F5344CB8AC3E}">
        <p14:creationId xmlns:p14="http://schemas.microsoft.com/office/powerpoint/2010/main" val="192463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FDE9B8-0FD1-63F3-9F17-22B62587CD2A}"/>
              </a:ext>
            </a:extLst>
          </p:cNvPr>
          <p:cNvSpPr>
            <a:spLocks noGrp="1"/>
          </p:cNvSpPr>
          <p:nvPr>
            <p:ph type="body" idx="2"/>
          </p:nvPr>
        </p:nvSpPr>
        <p:spPr>
          <a:xfrm>
            <a:off x="841041" y="2799146"/>
            <a:ext cx="3036477" cy="2402582"/>
          </a:xfrm>
        </p:spPr>
        <p:txBody>
          <a:bodyPr>
            <a:normAutofit fontScale="92500" lnSpcReduction="10000"/>
          </a:bodyPr>
          <a:lstStyle/>
          <a:p>
            <a:pPr marL="127000" indent="0" algn="just">
              <a:buNone/>
            </a:pPr>
            <a:r>
              <a:rPr lang="en-US" b="0" i="0" dirty="0">
                <a:solidFill>
                  <a:srgbClr val="000000"/>
                </a:solidFill>
                <a:effectLst/>
                <a:latin typeface="Open Sans" panose="020F0502020204030204" pitchFamily="34" charset="0"/>
              </a:rPr>
              <a:t>E-waste is electronic products that are unwanted, not working, and nearing or at the end of their “useful life.” Computers, televisions, VCRs, stereos, copiers, and fax machines are everyday electronic products.</a:t>
            </a:r>
          </a:p>
          <a:p>
            <a:pPr marL="127000" indent="0" algn="just">
              <a:buNone/>
            </a:pP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E-waste is any electrical or electronic equipment that’s been discarded.</a:t>
            </a:r>
          </a:p>
          <a:p>
            <a:pPr marL="127000" indent="0" algn="just">
              <a:buNone/>
            </a:pPr>
            <a:endParaRPr lang="en-IN" dirty="0"/>
          </a:p>
        </p:txBody>
      </p:sp>
      <p:sp>
        <p:nvSpPr>
          <p:cNvPr id="7" name="Text Placeholder 6">
            <a:extLst>
              <a:ext uri="{FF2B5EF4-FFF2-40B4-BE49-F238E27FC236}">
                <a16:creationId xmlns:a16="http://schemas.microsoft.com/office/drawing/2014/main" id="{DCA23870-086A-BC5C-6B50-E703C676C4CF}"/>
              </a:ext>
            </a:extLst>
          </p:cNvPr>
          <p:cNvSpPr>
            <a:spLocks noGrp="1"/>
          </p:cNvSpPr>
          <p:nvPr>
            <p:ph type="body" idx="4"/>
          </p:nvPr>
        </p:nvSpPr>
        <p:spPr>
          <a:xfrm>
            <a:off x="4507605" y="2799146"/>
            <a:ext cx="3050628" cy="1942138"/>
          </a:xfrm>
        </p:spPr>
        <p:txBody>
          <a:bodyPr/>
          <a:lstStyle/>
          <a:p>
            <a:pPr marL="127000" indent="0" algn="just">
              <a:buNone/>
            </a:pPr>
            <a:r>
              <a:rPr lang="en-US" b="0" i="0" dirty="0">
                <a:solidFill>
                  <a:srgbClr val="000000"/>
                </a:solidFill>
                <a:effectLst/>
                <a:latin typeface="Open Sans" panose="020F0502020204030204" pitchFamily="34" charset="0"/>
              </a:rPr>
              <a:t>Computers, televisions, VCRs, stereos, copiers, and fax machines are everyday electronic products.</a:t>
            </a:r>
            <a:endParaRPr lang="en-IN" dirty="0"/>
          </a:p>
        </p:txBody>
      </p:sp>
      <p:sp>
        <p:nvSpPr>
          <p:cNvPr id="9" name="Text Placeholder 8">
            <a:extLst>
              <a:ext uri="{FF2B5EF4-FFF2-40B4-BE49-F238E27FC236}">
                <a16:creationId xmlns:a16="http://schemas.microsoft.com/office/drawing/2014/main" id="{AA0F017E-B7D6-2B48-5015-A5E0D8DB1442}"/>
              </a:ext>
            </a:extLst>
          </p:cNvPr>
          <p:cNvSpPr>
            <a:spLocks noGrp="1"/>
          </p:cNvSpPr>
          <p:nvPr>
            <p:ph type="body" idx="6"/>
          </p:nvPr>
        </p:nvSpPr>
        <p:spPr>
          <a:xfrm>
            <a:off x="8131287" y="2799146"/>
            <a:ext cx="3036477" cy="2488846"/>
          </a:xfrm>
        </p:spPr>
        <p:txBody>
          <a:bodyPr>
            <a:normAutofit lnSpcReduction="10000"/>
          </a:bodyPr>
          <a:lstStyle/>
          <a:p>
            <a:pPr marL="127000" indent="0" algn="just">
              <a:buNone/>
            </a:pPr>
            <a:r>
              <a:rPr lang="en-US" b="0" i="0" dirty="0">
                <a:solidFill>
                  <a:srgbClr val="111111"/>
                </a:solidFill>
                <a:effectLst/>
                <a:latin typeface="Open Sans" panose="020B0606030504020204" pitchFamily="34" charset="0"/>
                <a:ea typeface="Open Sans" panose="020B0606030504020204" pitchFamily="34" charset="0"/>
                <a:cs typeface="Open Sans" panose="020B0606030504020204" pitchFamily="34" charset="0"/>
              </a:rPr>
              <a:t>The issue of e-waste is significant globally, even so, it is not as frequently mentioned. It causes the acceleration of climate change, results in the waste of significant resources, and endangers both the environment’s and humans’ health. </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0FCE304A-AA3A-35E3-D126-59E5C3C2401A}"/>
              </a:ext>
            </a:extLst>
          </p:cNvPr>
          <p:cNvSpPr txBox="1"/>
          <p:nvPr/>
        </p:nvSpPr>
        <p:spPr>
          <a:xfrm>
            <a:off x="1699910" y="362567"/>
            <a:ext cx="8341743" cy="1138773"/>
          </a:xfrm>
          <a:prstGeom prst="rect">
            <a:avLst/>
          </a:prstGeom>
          <a:solidFill>
            <a:schemeClr val="bg2">
              <a:lumMod val="75000"/>
            </a:schemeClr>
          </a:solidFill>
          <a:ln>
            <a:solidFill>
              <a:schemeClr val="tx1"/>
            </a:solidFill>
          </a:ln>
        </p:spPr>
        <p:txBody>
          <a:bodyPr wrap="square" rtlCol="0">
            <a:spAutoFit/>
          </a:bodyPr>
          <a:lstStyle/>
          <a:p>
            <a:pPr algn="ctr"/>
            <a:r>
              <a:rPr lang="en-US" sz="2400" b="1" i="0" dirty="0"/>
              <a:t> </a:t>
            </a:r>
            <a:r>
              <a:rPr lang="en-IN" sz="4400" b="1" u="sng" dirty="0">
                <a:latin typeface="Arial Black" panose="020B0A04020102020204" pitchFamily="34" charset="0"/>
              </a:rPr>
              <a:t>What IS E-Waste?</a:t>
            </a:r>
          </a:p>
          <a:p>
            <a:pPr algn="ctr"/>
            <a:endParaRPr lang="en-IN" sz="2400" b="1" dirty="0"/>
          </a:p>
        </p:txBody>
      </p:sp>
      <p:sp>
        <p:nvSpPr>
          <p:cNvPr id="11" name="TextBox 10">
            <a:extLst>
              <a:ext uri="{FF2B5EF4-FFF2-40B4-BE49-F238E27FC236}">
                <a16:creationId xmlns:a16="http://schemas.microsoft.com/office/drawing/2014/main" id="{C957A641-737D-55A4-3F48-097AAD2AB96A}"/>
              </a:ext>
            </a:extLst>
          </p:cNvPr>
          <p:cNvSpPr txBox="1"/>
          <p:nvPr/>
        </p:nvSpPr>
        <p:spPr>
          <a:xfrm>
            <a:off x="952500" y="2330339"/>
            <a:ext cx="2925018" cy="369332"/>
          </a:xfrm>
          <a:prstGeom prst="rect">
            <a:avLst/>
          </a:prstGeom>
          <a:solidFill>
            <a:schemeClr val="bg2">
              <a:lumMod val="75000"/>
            </a:schemeClr>
          </a:solidFill>
          <a:ln>
            <a:solidFill>
              <a:schemeClr val="tx1"/>
            </a:solidFill>
          </a:ln>
        </p:spPr>
        <p:txBody>
          <a:bodyPr wrap="square" rtlCol="0">
            <a:spAutoFit/>
          </a:bodyPr>
          <a:lstStyle/>
          <a:p>
            <a:r>
              <a:rPr lang="en-IN" sz="1800" b="1" u="sng" dirty="0">
                <a:solidFill>
                  <a:schemeClr val="tx1"/>
                </a:solidFill>
              </a:rPr>
              <a:t>Definition :</a:t>
            </a:r>
          </a:p>
        </p:txBody>
      </p:sp>
      <p:sp>
        <p:nvSpPr>
          <p:cNvPr id="14" name="TextBox 13">
            <a:extLst>
              <a:ext uri="{FF2B5EF4-FFF2-40B4-BE49-F238E27FC236}">
                <a16:creationId xmlns:a16="http://schemas.microsoft.com/office/drawing/2014/main" id="{517CD882-A330-4042-CD40-3AB74C7FDFAE}"/>
              </a:ext>
            </a:extLst>
          </p:cNvPr>
          <p:cNvSpPr txBox="1"/>
          <p:nvPr/>
        </p:nvSpPr>
        <p:spPr>
          <a:xfrm>
            <a:off x="4570410" y="2335040"/>
            <a:ext cx="2925018" cy="369332"/>
          </a:xfrm>
          <a:prstGeom prst="rect">
            <a:avLst/>
          </a:prstGeom>
          <a:solidFill>
            <a:schemeClr val="bg2">
              <a:lumMod val="75000"/>
            </a:schemeClr>
          </a:solidFill>
          <a:ln>
            <a:solidFill>
              <a:schemeClr val="tx1"/>
            </a:solidFill>
          </a:ln>
        </p:spPr>
        <p:txBody>
          <a:bodyPr wrap="square" rtlCol="0">
            <a:spAutoFit/>
          </a:bodyPr>
          <a:lstStyle/>
          <a:p>
            <a:r>
              <a:rPr lang="en-IN" sz="1800" b="1" u="sng" dirty="0">
                <a:solidFill>
                  <a:schemeClr val="tx1"/>
                </a:solidFill>
              </a:rPr>
              <a:t>Example :</a:t>
            </a:r>
          </a:p>
        </p:txBody>
      </p:sp>
      <p:sp>
        <p:nvSpPr>
          <p:cNvPr id="15" name="TextBox 14">
            <a:extLst>
              <a:ext uri="{FF2B5EF4-FFF2-40B4-BE49-F238E27FC236}">
                <a16:creationId xmlns:a16="http://schemas.microsoft.com/office/drawing/2014/main" id="{189EE273-22D5-832F-56D7-91A00119C3F3}"/>
              </a:ext>
            </a:extLst>
          </p:cNvPr>
          <p:cNvSpPr txBox="1"/>
          <p:nvPr/>
        </p:nvSpPr>
        <p:spPr>
          <a:xfrm>
            <a:off x="8187017" y="2251494"/>
            <a:ext cx="2925018" cy="369332"/>
          </a:xfrm>
          <a:prstGeom prst="rect">
            <a:avLst/>
          </a:prstGeom>
          <a:solidFill>
            <a:schemeClr val="bg2">
              <a:lumMod val="75000"/>
            </a:schemeClr>
          </a:solidFill>
          <a:ln>
            <a:solidFill>
              <a:schemeClr val="tx1"/>
            </a:solidFill>
          </a:ln>
        </p:spPr>
        <p:txBody>
          <a:bodyPr wrap="square" rtlCol="0">
            <a:spAutoFit/>
          </a:bodyPr>
          <a:lstStyle/>
          <a:p>
            <a:r>
              <a:rPr lang="en-IN" sz="1800" b="1" u="sng" dirty="0">
                <a:solidFill>
                  <a:schemeClr val="tx1"/>
                </a:solidFill>
              </a:rPr>
              <a:t>Definition :</a:t>
            </a:r>
          </a:p>
        </p:txBody>
      </p:sp>
    </p:spTree>
    <p:extLst>
      <p:ext uri="{BB962C8B-B14F-4D97-AF65-F5344CB8AC3E}">
        <p14:creationId xmlns:p14="http://schemas.microsoft.com/office/powerpoint/2010/main" val="285566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B2235FE9-58EE-7886-7821-08203BFBCDBD}"/>
              </a:ext>
            </a:extLst>
          </p:cNvPr>
          <p:cNvSpPr>
            <a:spLocks noGrp="1"/>
          </p:cNvSpPr>
          <p:nvPr>
            <p:ph type="body" idx="1"/>
          </p:nvPr>
        </p:nvSpPr>
        <p:spPr>
          <a:xfrm>
            <a:off x="971549" y="2794957"/>
            <a:ext cx="10648231" cy="3381556"/>
          </a:xfrm>
        </p:spPr>
        <p:txBody>
          <a:bodyPr/>
          <a:lstStyle/>
          <a:p>
            <a:pPr algn="just"/>
            <a:r>
              <a:rPr lang="en-US" b="1" i="0" dirty="0">
                <a:solidFill>
                  <a:srgbClr val="333333"/>
                </a:solidFill>
                <a:effectLst/>
                <a:latin typeface="Inter"/>
              </a:rPr>
              <a:t>1. </a:t>
            </a:r>
            <a:r>
              <a:rPr lang="en-US"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Poor infrastructure to recycle e-waste :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Sadly, India has very few recognized and government-approved recycling centres to dismantle and repurpose electronic waste. Even, organized supply chains are very few in number.</a:t>
            </a:r>
            <a:endParaRPr lang="en-IN" dirty="0">
              <a:latin typeface="Open Sans" panose="020B0606030504020204" pitchFamily="34" charset="0"/>
              <a:ea typeface="Open Sans" panose="020B0606030504020204" pitchFamily="34" charset="0"/>
              <a:cs typeface="Open Sans" panose="020B0606030504020204" pitchFamily="34" charset="0"/>
            </a:endParaRPr>
          </a:p>
          <a:p>
            <a:pPr algn="just"/>
            <a:r>
              <a:rPr lang="en-US"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2. A serious lack of awareness :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Most consumers have little or no knowledge of the consequences of reckless </a:t>
            </a:r>
            <a:r>
              <a:rPr lang="en-US" b="0" i="0" u="sng" dirty="0">
                <a:effectLst/>
                <a:latin typeface="Open Sans" panose="020B0606030504020204" pitchFamily="34" charset="0"/>
                <a:ea typeface="Open Sans" panose="020B0606030504020204" pitchFamily="34" charset="0"/>
                <a:cs typeface="Open Sans" panose="020B0606030504020204" pitchFamily="34" charset="0"/>
                <a:hlinkClick r:id="rId2"/>
              </a:rPr>
              <a:t>e-waste disposal</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endParaRPr lang="en-IN" dirty="0">
              <a:latin typeface="Open Sans" panose="020B0606030504020204" pitchFamily="34" charset="0"/>
              <a:ea typeface="Open Sans" panose="020B0606030504020204" pitchFamily="34" charset="0"/>
              <a:cs typeface="Open Sans" panose="020B0606030504020204" pitchFamily="34" charset="0"/>
            </a:endParaRPr>
          </a:p>
          <a:p>
            <a:pPr algn="just"/>
            <a:r>
              <a:rPr lang="en-IN"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3. Mismanagement of products :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 the present times, sourcing e-waste is challenging. There is a lack of knowledge about cost-effective and efficient e-waste management techniques, as well as how to maximize the utility of end-of-life products.</a:t>
            </a:r>
            <a:endParaRPr lang="en-IN" dirty="0">
              <a:latin typeface="Open Sans" panose="020B0606030504020204" pitchFamily="34" charset="0"/>
              <a:ea typeface="Open Sans" panose="020B0606030504020204" pitchFamily="34" charset="0"/>
              <a:cs typeface="Open Sans" panose="020B0606030504020204" pitchFamily="34" charset="0"/>
            </a:endParaRPr>
          </a:p>
          <a:p>
            <a:pPr algn="just"/>
            <a:r>
              <a:rPr lang="en-US"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4. Unsustainable and ecologically degrading practices :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Despite the urgency of formal and responsible dismantling of electronic waste, the actual waste processed is significantly lower.  The ignorant mass continues to dispose of electronic waste in the most unfavourable conditions.</a:t>
            </a:r>
            <a:endParaRPr lang="en-US" b="1"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9" name="Slide Number Placeholder 8">
            <a:extLst>
              <a:ext uri="{FF2B5EF4-FFF2-40B4-BE49-F238E27FC236}">
                <a16:creationId xmlns:a16="http://schemas.microsoft.com/office/drawing/2014/main" id="{34F4C6D9-7592-A931-8FD0-D57BEA0EB02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
        <p:nvSpPr>
          <p:cNvPr id="13" name="TextBox 12">
            <a:extLst>
              <a:ext uri="{FF2B5EF4-FFF2-40B4-BE49-F238E27FC236}">
                <a16:creationId xmlns:a16="http://schemas.microsoft.com/office/drawing/2014/main" id="{12E15F38-BF81-72DD-80B0-BBFABEC0F0F4}"/>
              </a:ext>
            </a:extLst>
          </p:cNvPr>
          <p:cNvSpPr txBox="1"/>
          <p:nvPr/>
        </p:nvSpPr>
        <p:spPr>
          <a:xfrm>
            <a:off x="1494790" y="243710"/>
            <a:ext cx="8341743" cy="1138773"/>
          </a:xfrm>
          <a:prstGeom prst="rect">
            <a:avLst/>
          </a:prstGeom>
          <a:solidFill>
            <a:schemeClr val="bg2">
              <a:lumMod val="75000"/>
            </a:schemeClr>
          </a:solidFill>
          <a:ln>
            <a:solidFill>
              <a:schemeClr val="tx1"/>
            </a:solidFill>
          </a:ln>
        </p:spPr>
        <p:txBody>
          <a:bodyPr wrap="square" rtlCol="0">
            <a:spAutoFit/>
          </a:bodyPr>
          <a:lstStyle/>
          <a:p>
            <a:pPr algn="ctr"/>
            <a:r>
              <a:rPr lang="en-US" sz="2400" b="1" i="0" dirty="0"/>
              <a:t> </a:t>
            </a:r>
            <a:r>
              <a:rPr lang="en-IN" sz="4400" b="1" u="sng" dirty="0">
                <a:latin typeface="Arial Black" panose="020B0A04020102020204" pitchFamily="34" charset="0"/>
              </a:rPr>
              <a:t>Current Challenges</a:t>
            </a:r>
          </a:p>
          <a:p>
            <a:pPr algn="ctr"/>
            <a:endParaRPr lang="en-IN" sz="2400" b="1" dirty="0"/>
          </a:p>
        </p:txBody>
      </p:sp>
      <p:sp>
        <p:nvSpPr>
          <p:cNvPr id="14" name="Text Placeholder 3">
            <a:extLst>
              <a:ext uri="{FF2B5EF4-FFF2-40B4-BE49-F238E27FC236}">
                <a16:creationId xmlns:a16="http://schemas.microsoft.com/office/drawing/2014/main" id="{40F6D394-2396-87F9-F627-C845DA1CDD7E}"/>
              </a:ext>
            </a:extLst>
          </p:cNvPr>
          <p:cNvSpPr txBox="1">
            <a:spLocks/>
          </p:cNvSpPr>
          <p:nvPr/>
        </p:nvSpPr>
        <p:spPr>
          <a:xfrm>
            <a:off x="-370935" y="2059972"/>
            <a:ext cx="8031192" cy="6528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2pPr>
            <a:lvl3pPr marL="1371600" marR="0" lvl="2"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3pPr>
            <a:lvl4pPr marL="1828800" marR="0" lvl="3"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4pPr>
            <a:lvl5pPr marL="2286000" marR="0" lvl="4" indent="-482600" algn="l" rtl="0">
              <a:lnSpc>
                <a:spcPct val="90000"/>
              </a:lnSpc>
              <a:spcBef>
                <a:spcPts val="500"/>
              </a:spcBef>
              <a:spcAft>
                <a:spcPts val="0"/>
              </a:spcAft>
              <a:buClr>
                <a:schemeClr val="dk1"/>
              </a:buClr>
              <a:buSzPts val="4000"/>
              <a:buFont typeface="Arial"/>
              <a:buChar char="•"/>
              <a:defRPr sz="40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algn="ctr"/>
            <a:r>
              <a:rPr lang="en-US" b="1" i="0" u="sng" dirty="0">
                <a:solidFill>
                  <a:srgbClr val="333333"/>
                </a:solidFill>
                <a:effectLst/>
                <a:latin typeface="Inter"/>
              </a:rPr>
              <a:t>The Prominent Challenges Of E-Waste Management In India :-</a:t>
            </a:r>
          </a:p>
        </p:txBody>
      </p:sp>
    </p:spTree>
    <p:extLst>
      <p:ext uri="{BB962C8B-B14F-4D97-AF65-F5344CB8AC3E}">
        <p14:creationId xmlns:p14="http://schemas.microsoft.com/office/powerpoint/2010/main" val="182418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001CB-991F-2E20-615B-82E8A008F658}"/>
              </a:ext>
            </a:extLst>
          </p:cNvPr>
          <p:cNvSpPr txBox="1">
            <a:spLocks noGrp="1"/>
          </p:cNvSpPr>
          <p:nvPr>
            <p:ph type="title"/>
          </p:nvPr>
        </p:nvSpPr>
        <p:spPr>
          <a:xfrm>
            <a:off x="2326587" y="2666281"/>
            <a:ext cx="8870500" cy="344709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Provides </a:t>
            </a:r>
            <a:r>
              <a:rPr lang="en-US" sz="1600" b="1" dirty="0">
                <a:latin typeface="Open Sans" panose="020B0606030504020204" pitchFamily="34" charset="0"/>
                <a:ea typeface="Open Sans" panose="020B0606030504020204" pitchFamily="34" charset="0"/>
                <a:cs typeface="Open Sans" panose="020B0606030504020204" pitchFamily="34" charset="0"/>
              </a:rPr>
              <a:t>mapping facilit</a:t>
            </a:r>
            <a:r>
              <a:rPr lang="en-US" sz="1600" dirty="0">
                <a:latin typeface="Open Sans" panose="020B0606030504020204" pitchFamily="34" charset="0"/>
                <a:ea typeface="Open Sans" panose="020B0606030504020204" pitchFamily="34" charset="0"/>
                <a:cs typeface="Open Sans" panose="020B0606030504020204" pitchFamily="34" charset="0"/>
              </a:rPr>
              <a:t>y by connecting our database through integration with </a:t>
            </a:r>
            <a:r>
              <a:rPr lang="en-US" sz="1600" b="1" dirty="0">
                <a:latin typeface="Open Sans" panose="020B0606030504020204" pitchFamily="34" charset="0"/>
                <a:ea typeface="Open Sans" panose="020B0606030504020204" pitchFamily="34" charset="0"/>
                <a:cs typeface="Open Sans" panose="020B0606030504020204" pitchFamily="34" charset="0"/>
              </a:rPr>
              <a:t>Google Maps API </a:t>
            </a:r>
            <a:r>
              <a:rPr lang="en-US" sz="1600" dirty="0">
                <a:latin typeface="Open Sans" panose="020B0606030504020204" pitchFamily="34" charset="0"/>
                <a:ea typeface="Open Sans" panose="020B0606030504020204" pitchFamily="34" charset="0"/>
                <a:cs typeface="Open Sans" panose="020B0606030504020204" pitchFamily="34" charset="0"/>
              </a:rPr>
              <a:t>to provide relevant and appropriate e-waste center.</a:t>
            </a:r>
            <a:br>
              <a:rPr lang="en-US" sz="1600" dirty="0">
                <a:latin typeface="Open Sans" panose="020B0606030504020204" pitchFamily="34" charset="0"/>
                <a:ea typeface="Open Sans" panose="020B0606030504020204" pitchFamily="34" charset="0"/>
                <a:cs typeface="Open Sans" panose="020B0606030504020204" pitchFamily="34" charset="0"/>
              </a:rPr>
            </a:b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Provides </a:t>
            </a:r>
            <a:r>
              <a:rPr lang="en-US" sz="1600" b="1" dirty="0">
                <a:latin typeface="Open Sans" panose="020B0606030504020204" pitchFamily="34" charset="0"/>
                <a:ea typeface="Open Sans" panose="020B0606030504020204" pitchFamily="34" charset="0"/>
                <a:cs typeface="Open Sans" panose="020B0606030504020204" pitchFamily="34" charset="0"/>
              </a:rPr>
              <a:t>educational pop-up </a:t>
            </a:r>
            <a:r>
              <a:rPr lang="en-US" sz="1600" dirty="0">
                <a:latin typeface="Open Sans" panose="020B0606030504020204" pitchFamily="34" charset="0"/>
                <a:ea typeface="Open Sans" panose="020B0606030504020204" pitchFamily="34" charset="0"/>
                <a:cs typeface="Open Sans" panose="020B0606030504020204" pitchFamily="34" charset="0"/>
              </a:rPr>
              <a:t>relative to the precious metals removed from the device by creating an </a:t>
            </a:r>
            <a:r>
              <a:rPr lang="en-US" sz="1600" b="1" dirty="0">
                <a:latin typeface="Open Sans" panose="020B0606030504020204" pitchFamily="34" charset="0"/>
                <a:ea typeface="Open Sans" panose="020B0606030504020204" pitchFamily="34" charset="0"/>
                <a:cs typeface="Open Sans" panose="020B0606030504020204" pitchFamily="34" charset="0"/>
              </a:rPr>
              <a:t>AI chat-bot</a:t>
            </a:r>
            <a:r>
              <a:rPr lang="en-US" sz="1600" dirty="0">
                <a:latin typeface="Open Sans" panose="020B0606030504020204" pitchFamily="34" charset="0"/>
                <a:ea typeface="Open Sans" panose="020B0606030504020204" pitchFamily="34" charset="0"/>
                <a:cs typeface="Open Sans" panose="020B0606030504020204" pitchFamily="34" charset="0"/>
              </a:rPr>
              <a:t>.</a:t>
            </a:r>
            <a:br>
              <a:rPr lang="en-US" sz="1600" dirty="0">
                <a:latin typeface="Open Sans" panose="020B0606030504020204" pitchFamily="34" charset="0"/>
                <a:ea typeface="Open Sans" panose="020B0606030504020204" pitchFamily="34" charset="0"/>
                <a:cs typeface="Open Sans" panose="020B0606030504020204" pitchFamily="34" charset="0"/>
              </a:rPr>
            </a:b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Also provide </a:t>
            </a:r>
            <a:r>
              <a:rPr lang="en-US" sz="1600" b="1" dirty="0">
                <a:latin typeface="Open Sans" panose="020B0606030504020204" pitchFamily="34" charset="0"/>
                <a:ea typeface="Open Sans" panose="020B0606030504020204" pitchFamily="34" charset="0"/>
                <a:cs typeface="Open Sans" panose="020B0606030504020204" pitchFamily="34" charset="0"/>
              </a:rPr>
              <a:t>recycling status </a:t>
            </a:r>
            <a:r>
              <a:rPr lang="en-US" sz="1600" dirty="0">
                <a:latin typeface="Open Sans" panose="020B0606030504020204" pitchFamily="34" charset="0"/>
                <a:ea typeface="Open Sans" panose="020B0606030504020204" pitchFamily="34" charset="0"/>
                <a:cs typeface="Open Sans" panose="020B0606030504020204" pitchFamily="34" charset="0"/>
              </a:rPr>
              <a:t>by using </a:t>
            </a:r>
            <a:r>
              <a:rPr lang="en-US" sz="1600" b="1" dirty="0">
                <a:latin typeface="Open Sans" panose="020B0606030504020204" pitchFamily="34" charset="0"/>
                <a:ea typeface="Open Sans" panose="020B0606030504020204" pitchFamily="34" charset="0"/>
                <a:cs typeface="Open Sans" panose="020B0606030504020204" pitchFamily="34" charset="0"/>
              </a:rPr>
              <a:t>AI</a:t>
            </a:r>
            <a:r>
              <a:rPr lang="en-US" sz="1600" dirty="0">
                <a:latin typeface="Open Sans" panose="020B0606030504020204" pitchFamily="34" charset="0"/>
                <a:ea typeface="Open Sans" panose="020B0606030504020204" pitchFamily="34" charset="0"/>
                <a:cs typeface="Open Sans" panose="020B0606030504020204" pitchFamily="34" charset="0"/>
              </a:rPr>
              <a:t>.</a:t>
            </a:r>
            <a:br>
              <a:rPr lang="en-US" sz="1600" dirty="0">
                <a:latin typeface="Open Sans" panose="020B0606030504020204" pitchFamily="34" charset="0"/>
                <a:ea typeface="Open Sans" panose="020B0606030504020204" pitchFamily="34" charset="0"/>
                <a:cs typeface="Open Sans" panose="020B0606030504020204" pitchFamily="34" charset="0"/>
              </a:rPr>
            </a:b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If user perform disposing process at the center, they </a:t>
            </a:r>
            <a:r>
              <a:rPr lang="en-US" sz="1600" b="1" dirty="0">
                <a:latin typeface="Open Sans" panose="020B0606030504020204" pitchFamily="34" charset="0"/>
                <a:ea typeface="Open Sans" panose="020B0606030504020204" pitchFamily="34" charset="0"/>
                <a:cs typeface="Open Sans" panose="020B0606030504020204" pitchFamily="34" charset="0"/>
              </a:rPr>
              <a:t>will earn credit po</a:t>
            </a:r>
            <a:r>
              <a:rPr lang="en-US" sz="1600" dirty="0">
                <a:latin typeface="Open Sans" panose="020B0606030504020204" pitchFamily="34" charset="0"/>
                <a:ea typeface="Open Sans" panose="020B0606030504020204" pitchFamily="34" charset="0"/>
                <a:cs typeface="Open Sans" panose="020B0606030504020204" pitchFamily="34" charset="0"/>
              </a:rPr>
              <a:t>ints.</a:t>
            </a:r>
            <a:br>
              <a:rPr lang="en-US" sz="1600" dirty="0">
                <a:latin typeface="Open Sans" panose="020B0606030504020204" pitchFamily="34" charset="0"/>
                <a:ea typeface="Open Sans" panose="020B0606030504020204" pitchFamily="34" charset="0"/>
                <a:cs typeface="Open Sans" panose="020B0606030504020204" pitchFamily="34" charset="0"/>
              </a:rPr>
            </a:b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User can </a:t>
            </a:r>
            <a:r>
              <a:rPr lang="en-US" sz="1600" b="1" dirty="0">
                <a:latin typeface="Open Sans" panose="020B0606030504020204" pitchFamily="34" charset="0"/>
                <a:ea typeface="Open Sans" panose="020B0606030504020204" pitchFamily="34" charset="0"/>
                <a:cs typeface="Open Sans" panose="020B0606030504020204" pitchFamily="34" charset="0"/>
              </a:rPr>
              <a:t>also play quizzes </a:t>
            </a:r>
            <a:r>
              <a:rPr lang="en-US" sz="1600" dirty="0">
                <a:latin typeface="Open Sans" panose="020B0606030504020204" pitchFamily="34" charset="0"/>
                <a:ea typeface="Open Sans" panose="020B0606030504020204" pitchFamily="34" charset="0"/>
                <a:cs typeface="Open Sans" panose="020B0606030504020204" pitchFamily="34" charset="0"/>
              </a:rPr>
              <a:t>regarding e-waste to </a:t>
            </a:r>
            <a:r>
              <a:rPr lang="en-US" sz="1600" b="1" dirty="0">
                <a:latin typeface="Open Sans" panose="020B0606030504020204" pitchFamily="34" charset="0"/>
                <a:ea typeface="Open Sans" panose="020B0606030504020204" pitchFamily="34" charset="0"/>
                <a:cs typeface="Open Sans" panose="020B0606030504020204" pitchFamily="34" charset="0"/>
              </a:rPr>
              <a:t>earn more credit points</a:t>
            </a:r>
            <a:r>
              <a:rPr lang="en-US" sz="1600" dirty="0">
                <a:latin typeface="Open Sans" panose="020B0606030504020204" pitchFamily="34" charset="0"/>
                <a:ea typeface="Open Sans" panose="020B0606030504020204" pitchFamily="34" charset="0"/>
                <a:cs typeface="Open Sans" panose="020B0606030504020204" pitchFamily="34" charset="0"/>
              </a:rPr>
              <a:t>. </a:t>
            </a:r>
            <a:br>
              <a:rPr lang="en-US" sz="1600" dirty="0">
                <a:latin typeface="Open Sans" panose="020B0606030504020204" pitchFamily="34" charset="0"/>
                <a:ea typeface="Open Sans" panose="020B0606030504020204" pitchFamily="34" charset="0"/>
                <a:cs typeface="Open Sans" panose="020B0606030504020204" pitchFamily="34" charset="0"/>
              </a:rPr>
            </a:b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The user can </a:t>
            </a:r>
            <a:r>
              <a:rPr lang="en-US" sz="1600" b="1" dirty="0">
                <a:latin typeface="Open Sans" panose="020B0606030504020204" pitchFamily="34" charset="0"/>
                <a:ea typeface="Open Sans" panose="020B0606030504020204" pitchFamily="34" charset="0"/>
                <a:cs typeface="Open Sans" panose="020B0606030504020204" pitchFamily="34" charset="0"/>
              </a:rPr>
              <a:t>redeem credit point </a:t>
            </a:r>
            <a:r>
              <a:rPr lang="en-US" sz="1600" dirty="0">
                <a:latin typeface="Open Sans" panose="020B0606030504020204" pitchFamily="34" charset="0"/>
                <a:ea typeface="Open Sans" panose="020B0606030504020204" pitchFamily="34" charset="0"/>
                <a:cs typeface="Open Sans" panose="020B0606030504020204" pitchFamily="34" charset="0"/>
              </a:rPr>
              <a:t>during the recycling process to gain some extra profit.</a:t>
            </a:r>
          </a:p>
          <a:p>
            <a:pPr algn="just"/>
            <a:endParaRPr lang="en-IN" sz="1600" dirty="0"/>
          </a:p>
        </p:txBody>
      </p:sp>
      <p:sp>
        <p:nvSpPr>
          <p:cNvPr id="5" name="TextBox 4">
            <a:extLst>
              <a:ext uri="{FF2B5EF4-FFF2-40B4-BE49-F238E27FC236}">
                <a16:creationId xmlns:a16="http://schemas.microsoft.com/office/drawing/2014/main" id="{A53CE439-CAFF-7F71-D67F-D121339AB0EC}"/>
              </a:ext>
            </a:extLst>
          </p:cNvPr>
          <p:cNvSpPr txBox="1"/>
          <p:nvPr/>
        </p:nvSpPr>
        <p:spPr>
          <a:xfrm>
            <a:off x="2087592" y="1067528"/>
            <a:ext cx="9828784" cy="1138773"/>
          </a:xfrm>
          <a:prstGeom prst="rect">
            <a:avLst/>
          </a:prstGeom>
          <a:solidFill>
            <a:schemeClr val="bg2">
              <a:lumMod val="75000"/>
            </a:schemeClr>
          </a:solidFill>
          <a:ln>
            <a:solidFill>
              <a:schemeClr val="tx1"/>
            </a:solidFill>
          </a:ln>
        </p:spPr>
        <p:txBody>
          <a:bodyPr wrap="square" rtlCol="0">
            <a:spAutoFit/>
          </a:bodyPr>
          <a:lstStyle/>
          <a:p>
            <a:pPr algn="ctr"/>
            <a:r>
              <a:rPr lang="en-US" sz="2400" b="1" i="0" dirty="0"/>
              <a:t> </a:t>
            </a:r>
            <a:r>
              <a:rPr lang="en-IN" sz="4400" b="1" u="sng" dirty="0">
                <a:latin typeface="Arial Black" panose="020B0A04020102020204" pitchFamily="34" charset="0"/>
              </a:rPr>
              <a:t>INSTANCE OF APPROACH</a:t>
            </a:r>
          </a:p>
          <a:p>
            <a:pPr algn="ctr"/>
            <a:endParaRPr lang="en-IN" sz="2400" b="1" dirty="0"/>
          </a:p>
        </p:txBody>
      </p:sp>
    </p:spTree>
    <p:extLst>
      <p:ext uri="{BB962C8B-B14F-4D97-AF65-F5344CB8AC3E}">
        <p14:creationId xmlns:p14="http://schemas.microsoft.com/office/powerpoint/2010/main" val="367706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process&#10;&#10;Description automatically generated">
            <a:extLst>
              <a:ext uri="{FF2B5EF4-FFF2-40B4-BE49-F238E27FC236}">
                <a16:creationId xmlns:a16="http://schemas.microsoft.com/office/drawing/2014/main" id="{8CC9CA22-0CDC-E6ED-CC13-6B61D90EFBF4}"/>
              </a:ext>
            </a:extLst>
          </p:cNvPr>
          <p:cNvPicPr>
            <a:picLocks noChangeAspect="1"/>
          </p:cNvPicPr>
          <p:nvPr/>
        </p:nvPicPr>
        <p:blipFill>
          <a:blip r:embed="rId2"/>
          <a:stretch>
            <a:fillRect/>
          </a:stretch>
        </p:blipFill>
        <p:spPr>
          <a:xfrm>
            <a:off x="1376414" y="1646556"/>
            <a:ext cx="8258294" cy="4704061"/>
          </a:xfrm>
          <a:prstGeom prst="rect">
            <a:avLst/>
          </a:prstGeom>
        </p:spPr>
      </p:pic>
      <p:sp>
        <p:nvSpPr>
          <p:cNvPr id="5" name="TextBox 4">
            <a:extLst>
              <a:ext uri="{FF2B5EF4-FFF2-40B4-BE49-F238E27FC236}">
                <a16:creationId xmlns:a16="http://schemas.microsoft.com/office/drawing/2014/main" id="{F57CF7AC-F23B-D628-9D3D-454B003F1332}"/>
              </a:ext>
            </a:extLst>
          </p:cNvPr>
          <p:cNvSpPr txBox="1"/>
          <p:nvPr/>
        </p:nvSpPr>
        <p:spPr>
          <a:xfrm>
            <a:off x="1253541" y="318989"/>
            <a:ext cx="9324805" cy="1138773"/>
          </a:xfrm>
          <a:prstGeom prst="rect">
            <a:avLst/>
          </a:prstGeom>
          <a:solidFill>
            <a:schemeClr val="bg2">
              <a:lumMod val="75000"/>
            </a:schemeClr>
          </a:solidFill>
          <a:ln>
            <a:solidFill>
              <a:schemeClr val="tx1"/>
            </a:solidFill>
          </a:ln>
        </p:spPr>
        <p:txBody>
          <a:bodyPr wrap="square" rtlCol="0">
            <a:spAutoFit/>
          </a:bodyPr>
          <a:lstStyle/>
          <a:p>
            <a:pPr algn="ctr"/>
            <a:r>
              <a:rPr lang="en-IN" sz="4400" b="1" u="sng" dirty="0">
                <a:latin typeface="Arial Black" panose="020B0A04020102020204" pitchFamily="34" charset="0"/>
              </a:rPr>
              <a:t>WORKING OF THE PROJECT</a:t>
            </a:r>
          </a:p>
          <a:p>
            <a:pPr algn="ctr"/>
            <a:endParaRPr lang="en-US" sz="2400" b="1" dirty="0"/>
          </a:p>
        </p:txBody>
      </p:sp>
    </p:spTree>
    <p:extLst>
      <p:ext uri="{BB962C8B-B14F-4D97-AF65-F5344CB8AC3E}">
        <p14:creationId xmlns:p14="http://schemas.microsoft.com/office/powerpoint/2010/main" val="311361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any">
            <a:extLst>
              <a:ext uri="{FF2B5EF4-FFF2-40B4-BE49-F238E27FC236}">
                <a16:creationId xmlns:a16="http://schemas.microsoft.com/office/drawing/2014/main" id="{C026B804-0F2E-CC5E-17A5-F87751B25953}"/>
              </a:ext>
            </a:extLst>
          </p:cNvPr>
          <p:cNvPicPr>
            <a:picLocks noChangeAspect="1"/>
          </p:cNvPicPr>
          <p:nvPr/>
        </p:nvPicPr>
        <p:blipFill>
          <a:blip r:embed="rId2"/>
          <a:stretch>
            <a:fillRect/>
          </a:stretch>
        </p:blipFill>
        <p:spPr>
          <a:xfrm>
            <a:off x="1577029" y="1939582"/>
            <a:ext cx="9037941" cy="4430016"/>
          </a:xfrm>
          <a:prstGeom prst="rect">
            <a:avLst/>
          </a:prstGeom>
        </p:spPr>
      </p:pic>
      <p:sp>
        <p:nvSpPr>
          <p:cNvPr id="5" name="TextBox 4">
            <a:extLst>
              <a:ext uri="{FF2B5EF4-FFF2-40B4-BE49-F238E27FC236}">
                <a16:creationId xmlns:a16="http://schemas.microsoft.com/office/drawing/2014/main" id="{F3D77080-DF01-D3C4-3728-E1D8306EA80E}"/>
              </a:ext>
            </a:extLst>
          </p:cNvPr>
          <p:cNvSpPr txBox="1"/>
          <p:nvPr/>
        </p:nvSpPr>
        <p:spPr>
          <a:xfrm>
            <a:off x="2774829" y="252975"/>
            <a:ext cx="6642340" cy="1138773"/>
          </a:xfrm>
          <a:prstGeom prst="rect">
            <a:avLst/>
          </a:prstGeom>
          <a:solidFill>
            <a:schemeClr val="bg2">
              <a:lumMod val="75000"/>
            </a:schemeClr>
          </a:solidFill>
          <a:ln>
            <a:solidFill>
              <a:schemeClr val="tx1"/>
            </a:solidFill>
          </a:ln>
        </p:spPr>
        <p:txBody>
          <a:bodyPr wrap="square" rtlCol="0">
            <a:spAutoFit/>
          </a:bodyPr>
          <a:lstStyle/>
          <a:p>
            <a:pPr algn="ctr"/>
            <a:r>
              <a:rPr lang="en-IN" sz="4400" b="1" u="sng" dirty="0">
                <a:latin typeface="Arial Black" panose="020B0A04020102020204" pitchFamily="34" charset="0"/>
              </a:rPr>
              <a:t>USE CASES</a:t>
            </a:r>
          </a:p>
          <a:p>
            <a:pPr algn="ctr"/>
            <a:endParaRPr lang="en-US" sz="2400" b="1" dirty="0"/>
          </a:p>
        </p:txBody>
      </p:sp>
    </p:spTree>
    <p:extLst>
      <p:ext uri="{BB962C8B-B14F-4D97-AF65-F5344CB8AC3E}">
        <p14:creationId xmlns:p14="http://schemas.microsoft.com/office/powerpoint/2010/main" val="39170583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1558</TotalTime>
  <Words>678</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Inter</vt:lpstr>
      <vt:lpstr>Algerian</vt:lpstr>
      <vt:lpstr>Franklin Gothic Demi</vt:lpstr>
      <vt:lpstr>Arial</vt:lpstr>
      <vt:lpstr>Arial Black</vt:lpstr>
      <vt:lpstr>Noto Sans Symbols</vt:lpstr>
      <vt:lpstr>Wingdings</vt:lpstr>
      <vt:lpstr>Times New Roman</vt:lpstr>
      <vt:lpstr>Calibri</vt:lpstr>
      <vt:lpstr>Copperplate Gothic Bold</vt:lpstr>
      <vt:lpstr>Open Sans</vt:lpstr>
      <vt:lpstr>Libre Franklin</vt:lpstr>
      <vt:lpstr>Franklin Gothic</vt:lpstr>
      <vt:lpstr>Theme1</vt:lpstr>
      <vt:lpstr>PowerPoint Presentation</vt:lpstr>
      <vt:lpstr>PowerPoint Presentation</vt:lpstr>
      <vt:lpstr>PowerPoint Presentation</vt:lpstr>
      <vt:lpstr>PowerPoint Presentation</vt:lpstr>
      <vt:lpstr>PowerPoint Presentation</vt:lpstr>
      <vt:lpstr>PowerPoint Presentation</vt:lpstr>
      <vt:lpstr>Provides mapping facility by connecting our database through integration with Google Maps API to provide relevant and appropriate e-waste center.  Provides educational pop-up relative to the precious metals removed from the device by creating an AI chat-bot.  Also provide recycling status by using AI.  If user perform disposing process at the center, they will earn credit points.  User can also play quizzes regarding e-waste to earn more credit points.   The user can redeem credit point during the recycling process to gain some extra profit. </vt:lpstr>
      <vt:lpstr>PowerPoint Presentation</vt:lpstr>
      <vt:lpstr>PowerPoint Presentation</vt:lpstr>
      <vt:lpstr>PowerPoint Presentation</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Pragati Pandey</cp:lastModifiedBy>
  <cp:revision>48</cp:revision>
  <dcterms:created xsi:type="dcterms:W3CDTF">2022-02-11T07:14:46Z</dcterms:created>
  <dcterms:modified xsi:type="dcterms:W3CDTF">2023-12-01T07:49:20Z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2023-09-15T17:45:16Z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2a678853-b3ee-4e16-b215-fba55a169c41</vt:lpwstr>
  </property>
  <property fmtid="{D5CDD505-2E9C-101B-9397-08002B2CF9AE}" pid="8" name="MSIP_Label_defa4170-0d19-0005-0004-bc88714345d2_ActionId">
    <vt:lpwstr>11aad857-d5aa-4d03-b7f8-6a89c136cae6</vt:lpwstr>
  </property>
  <property fmtid="{D5CDD505-2E9C-101B-9397-08002B2CF9AE}" pid="9" name="MSIP_Label_defa4170-0d19-0005-0004-bc88714345d2_ContentBits">
    <vt:lpwstr>0</vt:lpwstr>
  </property>
</Properties>
</file>