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323" r:id="rId3"/>
    <p:sldId id="309" r:id="rId4"/>
    <p:sldId id="310" r:id="rId5"/>
    <p:sldId id="311" r:id="rId6"/>
    <p:sldId id="312" r:id="rId7"/>
    <p:sldId id="313" r:id="rId8"/>
    <p:sldId id="324" r:id="rId9"/>
    <p:sldId id="314" r:id="rId10"/>
    <p:sldId id="276" r:id="rId11"/>
    <p:sldId id="320" r:id="rId12"/>
    <p:sldId id="280" r:id="rId13"/>
    <p:sldId id="325" r:id="rId14"/>
    <p:sldId id="287" r:id="rId15"/>
    <p:sldId id="315" r:id="rId16"/>
    <p:sldId id="289" r:id="rId17"/>
    <p:sldId id="321" r:id="rId18"/>
    <p:sldId id="258" r:id="rId19"/>
    <p:sldId id="308" r:id="rId20"/>
    <p:sldId id="266" r:id="rId21"/>
    <p:sldId id="267" r:id="rId22"/>
    <p:sldId id="259" r:id="rId23"/>
    <p:sldId id="271" r:id="rId24"/>
    <p:sldId id="272" r:id="rId25"/>
    <p:sldId id="273" r:id="rId26"/>
    <p:sldId id="298" r:id="rId27"/>
    <p:sldId id="262" r:id="rId28"/>
    <p:sldId id="326" r:id="rId29"/>
    <p:sldId id="294" r:id="rId30"/>
    <p:sldId id="322"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CFF"/>
    <a:srgbClr val="FF66CC"/>
    <a:srgbClr val="CC66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slideViewPr>
    <p:cSldViewPr>
      <p:cViewPr varScale="1">
        <p:scale>
          <a:sx n="71" d="100"/>
          <a:sy n="71"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image" Target="../media/image2.e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DCC83F-1B2D-AED9-ABCD-B78C798E55B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840BC2A-AD53-37DE-E9E5-BDF5D264DD1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597E0CC-9475-4C76-AC65-22B3F0EC64A9}" type="datetime1">
              <a:rPr lang="en-US" altLang="en-US"/>
              <a:pPr/>
              <a:t>11/20/2022</a:t>
            </a:fld>
            <a:endParaRPr lang="en-US" altLang="en-US"/>
          </a:p>
        </p:txBody>
      </p:sp>
      <p:sp>
        <p:nvSpPr>
          <p:cNvPr id="4" name="Slide Image Placeholder 3">
            <a:extLst>
              <a:ext uri="{FF2B5EF4-FFF2-40B4-BE49-F238E27FC236}">
                <a16:creationId xmlns:a16="http://schemas.microsoft.com/office/drawing/2014/main" id="{A264DA88-B53B-A490-109E-4D750AE7CDC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0E2483A-F363-F25B-21BD-DF7A0BC3266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94454D5-257E-6C10-B326-F183542CC3A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C0A1AB3-5517-7D9F-EAA7-49378A81726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859D5F1-0666-46EF-88F0-610EBBD597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2171DB34-1BE6-DA64-0892-7ADA2CC2B4C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135D0126-405D-D1F8-A768-95E1E9283C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tLang="en-US">
                <a:ea typeface="ＭＳ Ｐゴシック" panose="020B0600070205080204" pitchFamily="34" charset="-128"/>
              </a:rPr>
              <a:t>Getting good random numbers is important, but difficult. You don't want someone guessing the key you're using to protect your communications because your "random numbers" weren't (as happened in an early release of Netscape SSL). </a:t>
            </a:r>
            <a:r>
              <a:rPr lang="en-US" altLang="en-US">
                <a:ea typeface="ＭＳ Ｐゴシック" panose="020B0600070205080204" pitchFamily="34" charset="-128"/>
              </a:rPr>
              <a:t>Traditionally, the concern in the generation of a sequence of allegedly random numbers has been that the sequence of numbers be random in some well-defined statistical sense </a:t>
            </a:r>
            <a:r>
              <a:rPr lang="en-AU" altLang="en-US">
                <a:ea typeface="ＭＳ Ｐゴシック" panose="020B0600070205080204" pitchFamily="34" charset="-128"/>
              </a:rPr>
              <a:t>(with uniform distribution &amp; independent). </a:t>
            </a:r>
            <a:r>
              <a:rPr lang="en-US" altLang="en-US">
                <a:ea typeface="ＭＳ Ｐゴシック" panose="020B0600070205080204" pitchFamily="34" charset="-128"/>
              </a:rPr>
              <a:t>In applications such as reciprocal authentication, session key generation, and stream ciphers, the requirement is not just that the sequence of numbers be statistically random but that the successive members of the sequence are unpredictable </a:t>
            </a:r>
            <a:r>
              <a:rPr lang="en-AU" altLang="en-US">
                <a:ea typeface="ＭＳ Ｐゴシック" panose="020B0600070205080204" pitchFamily="34" charset="-128"/>
              </a:rPr>
              <a:t>(so that it is not possible to predict future values having observed previous values). </a:t>
            </a:r>
            <a:r>
              <a:rPr lang="en-US" altLang="en-US">
                <a:ea typeface="ＭＳ Ｐゴシック" panose="020B0600070205080204" pitchFamily="34" charset="-128"/>
              </a:rPr>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endParaRPr lang="en-AU"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8CD496AC-AAF9-C951-4D62-2A19EDB1E0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441CB6-CE9A-483B-8564-14F87BA4EC07}" type="slidenum">
              <a:rPr lang="en-US" altLang="en-US" sz="1200"/>
              <a:pPr eaLnBrk="1" hangingPunct="1"/>
              <a:t>7</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41E6D9C6-DB6F-98AF-386D-6FE59ABEA40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a:extLst>
              <a:ext uri="{FF2B5EF4-FFF2-40B4-BE49-F238E27FC236}">
                <a16:creationId xmlns:a16="http://schemas.microsoft.com/office/drawing/2014/main" id="{E75F7253-57E8-F49F-C4B1-264576A615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Stallings Figure 7.1 contrasts a true random number generator (TRNG) with two forms of pseudorandom number generators. A TRNG takes as input a source that is effectively random; the source is often referred to as an </a:t>
            </a:r>
            <a:r>
              <a:rPr lang="en-US" altLang="en-US" b="1">
                <a:ea typeface="ＭＳ Ｐゴシック" panose="020B0600070205080204" pitchFamily="34" charset="-128"/>
              </a:rPr>
              <a:t>entropy source.</a:t>
            </a:r>
            <a:r>
              <a:rPr lang="en-US" altLang="en-US">
                <a:ea typeface="ＭＳ Ｐゴシック" panose="020B0600070205080204" pitchFamily="34" charset="-128"/>
              </a:rPr>
              <a:t> In contrast, a PRNG takes as input a fixed value, called the </a:t>
            </a:r>
            <a:r>
              <a:rPr lang="en-US" altLang="en-US" b="1">
                <a:ea typeface="ＭＳ Ｐゴシック" panose="020B0600070205080204" pitchFamily="34" charset="-128"/>
              </a:rPr>
              <a:t>seed</a:t>
            </a:r>
            <a:r>
              <a:rPr lang="en-US" altLang="en-US">
                <a:ea typeface="ＭＳ Ｐゴシック" panose="020B0600070205080204" pitchFamily="34" charset="-128"/>
              </a:rPr>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pPr eaLnBrk="1" hangingPunct="1">
              <a:spcBef>
                <a:spcPct val="0"/>
              </a:spcBef>
            </a:pPr>
            <a:r>
              <a:rPr lang="en-US" altLang="en-US">
                <a:ea typeface="ＭＳ Ｐゴシック" panose="020B0600070205080204" pitchFamily="34" charset="-128"/>
              </a:rPr>
              <a:t>Figure 7.1 shows two different forms of PRNGs, based on application; </a:t>
            </a:r>
          </a:p>
          <a:p>
            <a:pPr eaLnBrk="1" hangingPunct="1">
              <a:spcBef>
                <a:spcPct val="0"/>
              </a:spcBef>
            </a:pPr>
            <a:r>
              <a:rPr lang="en-US" altLang="en-US">
                <a:ea typeface="ＭＳ Ｐゴシック" panose="020B0600070205080204" pitchFamily="34" charset="-128"/>
              </a:rPr>
              <a:t> • </a:t>
            </a:r>
            <a:r>
              <a:rPr lang="en-US" altLang="en-US" b="1">
                <a:ea typeface="ＭＳ Ｐゴシック" panose="020B0600070205080204" pitchFamily="34" charset="-128"/>
              </a:rPr>
              <a:t>Pseudorandom number generator: </a:t>
            </a:r>
            <a:r>
              <a:rPr lang="en-US" altLang="en-US">
                <a:ea typeface="ＭＳ Ｐゴシック" panose="020B0600070205080204" pitchFamily="34" charset="-128"/>
              </a:rPr>
              <a:t>An algorithm that is used to produce an open-ended sequence of bits is referred to as a PRNG. A common application for an open-ended sequence of bits is as input to a symmetric stream cipher, as discussed in Section 7.4. Also, see Figure 3.1a. </a:t>
            </a:r>
          </a:p>
          <a:p>
            <a:pPr eaLnBrk="1" hangingPunct="1">
              <a:spcBef>
                <a:spcPct val="0"/>
              </a:spcBef>
            </a:pPr>
            <a:r>
              <a:rPr lang="en-US" altLang="en-US" b="1">
                <a:ea typeface="ＭＳ Ｐゴシック" panose="020B0600070205080204" pitchFamily="34" charset="-128"/>
              </a:rPr>
              <a:t>• Pseudorandom function (PRF): </a:t>
            </a:r>
            <a:r>
              <a:rPr lang="en-US" altLang="en-US">
                <a:ea typeface="ＭＳ Ｐゴシック" panose="020B0600070205080204" pitchFamily="34" charset="-128"/>
              </a:rPr>
              <a:t>A PRF is used to produced a pseudorandom string of bits of some fixed length. Examples are the symmetric encryption keys and nonces. Typically, the PRF takes as input a seed plus some context specific values, such as a user ID or an application ID. </a:t>
            </a:r>
          </a:p>
          <a:p>
            <a:pPr eaLnBrk="1" hangingPunct="1">
              <a:spcBef>
                <a:spcPct val="0"/>
              </a:spcBef>
            </a:pPr>
            <a:endParaRPr lang="en-US" altLang="en-US">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45D4F5E4-B863-1E42-425C-4850A50FD9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312E67-6A22-49F6-AA75-6A0AB627EFD8}" type="slidenum">
              <a:rPr lang="en-AU" altLang="en-US" sz="1200"/>
              <a:pPr eaLnBrk="1" hangingPunct="1"/>
              <a:t>10</a:t>
            </a:fld>
            <a:endParaRPr lang="en-AU"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031">
            <a:extLst>
              <a:ext uri="{FF2B5EF4-FFF2-40B4-BE49-F238E27FC236}">
                <a16:creationId xmlns:a16="http://schemas.microsoft.com/office/drawing/2014/main" id="{78497CFC-F22E-D9AE-4AAF-97B1CFD4D5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1D1C2A-B802-4429-847C-940A78AD5A25}" type="slidenum">
              <a:rPr lang="en-AU" altLang="en-US" sz="1200"/>
              <a:pPr eaLnBrk="1" hangingPunct="1"/>
              <a:t>12</a:t>
            </a:fld>
            <a:endParaRPr lang="en-AU" altLang="en-US" sz="1200"/>
          </a:p>
        </p:txBody>
      </p:sp>
      <p:sp>
        <p:nvSpPr>
          <p:cNvPr id="28674" name="Rectangle 2">
            <a:extLst>
              <a:ext uri="{FF2B5EF4-FFF2-40B4-BE49-F238E27FC236}">
                <a16:creationId xmlns:a16="http://schemas.microsoft.com/office/drawing/2014/main" id="{1794FF5A-AF1C-7258-2986-9A6B57825CE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3504737C-7969-93FC-1C4A-4645A8876A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A popular approach to PRNG construction is to use a symmetric block cipher as the heart of the PRNG mechanism. For any block of plaintext, a symmetric block cipher produces an output block that is apparently random. That is, there are no patterns or regularities in the ciphertext that provide information that can be used to deduce the plaintext. Thus, a symmetric block cipher is a good candidate for building a pseudorandom number generator. If an established, standardized block cipher is used, such as DES or AES, then the security characteristics of the PRNG can be established. Further, many applications already make use of DES or AES, so the inclusion of the block cipher as part of the PRNG algorithm is straightforward. Two approaches that use a block cipher to build a PNRG have gained widespread acceptance: the CTR mode and the OFB mode. The CTR mode is recommended in SP 800-90, in the ANSI standard X9.82 (</a:t>
            </a:r>
            <a:r>
              <a:rPr lang="en-US" altLang="en-US" i="1">
                <a:ea typeface="ＭＳ Ｐゴシック" panose="020B0600070205080204" pitchFamily="34" charset="-128"/>
              </a:rPr>
              <a:t>Random Number Generation)</a:t>
            </a:r>
            <a:r>
              <a:rPr lang="en-US" altLang="en-US">
                <a:ea typeface="ＭＳ Ｐゴシック" panose="020B0600070205080204" pitchFamily="34" charset="-128"/>
              </a:rPr>
              <a:t>, and RFC 4086. The OFB mode is recommended in X9.82 and RFC 4086. Stallings Figure 7.3 illustrates the two methods. In each case, the seed consists of two parts: the encryption key value and a value V that will be updated after each block of pseudorandom numbers is generated. In the CTR case, the value of </a:t>
            </a:r>
            <a:r>
              <a:rPr lang="en-US" altLang="en-US" i="1">
                <a:ea typeface="ＭＳ Ｐゴシック" panose="020B0600070205080204" pitchFamily="34" charset="-128"/>
              </a:rPr>
              <a:t>V </a:t>
            </a:r>
            <a:r>
              <a:rPr lang="en-US" altLang="en-US">
                <a:ea typeface="ＭＳ Ｐゴシック" panose="020B0600070205080204" pitchFamily="34" charset="-128"/>
              </a:rPr>
              <a:t>is incremented by 1 after each encryption</a:t>
            </a:r>
            <a:r>
              <a:rPr lang="en-US" altLang="en-US" i="1">
                <a:ea typeface="ＭＳ Ｐゴシック" panose="020B0600070205080204" pitchFamily="34" charset="-128"/>
              </a:rPr>
              <a:t>.  </a:t>
            </a:r>
            <a:r>
              <a:rPr lang="en-US" altLang="en-US">
                <a:ea typeface="ＭＳ Ｐゴシック" panose="020B0600070205080204" pitchFamily="34" charset="-128"/>
              </a:rPr>
              <a:t>In the case of OFV, the value of </a:t>
            </a:r>
            <a:r>
              <a:rPr lang="en-US" altLang="en-US" i="1">
                <a:ea typeface="ＭＳ Ｐゴシック" panose="020B0600070205080204" pitchFamily="34" charset="-128"/>
              </a:rPr>
              <a:t>V </a:t>
            </a:r>
            <a:r>
              <a:rPr lang="en-US" altLang="en-US">
                <a:ea typeface="ＭＳ Ｐゴシック" panose="020B0600070205080204" pitchFamily="34" charset="-128"/>
              </a:rPr>
              <a:t>is updated to equal the value of the preceding PRNG block. In both cases, pseudorandom bits are produced on block at a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26026445-13D3-3113-195E-1A5466962F5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F68F72B1-7C04-7C2D-7E1F-99E3636E6D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A typical stream cipher encrypts plaintext one byte at a time, although a stream cipher may be designed to operate on one bit at a time or on units larger than a byte at a time. In a stream cipher, a key is input to a pseudorandom bit generator that produces a stream of 8-bit numbers that are apparently random. The output of the generator, called a </a:t>
            </a:r>
            <a:r>
              <a:rPr lang="en-US" altLang="en-US" b="1">
                <a:ea typeface="ＭＳ Ｐゴシック" panose="020B0600070205080204" pitchFamily="34" charset="-128"/>
              </a:rPr>
              <a:t>keystream</a:t>
            </a:r>
            <a:r>
              <a:rPr lang="en-US" altLang="en-US">
                <a:ea typeface="ＭＳ Ｐゴシック" panose="020B0600070205080204" pitchFamily="34" charset="-128"/>
              </a:rPr>
              <a:t>, is combined one byte at a time with the plaintext stream using the bitwise exclusive-OR (XOR) operation. The stream cipher is similar to the one-time pad discussed in Chapter 2. The difference is that a one-time pad uses a genuine random number stream, whereas a stream cipher uses a pseudorandom number stream. But rely on the </a:t>
            </a:r>
            <a:r>
              <a:rPr lang="en-AU" altLang="en-US">
                <a:ea typeface="ＭＳ Ｐゴシック" panose="020B0600070205080204" pitchFamily="34" charset="-128"/>
              </a:rPr>
              <a:t>randomness of </a:t>
            </a:r>
            <a:r>
              <a:rPr lang="en-AU" altLang="en-US" b="1">
                <a:ea typeface="ＭＳ Ｐゴシック" panose="020B0600070205080204" pitchFamily="34" charset="-128"/>
              </a:rPr>
              <a:t>stream key</a:t>
            </a:r>
            <a:r>
              <a:rPr lang="en-AU" altLang="en-US">
                <a:ea typeface="ＭＳ Ｐゴシック" panose="020B0600070205080204" pitchFamily="34" charset="-128"/>
              </a:rPr>
              <a:t> completely destroys statistically properties in message</a:t>
            </a:r>
            <a:r>
              <a:rPr lang="en-AU" altLang="en-US" sz="1000">
                <a:ea typeface="ＭＳ Ｐゴシック" panose="020B0600070205080204" pitchFamily="34" charset="-128"/>
              </a:rPr>
              <a:t>. However, you </a:t>
            </a:r>
            <a:r>
              <a:rPr lang="en-US" altLang="en-US">
                <a:ea typeface="ＭＳ Ｐゴシック" panose="020B0600070205080204" pitchFamily="34" charset="-128"/>
              </a:rPr>
              <a:t>must never reuse a stream key since</a:t>
            </a:r>
            <a:r>
              <a:rPr lang="en-US" altLang="en-US" sz="1000">
                <a:ea typeface="ＭＳ Ｐゴシック" panose="020B0600070205080204" pitchFamily="34" charset="-128"/>
              </a:rPr>
              <a:t> </a:t>
            </a:r>
            <a:r>
              <a:rPr lang="en-US" altLang="en-US">
                <a:ea typeface="ＭＳ Ｐゴシック" panose="020B0600070205080204" pitchFamily="34" charset="-128"/>
              </a:rPr>
              <a:t>otherwise you can recover messages (as with a book cipher).</a:t>
            </a:r>
            <a:endParaRPr lang="en-AU" altLang="en-US" sz="1000">
              <a:ea typeface="ＭＳ Ｐゴシック" panose="020B0600070205080204" pitchFamily="34" charset="-128"/>
            </a:endParaRPr>
          </a:p>
          <a:p>
            <a:endParaRPr lang="en-US" altLang="en-US">
              <a:ea typeface="ＭＳ Ｐゴシック" panose="020B0600070205080204" pitchFamily="34" charset="-128"/>
            </a:endParaRPr>
          </a:p>
        </p:txBody>
      </p:sp>
      <p:sp>
        <p:nvSpPr>
          <p:cNvPr id="31747" name="Slide Number Placeholder 3">
            <a:extLst>
              <a:ext uri="{FF2B5EF4-FFF2-40B4-BE49-F238E27FC236}">
                <a16:creationId xmlns:a16="http://schemas.microsoft.com/office/drawing/2014/main" id="{03256C8D-F8F7-0454-4A7C-B80CCA6C59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77C4F96-661D-4DEE-A97D-EC106EBB64C6}" type="slidenum">
              <a:rPr lang="en-US" altLang="en-US" sz="1200"/>
              <a:pPr eaLnBrk="1" hangingPunct="1"/>
              <a:t>14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36C25581-D632-13EF-0EFC-18286D969663}"/>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8A676FF5-F1B8-450D-7E45-BFA1B32194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Stallings Figure 7.5 illustrates the general structure of a stream cipher, where  a key is input to a pseudorandom bit generator that produces an apparently random keystream of bits, and which are XOR</a:t>
            </a:r>
            <a:r>
              <a:rPr lang="ja-JP" altLang="en-US">
                <a:ea typeface="ＭＳ Ｐゴシック" panose="020B0600070205080204" pitchFamily="34" charset="-128"/>
              </a:rPr>
              <a:t>’</a:t>
            </a:r>
            <a:r>
              <a:rPr lang="en-US" altLang="ja-JP">
                <a:ea typeface="ＭＳ Ｐゴシック" panose="020B0600070205080204" pitchFamily="34" charset="-128"/>
              </a:rPr>
              <a:t>d with message to encrypt it, and XOR</a:t>
            </a:r>
            <a:r>
              <a:rPr lang="ja-JP" altLang="en-US">
                <a:ea typeface="ＭＳ Ｐゴシック" panose="020B0600070205080204" pitchFamily="34" charset="-128"/>
              </a:rPr>
              <a:t>’</a:t>
            </a:r>
            <a:r>
              <a:rPr lang="en-US" altLang="ja-JP">
                <a:ea typeface="ＭＳ Ｐゴシック" panose="020B0600070205080204" pitchFamily="34" charset="-128"/>
              </a:rPr>
              <a:t>d again to decrypt it by the receiver. </a:t>
            </a:r>
          </a:p>
          <a:p>
            <a:endParaRPr lang="en-US" altLang="en-US">
              <a:ea typeface="ＭＳ Ｐゴシック" panose="020B0600070205080204" pitchFamily="34" charset="-128"/>
            </a:endParaRPr>
          </a:p>
          <a:p>
            <a:r>
              <a:rPr lang="en-US" altLang="en-US">
                <a:ea typeface="ＭＳ Ｐゴシック" panose="020B0600070205080204" pitchFamily="34" charset="-128"/>
              </a:rPr>
              <a:t>Encryption</a:t>
            </a:r>
          </a:p>
          <a:p>
            <a:pPr eaLnBrk="1" hangingPunct="1"/>
            <a:r>
              <a:rPr lang="en-US" altLang="en-US">
                <a:ea typeface="ＭＳ Ｐゴシック" panose="020B0600070205080204" pitchFamily="34" charset="-128"/>
              </a:rPr>
              <a:t>Using a secret key generate the RC4 keystream using the KSA and PRGA.</a:t>
            </a:r>
          </a:p>
          <a:p>
            <a:pPr eaLnBrk="1" hangingPunct="1"/>
            <a:r>
              <a:rPr lang="en-US" altLang="en-US">
                <a:ea typeface="ＭＳ Ｐゴシック" panose="020B0600070205080204" pitchFamily="34" charset="-128"/>
              </a:rPr>
              <a:t>Read the file and xor each byte of the file with the corresponding keystream byte.</a:t>
            </a:r>
          </a:p>
          <a:p>
            <a:pPr eaLnBrk="1" hangingPunct="1"/>
            <a:r>
              <a:rPr lang="en-US" altLang="en-US">
                <a:ea typeface="ＭＳ Ｐゴシック" panose="020B0600070205080204" pitchFamily="34" charset="-128"/>
              </a:rPr>
              <a:t>Write this encrypted output to a file.</a:t>
            </a:r>
          </a:p>
          <a:p>
            <a:pPr eaLnBrk="1" hangingPunct="1"/>
            <a:r>
              <a:rPr lang="en-US" altLang="en-US">
                <a:ea typeface="ＭＳ Ｐゴシック" panose="020B0600070205080204" pitchFamily="34" charset="-128"/>
              </a:rPr>
              <a:t>Transmit file over an insecure channel.</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Decryption</a:t>
            </a:r>
          </a:p>
          <a:p>
            <a:pPr eaLnBrk="1" hangingPunct="1"/>
            <a:r>
              <a:rPr lang="en-US" altLang="en-US">
                <a:ea typeface="ＭＳ Ｐゴシック" panose="020B0600070205080204" pitchFamily="34" charset="-128"/>
              </a:rPr>
              <a:t>Using the same secret key used to encrypt generate the RC4 keystream.</a:t>
            </a:r>
          </a:p>
          <a:p>
            <a:pPr eaLnBrk="1" hangingPunct="1"/>
            <a:r>
              <a:rPr lang="en-US" altLang="en-US">
                <a:ea typeface="ＭＳ Ｐゴシック" panose="020B0600070205080204" pitchFamily="34" charset="-128"/>
              </a:rPr>
              <a:t>Read the encrypted file and Xor every byte of this encrypted stream with the corresponding byte of the keystream.</a:t>
            </a:r>
          </a:p>
          <a:p>
            <a:pPr eaLnBrk="1" hangingPunct="1"/>
            <a:r>
              <a:rPr lang="en-US" altLang="en-US">
                <a:ea typeface="ＭＳ Ｐゴシック" panose="020B0600070205080204" pitchFamily="34" charset="-128"/>
              </a:rPr>
              <a:t>This will yield the original plaintext</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9960A28D-2477-5DC9-B683-47080E308D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382177-2BA0-4896-B1C2-0F0D16350055}" type="slidenum">
              <a:rPr lang="en-US" altLang="en-US" sz="1200"/>
              <a:pPr eaLnBrk="1" hangingPunct="1"/>
              <a:t>15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382FF37C-DAEB-6A6B-AB79-8DC14E1614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3612D18-8BB0-4BBB-AFBC-E4FC847F9400}" type="slidenum">
              <a:rPr lang="en-AU" altLang="en-US" sz="1200"/>
              <a:pPr eaLnBrk="1" hangingPunct="1"/>
              <a:t>16</a:t>
            </a:fld>
            <a:endParaRPr lang="en-AU" altLang="en-US" sz="1200"/>
          </a:p>
        </p:txBody>
      </p:sp>
      <p:sp>
        <p:nvSpPr>
          <p:cNvPr id="35842" name="Rectangle 2">
            <a:extLst>
              <a:ext uri="{FF2B5EF4-FFF2-40B4-BE49-F238E27FC236}">
                <a16:creationId xmlns:a16="http://schemas.microsoft.com/office/drawing/2014/main" id="{3E4BA6D1-97D3-0706-8C6C-A2312C1C9F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DBD1E80B-F94F-0678-36C8-8BD8C3745F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r>
              <a:rPr lang="en-US" altLang="en-US">
                <a:ea typeface="ＭＳ Ｐゴシック" panose="020B0600070205080204" pitchFamily="34" charset="-128"/>
              </a:rPr>
              <a:t>[KUMA97] lists the following important design considerations for a stream cipher: </a:t>
            </a:r>
          </a:p>
          <a:p>
            <a:pPr marL="228600" indent="-228600" eaLnBrk="1" hangingPunct="1">
              <a:spcBef>
                <a:spcPct val="0"/>
              </a:spcBef>
              <a:buFont typeface="Times" panose="02020603050405020304" pitchFamily="18" charset="0"/>
              <a:buAutoNum type="arabicPeriod"/>
            </a:pPr>
            <a:r>
              <a:rPr lang="en-US" altLang="en-US">
                <a:ea typeface="ＭＳ Ｐゴシック" panose="020B0600070205080204" pitchFamily="34" charset="-128"/>
              </a:rPr>
              <a:t>The encryption sequence should have a large period, the longer the period of repeat the more difficult it will be to do cryptanalysis.</a:t>
            </a:r>
          </a:p>
          <a:p>
            <a:pPr marL="228600" indent="-228600" eaLnBrk="1" hangingPunct="1">
              <a:spcBef>
                <a:spcPct val="0"/>
              </a:spcBef>
              <a:buFont typeface="Times" panose="02020603050405020304" pitchFamily="18" charset="0"/>
              <a:buAutoNum type="arabicPeriod"/>
            </a:pPr>
            <a:r>
              <a:rPr lang="en-US" altLang="en-US">
                <a:ea typeface="ＭＳ Ｐゴシック" panose="020B0600070205080204" pitchFamily="34" charset="-128"/>
              </a:rPr>
              <a:t> The keystream should approximate the properties of a true random number stream as close as possible, the more random-appearing the keystream is, the more randomized the ciphertext is, making cryptanalysis more difficult. </a:t>
            </a:r>
          </a:p>
          <a:p>
            <a:pPr marL="228600" indent="-228600" eaLnBrk="1" hangingPunct="1">
              <a:spcBef>
                <a:spcPct val="0"/>
              </a:spcBef>
              <a:buFont typeface="Times" panose="02020603050405020304" pitchFamily="18" charset="0"/>
              <a:buAutoNum type="arabicPeriod"/>
            </a:pPr>
            <a:r>
              <a:rPr lang="en-US" altLang="en-US">
                <a:ea typeface="ＭＳ Ｐゴシック" panose="020B0600070205080204" pitchFamily="34" charset="-128"/>
              </a:rPr>
              <a:t> To guard against brute-force attacks, the key needs to be sufficiently long. The same considerations as apply for block ciphers are valid here .Thus, with current technology, a key length of at least 128 bits is desirable.</a:t>
            </a:r>
            <a:endParaRPr lang="en-AU" altLang="en-US">
              <a:ea typeface="ＭＳ Ｐゴシック" panose="020B0600070205080204" pitchFamily="34" charset="-128"/>
            </a:endParaRPr>
          </a:p>
          <a:p>
            <a:pPr marL="228600" indent="-228600" eaLnBrk="1" hangingPunct="1">
              <a:spcBef>
                <a:spcPct val="0"/>
              </a:spcBef>
              <a:buFont typeface="Times" panose="02020603050405020304" pitchFamily="18" charset="0"/>
              <a:buNone/>
            </a:pPr>
            <a:r>
              <a:rPr lang="en-US" altLang="en-US">
                <a:ea typeface="ＭＳ Ｐゴシック" panose="020B0600070205080204" pitchFamily="34" charset="-128"/>
              </a:rPr>
              <a:t>With a properly designed pseudorandom number generator, a stream cipher can be as secure as block cipher of comparable key length. The primary advantage of a stream cipher is that stream ciphers are almost always faster and use far less code than do block ciphers. A stream cipher can be constructed with any cryptographically strong PRNG.</a:t>
            </a:r>
            <a:endParaRPr lang="en-AU" altLang="en-US">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D3406F1A-2747-E123-9505-A04D5009475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C6F87C90-5C60-ACB5-618C-3A3F7960D6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cs typeface="Arial" panose="020B0604020202020204" pitchFamily="34"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AU" altLang="en-US">
                <a:ea typeface="ＭＳ Ｐゴシック" panose="020B0600070205080204" pitchFamily="34" charset="-128"/>
                <a:cs typeface="Arial" panose="020B0604020202020204" pitchFamily="34" charset="0"/>
              </a:rPr>
              <a:t>key is ued to form a random permutation of all 8-bit values, it then uses that permutation to scramble input info processed a byte at a time.</a:t>
            </a:r>
            <a:endParaRPr lang="en-US" altLang="en-US">
              <a:ea typeface="ＭＳ Ｐゴシック" panose="020B0600070205080204" pitchFamily="34" charset="-128"/>
              <a:cs typeface="Arial" panose="020B0604020202020204" pitchFamily="34" charset="0"/>
            </a:endParaRPr>
          </a:p>
          <a:p>
            <a:endParaRPr lang="en-US" altLang="en-US">
              <a:ea typeface="ＭＳ Ｐゴシック" panose="020B0600070205080204" pitchFamily="34" charset="-128"/>
            </a:endParaRPr>
          </a:p>
        </p:txBody>
      </p:sp>
      <p:sp>
        <p:nvSpPr>
          <p:cNvPr id="38915" name="Slide Number Placeholder 3">
            <a:extLst>
              <a:ext uri="{FF2B5EF4-FFF2-40B4-BE49-F238E27FC236}">
                <a16:creationId xmlns:a16="http://schemas.microsoft.com/office/drawing/2014/main" id="{EEC7EAAC-8EED-3A4B-C90B-7A9A551EDD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82FC187-AA8B-4701-A9A0-E7A732A20208}" type="slidenum">
              <a:rPr lang="en-US" altLang="en-US" sz="1200"/>
              <a:pPr eaLnBrk="1" hangingPunct="1"/>
              <a:t>18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755527F1-F446-7EBD-21F1-9F018255E8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a:extLst>
              <a:ext uri="{FF2B5EF4-FFF2-40B4-BE49-F238E27FC236}">
                <a16:creationId xmlns:a16="http://schemas.microsoft.com/office/drawing/2014/main" id="{5C64E2D4-0961-919D-BA6D-ECC894C710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3F50F4DB-6450-D74D-C425-ACBA9314D5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AE9194-2AE2-44F8-8286-6EA122A57473}" type="slidenum">
              <a:rPr lang="en-US" altLang="en-US" sz="1200"/>
              <a:pPr eaLnBrk="1" hangingPunct="1"/>
              <a:t>29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820B2A-B394-0230-CEF1-064F2196536A}"/>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3" name="Rectangle 2">
            <a:extLst>
              <a:ext uri="{FF2B5EF4-FFF2-40B4-BE49-F238E27FC236}">
                <a16:creationId xmlns:a16="http://schemas.microsoft.com/office/drawing/2014/main" id="{B30FA31D-21DC-A752-17B1-B5AB7C8B0943}"/>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4" name="Rectangle 3">
            <a:extLst>
              <a:ext uri="{FF2B5EF4-FFF2-40B4-BE49-F238E27FC236}">
                <a16:creationId xmlns:a16="http://schemas.microsoft.com/office/drawing/2014/main" id="{4515F4AC-1787-3C46-B5E7-1404C3BA706F}"/>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5" name="Rectangle 4">
            <a:extLst>
              <a:ext uri="{FF2B5EF4-FFF2-40B4-BE49-F238E27FC236}">
                <a16:creationId xmlns:a16="http://schemas.microsoft.com/office/drawing/2014/main" id="{304E79CD-C130-ECBF-5019-B41D5D24FD17}"/>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1FD1757A-6FE9-45E6-B8D9-E7795328BBE9}"/>
              </a:ext>
            </a:extLst>
          </p:cNvPr>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7" name="Footer Placeholder 16">
            <a:extLst>
              <a:ext uri="{FF2B5EF4-FFF2-40B4-BE49-F238E27FC236}">
                <a16:creationId xmlns:a16="http://schemas.microsoft.com/office/drawing/2014/main" id="{64508B73-5B3C-9B1B-2259-994D228B83E3}"/>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0" name="Slide Number Placeholder 28">
            <a:extLst>
              <a:ext uri="{FF2B5EF4-FFF2-40B4-BE49-F238E27FC236}">
                <a16:creationId xmlns:a16="http://schemas.microsoft.com/office/drawing/2014/main" id="{FEF73B22-D15D-31C3-A809-909499091DF1}"/>
              </a:ext>
            </a:extLst>
          </p:cNvPr>
          <p:cNvSpPr>
            <a:spLocks noGrp="1"/>
          </p:cNvSpPr>
          <p:nvPr>
            <p:ph type="sldNum" sz="quarter" idx="12"/>
          </p:nvPr>
        </p:nvSpPr>
        <p:spPr>
          <a:xfrm>
            <a:off x="1216025" y="6354763"/>
            <a:ext cx="1219200" cy="366712"/>
          </a:xfrm>
        </p:spPr>
        <p:txBody>
          <a:bodyPr/>
          <a:lstStyle>
            <a:lvl1pPr>
              <a:defRPr/>
            </a:lvl1pPr>
          </a:lstStyle>
          <a:p>
            <a:fld id="{65A5DCC6-EAA8-40A6-9BC4-89FCFBC496FE}" type="slidenum">
              <a:rPr lang="en-US" altLang="en-US"/>
              <a:pPr/>
              <a:t>‹#›</a:t>
            </a:fld>
            <a:endParaRPr lang="en-US" altLang="en-US"/>
          </a:p>
        </p:txBody>
      </p:sp>
    </p:spTree>
    <p:extLst>
      <p:ext uri="{BB962C8B-B14F-4D97-AF65-F5344CB8AC3E}">
        <p14:creationId xmlns:p14="http://schemas.microsoft.com/office/powerpoint/2010/main" val="186091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F36FA4D-51A0-228C-04CF-1689F8BC876B}"/>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BBA8B257-4612-ED20-010C-08BEDA3754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771F628D-824B-B3DF-0FCE-2300FFC64844}"/>
              </a:ext>
            </a:extLst>
          </p:cNvPr>
          <p:cNvSpPr>
            <a:spLocks noGrp="1"/>
          </p:cNvSpPr>
          <p:nvPr>
            <p:ph type="sldNum" sz="quarter" idx="12"/>
          </p:nvPr>
        </p:nvSpPr>
        <p:spPr/>
        <p:txBody>
          <a:bodyPr/>
          <a:lstStyle>
            <a:lvl1pPr>
              <a:defRPr/>
            </a:lvl1pPr>
          </a:lstStyle>
          <a:p>
            <a:fld id="{479382B2-E909-4F9D-83CB-76A1E018F26A}" type="slidenum">
              <a:rPr lang="en-US" altLang="en-US"/>
              <a:pPr/>
              <a:t>‹#›</a:t>
            </a:fld>
            <a:endParaRPr lang="en-US" altLang="en-US"/>
          </a:p>
        </p:txBody>
      </p:sp>
    </p:spTree>
    <p:extLst>
      <p:ext uri="{BB962C8B-B14F-4D97-AF65-F5344CB8AC3E}">
        <p14:creationId xmlns:p14="http://schemas.microsoft.com/office/powerpoint/2010/main" val="209632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75DDC57B-4E92-1A1A-6A88-28DD5F844B7A}"/>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FA0B96D0-70ED-D108-F993-3FEDA1ED6EC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6" name="Straight Connector 12">
            <a:extLst>
              <a:ext uri="{FF2B5EF4-FFF2-40B4-BE49-F238E27FC236}">
                <a16:creationId xmlns:a16="http://schemas.microsoft.com/office/drawing/2014/main" id="{2F998526-A487-B386-16DA-754BAF6BC080}"/>
              </a:ext>
            </a:extLst>
          </p:cNvPr>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07C19A8-67C5-D06B-9709-5F5A4CD34E64}"/>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DA478CF-90A9-B36F-3054-5EA2E5DAE2B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F4FB565-DF8B-68ED-5F14-79A901DDAACB}"/>
              </a:ext>
            </a:extLst>
          </p:cNvPr>
          <p:cNvSpPr>
            <a:spLocks noGrp="1"/>
          </p:cNvSpPr>
          <p:nvPr>
            <p:ph type="sldNum" sz="quarter" idx="12"/>
          </p:nvPr>
        </p:nvSpPr>
        <p:spPr/>
        <p:txBody>
          <a:bodyPr/>
          <a:lstStyle>
            <a:lvl1pPr>
              <a:defRPr/>
            </a:lvl1pPr>
          </a:lstStyle>
          <a:p>
            <a:fld id="{17783963-C7B9-4A27-A404-5D4D14374C04}" type="slidenum">
              <a:rPr lang="en-US" altLang="en-US"/>
              <a:pPr/>
              <a:t>‹#›</a:t>
            </a:fld>
            <a:endParaRPr lang="en-US" altLang="en-US"/>
          </a:p>
        </p:txBody>
      </p:sp>
    </p:spTree>
    <p:extLst>
      <p:ext uri="{BB962C8B-B14F-4D97-AF65-F5344CB8AC3E}">
        <p14:creationId xmlns:p14="http://schemas.microsoft.com/office/powerpoint/2010/main" val="356638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72A6B13-D119-0DA5-92BE-9A7051CD4AD0}"/>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062572E4-693B-F611-C8A3-31FA2409E0E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5561716B-3ED9-6821-0167-84F90A897DAC}"/>
              </a:ext>
            </a:extLst>
          </p:cNvPr>
          <p:cNvSpPr>
            <a:spLocks noGrp="1"/>
          </p:cNvSpPr>
          <p:nvPr>
            <p:ph type="sldNum" sz="quarter" idx="12"/>
          </p:nvPr>
        </p:nvSpPr>
        <p:spPr/>
        <p:txBody>
          <a:bodyPr/>
          <a:lstStyle>
            <a:lvl1pPr>
              <a:defRPr/>
            </a:lvl1pPr>
          </a:lstStyle>
          <a:p>
            <a:fld id="{6AB75B7B-C8C7-459C-98CD-BCB840395174}" type="slidenum">
              <a:rPr lang="en-US" altLang="en-US"/>
              <a:pPr/>
              <a:t>‹#›</a:t>
            </a:fld>
            <a:endParaRPr lang="en-US" altLang="en-US"/>
          </a:p>
        </p:txBody>
      </p:sp>
    </p:spTree>
    <p:extLst>
      <p:ext uri="{BB962C8B-B14F-4D97-AF65-F5344CB8AC3E}">
        <p14:creationId xmlns:p14="http://schemas.microsoft.com/office/powerpoint/2010/main" val="20325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36E08-DB1A-7674-619F-D6C6B8162B24}"/>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5" name="Rectangle 4">
            <a:extLst>
              <a:ext uri="{FF2B5EF4-FFF2-40B4-BE49-F238E27FC236}">
                <a16:creationId xmlns:a16="http://schemas.microsoft.com/office/drawing/2014/main" id="{214D83E1-C4E8-0BFD-B3D7-1C29C8B361FC}"/>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A36C34E0-9952-C7BA-18D1-F32DBCB8C5E7}"/>
              </a:ext>
            </a:extLst>
          </p:cNvPr>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CC685193-2880-865E-538F-307F782BD029}"/>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D97A422-869D-1003-94CC-0625B70BBC61}"/>
              </a:ext>
            </a:extLst>
          </p:cNvPr>
          <p:cNvSpPr>
            <a:spLocks noGrp="1"/>
          </p:cNvSpPr>
          <p:nvPr>
            <p:ph type="sldNum" sz="quarter" idx="12"/>
          </p:nvPr>
        </p:nvSpPr>
        <p:spPr>
          <a:xfrm>
            <a:off x="1069975" y="6354763"/>
            <a:ext cx="1520825" cy="366712"/>
          </a:xfrm>
        </p:spPr>
        <p:txBody>
          <a:bodyPr/>
          <a:lstStyle>
            <a:lvl1pPr>
              <a:defRPr/>
            </a:lvl1pPr>
          </a:lstStyle>
          <a:p>
            <a:fld id="{DD066A35-9C69-4F26-913B-0D6E2E0A4FDA}" type="slidenum">
              <a:rPr lang="en-US" altLang="en-US"/>
              <a:pPr/>
              <a:t>‹#›</a:t>
            </a:fld>
            <a:endParaRPr lang="en-US" altLang="en-US"/>
          </a:p>
        </p:txBody>
      </p:sp>
    </p:spTree>
    <p:extLst>
      <p:ext uri="{BB962C8B-B14F-4D97-AF65-F5344CB8AC3E}">
        <p14:creationId xmlns:p14="http://schemas.microsoft.com/office/powerpoint/2010/main" val="1980918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E57D32C8-9819-BDC5-CB59-CF55AA09DE4D}"/>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1A8C5E4D-3950-0E24-6B39-2765CA22503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43122A90-EC5A-85A8-72A3-B84FD9A18DBE}"/>
              </a:ext>
            </a:extLst>
          </p:cNvPr>
          <p:cNvSpPr>
            <a:spLocks noGrp="1"/>
          </p:cNvSpPr>
          <p:nvPr>
            <p:ph type="sldNum" sz="quarter" idx="12"/>
          </p:nvPr>
        </p:nvSpPr>
        <p:spPr/>
        <p:txBody>
          <a:bodyPr/>
          <a:lstStyle>
            <a:lvl1pPr>
              <a:defRPr/>
            </a:lvl1pPr>
          </a:lstStyle>
          <a:p>
            <a:fld id="{58B4CC34-7B05-479A-9900-33CACA79BF25}" type="slidenum">
              <a:rPr lang="en-US" altLang="en-US"/>
              <a:pPr/>
              <a:t>‹#›</a:t>
            </a:fld>
            <a:endParaRPr lang="en-US" altLang="en-US"/>
          </a:p>
        </p:txBody>
      </p:sp>
    </p:spTree>
    <p:extLst>
      <p:ext uri="{BB962C8B-B14F-4D97-AF65-F5344CB8AC3E}">
        <p14:creationId xmlns:p14="http://schemas.microsoft.com/office/powerpoint/2010/main" val="319670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A9927BA-C102-BB84-B75D-F9CB62BB5353}"/>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5119C85F-C0B7-9F52-DB78-62E89CFDE0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14B41678-DE41-7F93-7933-53420CFCD6F2}"/>
              </a:ext>
            </a:extLst>
          </p:cNvPr>
          <p:cNvSpPr>
            <a:spLocks noGrp="1"/>
          </p:cNvSpPr>
          <p:nvPr>
            <p:ph type="sldNum" sz="quarter" idx="12"/>
          </p:nvPr>
        </p:nvSpPr>
        <p:spPr/>
        <p:txBody>
          <a:bodyPr/>
          <a:lstStyle>
            <a:lvl1pPr>
              <a:defRPr/>
            </a:lvl1pPr>
          </a:lstStyle>
          <a:p>
            <a:fld id="{92561A47-BF2B-4B4C-8D25-2F3FFA9D9113}" type="slidenum">
              <a:rPr lang="en-US" altLang="en-US"/>
              <a:pPr/>
              <a:t>‹#›</a:t>
            </a:fld>
            <a:endParaRPr lang="en-US" altLang="en-US"/>
          </a:p>
        </p:txBody>
      </p:sp>
    </p:spTree>
    <p:extLst>
      <p:ext uri="{BB962C8B-B14F-4D97-AF65-F5344CB8AC3E}">
        <p14:creationId xmlns:p14="http://schemas.microsoft.com/office/powerpoint/2010/main" val="383692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A2FBA027-2FFA-C358-6421-9A03F00B82E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AB78C913-7752-F2BA-4544-4BB1D8B2C152}"/>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EB81C9D6-961D-A3A3-9CF4-01B5EED074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668C8881-54F1-BC5B-CC8C-930B305DA5C2}"/>
              </a:ext>
            </a:extLst>
          </p:cNvPr>
          <p:cNvSpPr>
            <a:spLocks noGrp="1"/>
          </p:cNvSpPr>
          <p:nvPr>
            <p:ph type="sldNum" sz="quarter" idx="12"/>
          </p:nvPr>
        </p:nvSpPr>
        <p:spPr/>
        <p:txBody>
          <a:bodyPr/>
          <a:lstStyle>
            <a:lvl1pPr>
              <a:defRPr/>
            </a:lvl1pPr>
          </a:lstStyle>
          <a:p>
            <a:fld id="{1DD0C41E-B0DC-403C-8655-6B408A1A3F27}" type="slidenum">
              <a:rPr lang="en-US" altLang="en-US"/>
              <a:pPr/>
              <a:t>‹#›</a:t>
            </a:fld>
            <a:endParaRPr lang="en-US" altLang="en-US"/>
          </a:p>
        </p:txBody>
      </p:sp>
    </p:spTree>
    <p:extLst>
      <p:ext uri="{BB962C8B-B14F-4D97-AF65-F5344CB8AC3E}">
        <p14:creationId xmlns:p14="http://schemas.microsoft.com/office/powerpoint/2010/main" val="158536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E2CC3C94-424B-D130-67CB-2A57F0795DE0}"/>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019ACBD7-ED5A-6BF3-AFB2-8C3E26249BA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4" name="Date Placeholder 1">
            <a:extLst>
              <a:ext uri="{FF2B5EF4-FFF2-40B4-BE49-F238E27FC236}">
                <a16:creationId xmlns:a16="http://schemas.microsoft.com/office/drawing/2014/main" id="{D7C54972-159D-54B8-8C9D-4D83FEAA7976}"/>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829571F3-88B9-32FF-1E38-2A6DBA136B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A0BEDA3D-19B0-BD0D-381A-14345C2398DB}"/>
              </a:ext>
            </a:extLst>
          </p:cNvPr>
          <p:cNvSpPr>
            <a:spLocks noGrp="1"/>
          </p:cNvSpPr>
          <p:nvPr>
            <p:ph type="sldNum" sz="quarter" idx="12"/>
          </p:nvPr>
        </p:nvSpPr>
        <p:spPr/>
        <p:txBody>
          <a:bodyPr/>
          <a:lstStyle>
            <a:lvl1pPr>
              <a:defRPr/>
            </a:lvl1pPr>
          </a:lstStyle>
          <a:p>
            <a:fld id="{A07D61F8-6627-4136-B8C2-BFE4F5BB1265}" type="slidenum">
              <a:rPr lang="en-US" altLang="en-US"/>
              <a:pPr/>
              <a:t>‹#›</a:t>
            </a:fld>
            <a:endParaRPr lang="en-US" altLang="en-US"/>
          </a:p>
        </p:txBody>
      </p:sp>
    </p:spTree>
    <p:extLst>
      <p:ext uri="{BB962C8B-B14F-4D97-AF65-F5344CB8AC3E}">
        <p14:creationId xmlns:p14="http://schemas.microsoft.com/office/powerpoint/2010/main" val="39528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9685BFE3-1C52-A6AC-020D-6868264631FC}"/>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Straight Connector 11">
            <a:extLst>
              <a:ext uri="{FF2B5EF4-FFF2-40B4-BE49-F238E27FC236}">
                <a16:creationId xmlns:a16="http://schemas.microsoft.com/office/drawing/2014/main" id="{9F507A66-989E-F90A-18A0-3D2AB3F4E4F8}"/>
              </a:ext>
            </a:extLst>
          </p:cNvPr>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B7A5D005-F5EC-55EC-47FC-2D72388A278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Calibri"/>
                <a:ea typeface="+mn-ea"/>
                <a:cs typeface="+mn-cs"/>
              </a:defRPr>
            </a:lvl1pPr>
          </a:lstStyle>
          <a:p>
            <a:r>
              <a:rPr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317E50C6-4D8D-B96F-B20A-AC8E3DC9BC1C}"/>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446B6FB3-609B-374C-9A2D-BC9AD2F60D8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EEA3DF12-5E55-5C52-6B25-8C52A7C01208}"/>
              </a:ext>
            </a:extLst>
          </p:cNvPr>
          <p:cNvSpPr>
            <a:spLocks noGrp="1"/>
          </p:cNvSpPr>
          <p:nvPr>
            <p:ph type="sldNum" sz="quarter" idx="12"/>
          </p:nvPr>
        </p:nvSpPr>
        <p:spPr/>
        <p:txBody>
          <a:bodyPr/>
          <a:lstStyle>
            <a:lvl1pPr>
              <a:defRPr/>
            </a:lvl1pPr>
          </a:lstStyle>
          <a:p>
            <a:fld id="{6B36AB49-49DF-47F1-9AFE-C7BAD74FFA5E}" type="slidenum">
              <a:rPr lang="en-US" altLang="en-US"/>
              <a:pPr/>
              <a:t>‹#›</a:t>
            </a:fld>
            <a:endParaRPr lang="en-US" altLang="en-US"/>
          </a:p>
        </p:txBody>
      </p:sp>
    </p:spTree>
    <p:extLst>
      <p:ext uri="{BB962C8B-B14F-4D97-AF65-F5344CB8AC3E}">
        <p14:creationId xmlns:p14="http://schemas.microsoft.com/office/powerpoint/2010/main" val="174714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547F35BC-14E5-2D3A-5B30-317B7F60096F}"/>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CA500B4F-7602-F8A0-B6A4-104264561019}"/>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7" name="Rectangle 6">
            <a:extLst>
              <a:ext uri="{FF2B5EF4-FFF2-40B4-BE49-F238E27FC236}">
                <a16:creationId xmlns:a16="http://schemas.microsoft.com/office/drawing/2014/main" id="{C17ECCAA-96B7-9F74-024D-D980C1517265}"/>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EFD868E7-AA0B-75C4-A3D5-618B1A459F66}"/>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81BE28ED-70D8-10DF-3702-167BD0A9C9CF}"/>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A1D52771-DC77-19A4-90DE-223800591E6E}"/>
              </a:ext>
            </a:extLst>
          </p:cNvPr>
          <p:cNvSpPr>
            <a:spLocks noGrp="1"/>
          </p:cNvSpPr>
          <p:nvPr>
            <p:ph type="sldNum" sz="quarter" idx="12"/>
          </p:nvPr>
        </p:nvSpPr>
        <p:spPr/>
        <p:txBody>
          <a:bodyPr/>
          <a:lstStyle>
            <a:lvl1pPr>
              <a:defRPr/>
            </a:lvl1pPr>
          </a:lstStyle>
          <a:p>
            <a:fld id="{65F03D8E-C3F4-46C4-9FC2-725E1B6F663D}" type="slidenum">
              <a:rPr lang="en-US" altLang="en-US"/>
              <a:pPr/>
              <a:t>‹#›</a:t>
            </a:fld>
            <a:endParaRPr lang="en-US" altLang="en-US"/>
          </a:p>
        </p:txBody>
      </p:sp>
    </p:spTree>
    <p:extLst>
      <p:ext uri="{BB962C8B-B14F-4D97-AF65-F5344CB8AC3E}">
        <p14:creationId xmlns:p14="http://schemas.microsoft.com/office/powerpoint/2010/main" val="35137973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82E86A99-A7FC-2805-7FBB-5320FDB8D3F1}"/>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328F5B6D-1998-1660-8E0D-58FC1D2E2DE5}"/>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749708B-2DB2-16FC-5085-14D6D7FEE41B}"/>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ea typeface="+mn-ea"/>
                <a:cs typeface="+mn-cs"/>
              </a:defRPr>
            </a:lvl1pPr>
          </a:lstStyle>
          <a:p>
            <a:pPr>
              <a:defRPr/>
            </a:pPr>
            <a:endParaRPr lang="en-US"/>
          </a:p>
        </p:txBody>
      </p:sp>
      <p:sp>
        <p:nvSpPr>
          <p:cNvPr id="3" name="Footer Placeholder 2">
            <a:extLst>
              <a:ext uri="{FF2B5EF4-FFF2-40B4-BE49-F238E27FC236}">
                <a16:creationId xmlns:a16="http://schemas.microsoft.com/office/drawing/2014/main" id="{23296A46-9836-6F9B-1F99-072DDEAC257A}"/>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ea typeface="+mn-ea"/>
                <a:cs typeface="+mn-cs"/>
              </a:defRPr>
            </a:lvl1pPr>
          </a:lstStyle>
          <a:p>
            <a:pPr>
              <a:defRPr/>
            </a:pPr>
            <a:endParaRPr lang="en-US"/>
          </a:p>
        </p:txBody>
      </p:sp>
      <p:sp>
        <p:nvSpPr>
          <p:cNvPr id="23" name="Slide Number Placeholder 22">
            <a:extLst>
              <a:ext uri="{FF2B5EF4-FFF2-40B4-BE49-F238E27FC236}">
                <a16:creationId xmlns:a16="http://schemas.microsoft.com/office/drawing/2014/main" id="{66E24549-C14B-CB45-7E51-E4940D69BE06}"/>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fld id="{04A2BCBB-AED0-4CB8-9214-955071A2EC3D}" type="slidenum">
              <a:rPr lang="en-US" altLang="en-US"/>
              <a:pPr/>
              <a:t>‹#›</a:t>
            </a:fld>
            <a:endParaRPr lang="en-US" altLang="en-US"/>
          </a:p>
        </p:txBody>
      </p:sp>
      <p:sp>
        <p:nvSpPr>
          <p:cNvPr id="1031" name="Straight Connector 27">
            <a:extLst>
              <a:ext uri="{FF2B5EF4-FFF2-40B4-BE49-F238E27FC236}">
                <a16:creationId xmlns:a16="http://schemas.microsoft.com/office/drawing/2014/main" id="{4455AE79-BEF2-4001-A82E-C43E04BA493D}"/>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34E37BB7-2D1B-8F5F-7188-524BE2C11F27}"/>
              </a:ext>
            </a:extLst>
          </p:cNvPr>
          <p:cNvSpPr>
            <a:spLocks noChangeShapeType="1"/>
          </p:cNvSpPr>
          <p:nvPr/>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0C0F4A69-935A-8338-A138-8CB53FAE932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latin typeface="Calibri"/>
            </a:endParaRPr>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88" r:id="rId4"/>
    <p:sldLayoutId id="2147483789" r:id="rId5"/>
    <p:sldLayoutId id="2147483793" r:id="rId6"/>
    <p:sldLayoutId id="2147483794" r:id="rId7"/>
    <p:sldLayoutId id="2147483795" r:id="rId8"/>
    <p:sldLayoutId id="2147483796" r:id="rId9"/>
    <p:sldLayoutId id="2147483790" r:id="rId10"/>
    <p:sldLayoutId id="2147483797" r:id="rId11"/>
  </p:sldLayoutIdLst>
  <p:txStyles>
    <p:titleStyle>
      <a:lvl1pPr algn="l" rtl="0" eaLnBrk="0" fontAlgn="base" hangingPunct="0">
        <a:spcBef>
          <a:spcPct val="0"/>
        </a:spcBef>
        <a:spcAft>
          <a:spcPct val="0"/>
        </a:spcAft>
        <a:defRPr sz="3200" b="1" kern="1200">
          <a:solidFill>
            <a:schemeClr val="tx2"/>
          </a:solidFill>
          <a:latin typeface="Calibri"/>
          <a:ea typeface="ＭＳ Ｐゴシック" charset="-128"/>
          <a:cs typeface="Calibri"/>
        </a:defRPr>
      </a:lvl1pPr>
      <a:lvl2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2pPr>
      <a:lvl3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3pPr>
      <a:lvl4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4pPr>
      <a:lvl5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5pPr>
      <a:lvl6pPr marL="4572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6pPr>
      <a:lvl7pPr marL="9144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7pPr>
      <a:lvl8pPr marL="13716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8pPr>
      <a:lvl9pPr marL="18288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Calibri"/>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Calibri"/>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Calibri"/>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Calibri"/>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Calibri"/>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image" Target="../media/image3.emf" /><Relationship Id="rId5" Type="http://schemas.openxmlformats.org/officeDocument/2006/relationships/oleObject" Target="../embeddings/oleObject2.bin" /><Relationship Id="rId4" Type="http://schemas.openxmlformats.org/officeDocument/2006/relationships/image" Target="../media/image2.emf"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151A6F74-90E8-D366-73AC-854A64786090}"/>
              </a:ext>
            </a:extLst>
          </p:cNvPr>
          <p:cNvSpPr>
            <a:spLocks noGrp="1" noChangeArrowheads="1"/>
          </p:cNvSpPr>
          <p:nvPr>
            <p:ph type="ctrTitle"/>
          </p:nvPr>
        </p:nvSpPr>
        <p:spPr/>
        <p:txBody>
          <a:bodyPr/>
          <a:lstStyle/>
          <a:p>
            <a:pPr eaLnBrk="1" hangingPunct="1"/>
            <a:r>
              <a:rPr lang="en-US" altLang="en-US" sz="4000">
                <a:latin typeface="Calibri" panose="020F0502020204030204" pitchFamily="34" charset="0"/>
                <a:ea typeface="ＭＳ Ｐゴシック" panose="020B0600070205080204" pitchFamily="34" charset="-128"/>
              </a:rPr>
              <a:t>Stream Cipher</a:t>
            </a:r>
          </a:p>
        </p:txBody>
      </p:sp>
      <p:sp>
        <p:nvSpPr>
          <p:cNvPr id="14338" name="Rectangle 3">
            <a:extLst>
              <a:ext uri="{FF2B5EF4-FFF2-40B4-BE49-F238E27FC236}">
                <a16:creationId xmlns:a16="http://schemas.microsoft.com/office/drawing/2014/main" id="{417793ED-C5BB-C15A-E2F0-9E6A6B90BF00}"/>
              </a:ext>
            </a:extLst>
          </p:cNvPr>
          <p:cNvSpPr>
            <a:spLocks noGrp="1" noChangeArrowheads="1"/>
          </p:cNvSpPr>
          <p:nvPr>
            <p:ph type="subTitle" idx="1"/>
          </p:nvPr>
        </p:nvSpPr>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051A662D-657A-FAF5-4A26-FB23F2947375}"/>
              </a:ext>
            </a:extLst>
          </p:cNvPr>
          <p:cNvSpPr>
            <a:spLocks noGrp="1"/>
          </p:cNvSpPr>
          <p:nvPr>
            <p:ph type="title"/>
          </p:nvPr>
        </p:nvSpPr>
        <p:spPr>
          <a:xfrm>
            <a:off x="457200" y="277813"/>
            <a:ext cx="8229600" cy="865187"/>
          </a:xfrm>
        </p:spPr>
        <p:txBody>
          <a:bodyPr/>
          <a:lstStyle/>
          <a:p>
            <a:pPr eaLnBrk="1" hangingPunct="1"/>
            <a:r>
              <a:rPr lang="en-AU" altLang="en-US">
                <a:latin typeface="Calibri" panose="020F0502020204030204" pitchFamily="34" charset="0"/>
                <a:ea typeface="ＭＳ Ｐゴシック" panose="020B0600070205080204" pitchFamily="34" charset="-128"/>
              </a:rPr>
              <a:t>Random &amp; Pseudorandom Number Generators</a:t>
            </a:r>
            <a:endParaRPr lang="en-US" altLang="en-US">
              <a:latin typeface="Calibri" panose="020F0502020204030204" pitchFamily="34" charset="0"/>
              <a:ea typeface="ＭＳ Ｐゴシック" panose="020B0600070205080204" pitchFamily="34" charset="-128"/>
            </a:endParaRPr>
          </a:p>
        </p:txBody>
      </p:sp>
      <p:pic>
        <p:nvPicPr>
          <p:cNvPr id="24578" name="Picture 3">
            <a:extLst>
              <a:ext uri="{FF2B5EF4-FFF2-40B4-BE49-F238E27FC236}">
                <a16:creationId xmlns:a16="http://schemas.microsoft.com/office/drawing/2014/main" id="{15E61ADF-DF5B-73EF-4406-CFFE0594BB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6616700" cy="3429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B3147768-6901-C941-0038-A77DAAB2D302}"/>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PRNG Requirements</a:t>
            </a:r>
          </a:p>
        </p:txBody>
      </p:sp>
      <p:sp>
        <p:nvSpPr>
          <p:cNvPr id="26626" name="Content Placeholder 2">
            <a:extLst>
              <a:ext uri="{FF2B5EF4-FFF2-40B4-BE49-F238E27FC236}">
                <a16:creationId xmlns:a16="http://schemas.microsoft.com/office/drawing/2014/main" id="{E86E0835-FB79-39E6-EAD2-D1B92C511257}"/>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Randomness</a:t>
            </a:r>
          </a:p>
          <a:p>
            <a:pPr lvl="1"/>
            <a:r>
              <a:rPr lang="en-US" altLang="en-US">
                <a:latin typeface="Calibri" panose="020F0502020204030204" pitchFamily="34" charset="0"/>
                <a:ea typeface="ＭＳ Ｐゴシック" panose="020B0600070205080204" pitchFamily="34" charset="-128"/>
              </a:rPr>
              <a:t>uniformity, scalability, consistency</a:t>
            </a:r>
          </a:p>
          <a:p>
            <a:r>
              <a:rPr lang="en-US" altLang="en-US">
                <a:latin typeface="Calibri" panose="020F0502020204030204" pitchFamily="34" charset="0"/>
                <a:ea typeface="ＭＳ Ｐゴシック" panose="020B0600070205080204" pitchFamily="34" charset="-128"/>
              </a:rPr>
              <a:t>Unpredictability</a:t>
            </a:r>
          </a:p>
          <a:p>
            <a:pPr lvl="1"/>
            <a:r>
              <a:rPr lang="en-US" altLang="en-US">
                <a:latin typeface="Calibri" panose="020F0502020204030204" pitchFamily="34" charset="0"/>
                <a:ea typeface="ＭＳ Ｐゴシック" panose="020B0600070205080204" pitchFamily="34" charset="-128"/>
              </a:rPr>
              <a:t>forward &amp; backward Unpredictability</a:t>
            </a:r>
          </a:p>
          <a:p>
            <a:pPr lvl="1"/>
            <a:r>
              <a:rPr lang="en-US" altLang="en-US">
                <a:latin typeface="Calibri" panose="020F0502020204030204" pitchFamily="34" charset="0"/>
                <a:ea typeface="ＭＳ Ｐゴシック" panose="020B0600070205080204" pitchFamily="34" charset="-128"/>
              </a:rPr>
              <a:t>use same tests to check</a:t>
            </a:r>
          </a:p>
          <a:p>
            <a:r>
              <a:rPr lang="en-US" altLang="en-US">
                <a:latin typeface="Calibri" panose="020F0502020204030204" pitchFamily="34" charset="0"/>
                <a:ea typeface="ＭＳ Ｐゴシック" panose="020B0600070205080204" pitchFamily="34" charset="-128"/>
              </a:rPr>
              <a:t>Characteristics of the seed</a:t>
            </a:r>
          </a:p>
          <a:p>
            <a:pPr lvl="1"/>
            <a:r>
              <a:rPr lang="en-US" altLang="en-US">
                <a:latin typeface="Calibri" panose="020F0502020204030204" pitchFamily="34" charset="0"/>
                <a:ea typeface="ＭＳ Ｐゴシック" panose="020B0600070205080204" pitchFamily="34" charset="-128"/>
              </a:rPr>
              <a:t>Secure</a:t>
            </a:r>
          </a:p>
          <a:p>
            <a:pPr lvl="1"/>
            <a:r>
              <a:rPr lang="en-US" altLang="en-US">
                <a:latin typeface="Calibri" panose="020F0502020204030204" pitchFamily="34" charset="0"/>
                <a:ea typeface="ＭＳ Ｐゴシック" panose="020B0600070205080204" pitchFamily="34" charset="-128"/>
              </a:rPr>
              <a:t>if known adversary can determine output</a:t>
            </a:r>
          </a:p>
          <a:p>
            <a:pPr lvl="1"/>
            <a:r>
              <a:rPr lang="en-US" altLang="en-US">
                <a:latin typeface="Calibri" panose="020F0502020204030204" pitchFamily="34" charset="0"/>
                <a:ea typeface="ＭＳ Ｐゴシック" panose="020B0600070205080204" pitchFamily="34" charset="-128"/>
              </a:rPr>
              <a:t>so must be random or pseudorandom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67D1F22F-0A04-4D37-5978-76CF9CEE18CE}"/>
              </a:ext>
            </a:extLst>
          </p:cNvPr>
          <p:cNvSpPr>
            <a:spLocks noGrp="1" noChangeArrowheads="1"/>
          </p:cNvSpPr>
          <p:nvPr>
            <p:ph type="title"/>
          </p:nvPr>
        </p:nvSpPr>
        <p:spPr/>
        <p:txBody>
          <a:bodyPr/>
          <a:lstStyle/>
          <a:p>
            <a:pPr eaLnBrk="1" hangingPunct="1"/>
            <a:r>
              <a:rPr lang="en-AU" altLang="en-US" sz="4000">
                <a:latin typeface="Calibri" panose="020F0502020204030204" pitchFamily="34" charset="0"/>
                <a:ea typeface="ＭＳ Ｐゴシック" panose="020B0600070205080204" pitchFamily="34" charset="-128"/>
              </a:rPr>
              <a:t>Using Block Ciphers as PRNGs</a:t>
            </a:r>
          </a:p>
        </p:txBody>
      </p:sp>
      <p:sp>
        <p:nvSpPr>
          <p:cNvPr id="27650" name="Rectangle 1027">
            <a:extLst>
              <a:ext uri="{FF2B5EF4-FFF2-40B4-BE49-F238E27FC236}">
                <a16:creationId xmlns:a16="http://schemas.microsoft.com/office/drawing/2014/main" id="{7653A157-CBEA-FB23-316E-D722F1AC3B3D}"/>
              </a:ext>
            </a:extLst>
          </p:cNvPr>
          <p:cNvSpPr>
            <a:spLocks noGrp="1" noChangeArrowheads="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For cryptographic applications, can use a block cipher to generate random numbers</a:t>
            </a:r>
          </a:p>
          <a:p>
            <a:r>
              <a:rPr lang="en-US" altLang="en-US">
                <a:latin typeface="Calibri" panose="020F0502020204030204" pitchFamily="34" charset="0"/>
                <a:ea typeface="ＭＳ Ｐゴシック" panose="020B0600070205080204" pitchFamily="34" charset="-128"/>
              </a:rPr>
              <a:t>Often for creating session keys from master key</a:t>
            </a:r>
          </a:p>
          <a:p>
            <a:endParaRPr lang="en-US" altLang="en-US" b="1">
              <a:latin typeface="Calibri" panose="020F0502020204030204" pitchFamily="34" charset="0"/>
              <a:ea typeface="ＭＳ Ｐゴシック" panose="020B0600070205080204" pitchFamily="34" charset="-128"/>
            </a:endParaRPr>
          </a:p>
          <a:p>
            <a:r>
              <a:rPr lang="en-US" altLang="en-US" b="1">
                <a:latin typeface="Calibri" panose="020F0502020204030204" pitchFamily="34" charset="0"/>
                <a:ea typeface="ＭＳ Ｐゴシック" panose="020B0600070205080204" pitchFamily="34" charset="-128"/>
              </a:rPr>
              <a:t>CTR</a:t>
            </a:r>
          </a:p>
          <a:p>
            <a:pPr lvl="1"/>
            <a:r>
              <a:rPr lang="en-AU" altLang="en-US" sz="2600" i="1">
                <a:solidFill>
                  <a:schemeClr val="tx1"/>
                </a:solidFill>
                <a:latin typeface="Times New Roman" panose="02020603050405020304" pitchFamily="18" charset="0"/>
                <a:ea typeface="ＭＳ Ｐゴシック" panose="020B0600070205080204" pitchFamily="34" charset="-128"/>
              </a:rPr>
              <a:t>X</a:t>
            </a:r>
            <a:r>
              <a:rPr lang="en-AU" altLang="en-US" sz="2600" i="1" baseline="-25000">
                <a:solidFill>
                  <a:schemeClr val="tx1"/>
                </a:solidFill>
                <a:latin typeface="Times New Roman" panose="02020603050405020304" pitchFamily="18" charset="0"/>
                <a:ea typeface="ＭＳ Ｐゴシック" panose="020B0600070205080204" pitchFamily="34" charset="-128"/>
              </a:rPr>
              <a:t>i</a:t>
            </a:r>
            <a:r>
              <a:rPr lang="en-AU" altLang="en-US" sz="2600">
                <a:solidFill>
                  <a:schemeClr val="tx1"/>
                </a:solidFill>
                <a:latin typeface="Calibri" panose="020F0502020204030204" pitchFamily="34" charset="0"/>
                <a:ea typeface="ＭＳ Ｐゴシック" panose="020B0600070205080204" pitchFamily="34" charset="-128"/>
              </a:rPr>
              <a:t> = </a:t>
            </a:r>
            <a:r>
              <a:rPr lang="en-AU" altLang="en-US" sz="2600" i="1">
                <a:solidFill>
                  <a:schemeClr val="tx1"/>
                </a:solidFill>
                <a:latin typeface="Times New Roman" panose="02020603050405020304" pitchFamily="18" charset="0"/>
                <a:ea typeface="ＭＳ Ｐゴシック" panose="020B0600070205080204" pitchFamily="34" charset="-128"/>
              </a:rPr>
              <a:t>E</a:t>
            </a:r>
            <a:r>
              <a:rPr lang="en-AU" altLang="en-US" sz="2600" i="1" baseline="-25000">
                <a:solidFill>
                  <a:schemeClr val="tx1"/>
                </a:solidFill>
                <a:latin typeface="Times New Roman" panose="02020603050405020304" pitchFamily="18" charset="0"/>
                <a:ea typeface="ＭＳ Ｐゴシック" panose="020B0600070205080204" pitchFamily="34" charset="-128"/>
              </a:rPr>
              <a:t>K</a:t>
            </a:r>
            <a:r>
              <a:rPr lang="en-AU" altLang="en-US" sz="2600">
                <a:solidFill>
                  <a:schemeClr val="tx1"/>
                </a:solidFill>
                <a:latin typeface="Times New Roman" panose="02020603050405020304" pitchFamily="18" charset="0"/>
                <a:ea typeface="ＭＳ Ｐゴシック" panose="020B0600070205080204" pitchFamily="34" charset="-128"/>
              </a:rPr>
              <a:t>[</a:t>
            </a:r>
            <a:r>
              <a:rPr lang="en-AU" altLang="en-US" sz="2600" i="1">
                <a:solidFill>
                  <a:schemeClr val="tx1"/>
                </a:solidFill>
                <a:latin typeface="Times New Roman" panose="02020603050405020304" pitchFamily="18" charset="0"/>
                <a:ea typeface="ＭＳ Ｐゴシック" panose="020B0600070205080204" pitchFamily="34" charset="-128"/>
              </a:rPr>
              <a:t>V</a:t>
            </a:r>
            <a:r>
              <a:rPr lang="en-AU" altLang="en-US" sz="2600" i="1" baseline="-25000">
                <a:solidFill>
                  <a:schemeClr val="tx1"/>
                </a:solidFill>
                <a:latin typeface="Times New Roman" panose="02020603050405020304" pitchFamily="18" charset="0"/>
                <a:ea typeface="ＭＳ Ｐゴシック" panose="020B0600070205080204" pitchFamily="34" charset="-128"/>
              </a:rPr>
              <a:t>i</a:t>
            </a:r>
            <a:r>
              <a:rPr lang="en-AU" altLang="en-US" sz="2600">
                <a:solidFill>
                  <a:schemeClr val="tx1"/>
                </a:solidFill>
                <a:latin typeface="Times New Roman" panose="02020603050405020304" pitchFamily="18" charset="0"/>
                <a:ea typeface="ＭＳ Ｐゴシック" panose="020B0600070205080204" pitchFamily="34" charset="-128"/>
              </a:rPr>
              <a:t>]</a:t>
            </a:r>
            <a:endParaRPr lang="en-US" altLang="en-US" sz="2600">
              <a:solidFill>
                <a:schemeClr val="tx1"/>
              </a:solidFill>
              <a:latin typeface="Times New Roman" panose="02020603050405020304" pitchFamily="18" charset="0"/>
              <a:ea typeface="ＭＳ Ｐゴシック" panose="020B0600070205080204" pitchFamily="34" charset="-128"/>
            </a:endParaRPr>
          </a:p>
          <a:p>
            <a:r>
              <a:rPr lang="en-US" altLang="en-US" b="1">
                <a:latin typeface="Calibri" panose="020F0502020204030204" pitchFamily="34" charset="0"/>
                <a:ea typeface="ＭＳ Ｐゴシック" panose="020B0600070205080204" pitchFamily="34" charset="-128"/>
              </a:rPr>
              <a:t>OFB</a:t>
            </a:r>
          </a:p>
          <a:p>
            <a:pPr lvl="1"/>
            <a:r>
              <a:rPr lang="en-AU" altLang="en-US" sz="2600" i="1">
                <a:solidFill>
                  <a:schemeClr val="tx1"/>
                </a:solidFill>
                <a:latin typeface="Times New Roman" panose="02020603050405020304" pitchFamily="18" charset="0"/>
                <a:ea typeface="ＭＳ Ｐゴシック" panose="020B0600070205080204" pitchFamily="34" charset="-128"/>
              </a:rPr>
              <a:t>X</a:t>
            </a:r>
            <a:r>
              <a:rPr lang="en-AU" altLang="en-US" sz="2600" i="1" baseline="-25000">
                <a:solidFill>
                  <a:schemeClr val="tx1"/>
                </a:solidFill>
                <a:latin typeface="Times New Roman" panose="02020603050405020304" pitchFamily="18" charset="0"/>
                <a:ea typeface="ＭＳ Ｐゴシック" panose="020B0600070205080204" pitchFamily="34" charset="-128"/>
              </a:rPr>
              <a:t>i</a:t>
            </a:r>
            <a:r>
              <a:rPr lang="en-AU" altLang="en-US" sz="2600" i="1">
                <a:solidFill>
                  <a:schemeClr val="tx1"/>
                </a:solidFill>
                <a:latin typeface="Times New Roman" panose="02020603050405020304" pitchFamily="18" charset="0"/>
                <a:ea typeface="ＭＳ Ｐゴシック" panose="020B0600070205080204" pitchFamily="34" charset="-128"/>
              </a:rPr>
              <a:t> = E</a:t>
            </a:r>
            <a:r>
              <a:rPr lang="en-AU" altLang="en-US" sz="2600" i="1" baseline="-25000">
                <a:solidFill>
                  <a:schemeClr val="tx1"/>
                </a:solidFill>
                <a:latin typeface="Times New Roman" panose="02020603050405020304" pitchFamily="18" charset="0"/>
                <a:ea typeface="ＭＳ Ｐゴシック" panose="020B0600070205080204" pitchFamily="34" charset="-128"/>
              </a:rPr>
              <a:t>K</a:t>
            </a:r>
            <a:r>
              <a:rPr lang="en-AU" altLang="en-US" sz="2600">
                <a:solidFill>
                  <a:schemeClr val="tx1"/>
                </a:solidFill>
                <a:latin typeface="Times New Roman" panose="02020603050405020304" pitchFamily="18" charset="0"/>
                <a:ea typeface="ＭＳ Ｐゴシック" panose="020B0600070205080204" pitchFamily="34" charset="-128"/>
              </a:rPr>
              <a:t>[</a:t>
            </a:r>
            <a:r>
              <a:rPr lang="en-AU" altLang="en-US" sz="2600" i="1">
                <a:solidFill>
                  <a:schemeClr val="tx1"/>
                </a:solidFill>
                <a:latin typeface="Times New Roman" panose="02020603050405020304" pitchFamily="18" charset="0"/>
                <a:ea typeface="ＭＳ Ｐゴシック" panose="020B0600070205080204" pitchFamily="34" charset="-128"/>
              </a:rPr>
              <a:t>X</a:t>
            </a:r>
            <a:r>
              <a:rPr lang="en-AU" altLang="en-US" sz="2600" i="1" baseline="-25000">
                <a:solidFill>
                  <a:schemeClr val="tx1"/>
                </a:solidFill>
                <a:latin typeface="Times New Roman" panose="02020603050405020304" pitchFamily="18" charset="0"/>
                <a:ea typeface="ＭＳ Ｐゴシック" panose="020B0600070205080204" pitchFamily="34" charset="-128"/>
              </a:rPr>
              <a:t>i</a:t>
            </a:r>
            <a:r>
              <a:rPr lang="en-AU" altLang="en-US" sz="2600" i="1">
                <a:solidFill>
                  <a:schemeClr val="tx1"/>
                </a:solidFill>
                <a:latin typeface="Times New Roman" panose="02020603050405020304" pitchFamily="18" charset="0"/>
                <a:ea typeface="ＭＳ Ｐゴシック" panose="020B0600070205080204" pitchFamily="34" charset="-128"/>
              </a:rPr>
              <a:t>-1</a:t>
            </a:r>
            <a:r>
              <a:rPr lang="en-AU" altLang="en-US" sz="2600">
                <a:solidFill>
                  <a:schemeClr val="tx1"/>
                </a:solidFill>
                <a:latin typeface="Times New Roman" panose="02020603050405020304" pitchFamily="18" charset="0"/>
                <a:ea typeface="ＭＳ Ｐゴシック" panose="020B0600070205080204" pitchFamily="34" charset="-128"/>
              </a:rPr>
              <a:t>]</a:t>
            </a:r>
            <a:endParaRPr lang="en-US" altLang="en-US" sz="2600">
              <a:solidFill>
                <a:schemeClr val="tx1"/>
              </a:solidFill>
              <a:latin typeface="Times New Roman" panose="02020603050405020304" pitchFamily="18" charset="0"/>
              <a:ea typeface="ＭＳ Ｐゴシック" panose="020B0600070205080204" pitchFamily="34" charset="-128"/>
            </a:endParaRPr>
          </a:p>
          <a:p>
            <a:endParaRPr lang="en-US" altLang="en-US">
              <a:latin typeface="Calibri" panose="020F0502020204030204" pitchFamily="34" charset="0"/>
              <a:ea typeface="ＭＳ Ｐゴシック" panose="020B0600070205080204" pitchFamily="34" charset="-128"/>
            </a:endParaRPr>
          </a:p>
          <a:p>
            <a:pPr lvl="1"/>
            <a:endParaRPr lang="en-AU" altLang="en-US" sz="2600">
              <a:solidFill>
                <a:schemeClr val="tx1"/>
              </a:solidFill>
              <a:latin typeface="Calibri" panose="020F0502020204030204" pitchFamily="34" charset="0"/>
              <a:ea typeface="ＭＳ Ｐゴシック" panose="020B0600070205080204" pitchFamily="34" charset="-128"/>
            </a:endParaRPr>
          </a:p>
        </p:txBody>
      </p:sp>
      <p:pic>
        <p:nvPicPr>
          <p:cNvPr id="27651" name="Picture 3">
            <a:extLst>
              <a:ext uri="{FF2B5EF4-FFF2-40B4-BE49-F238E27FC236}">
                <a16:creationId xmlns:a16="http://schemas.microsoft.com/office/drawing/2014/main" id="{E55C5DA9-652C-67E2-DDB8-C7D7B3335C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819400"/>
            <a:ext cx="4714875" cy="27019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FAC52E85-F5B1-6080-24DB-EE88BE819BF9}"/>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Topics</a:t>
            </a:r>
          </a:p>
        </p:txBody>
      </p:sp>
      <p:sp>
        <p:nvSpPr>
          <p:cNvPr id="29698" name="Content Placeholder 2">
            <a:extLst>
              <a:ext uri="{FF2B5EF4-FFF2-40B4-BE49-F238E27FC236}">
                <a16:creationId xmlns:a16="http://schemas.microsoft.com/office/drawing/2014/main" id="{695EEAEE-8421-71FA-84E5-52EDDC722AEF}"/>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One-Time-Pad</a:t>
            </a:r>
          </a:p>
          <a:p>
            <a:r>
              <a:rPr lang="en-US" altLang="en-US">
                <a:latin typeface="Calibri" panose="020F0502020204030204" pitchFamily="34" charset="0"/>
                <a:ea typeface="ＭＳ Ｐゴシック" panose="020B0600070205080204" pitchFamily="34" charset="-128"/>
              </a:rPr>
              <a:t>Random Number Generator</a:t>
            </a:r>
          </a:p>
          <a:p>
            <a:r>
              <a:rPr lang="en-US" altLang="en-US" b="1">
                <a:latin typeface="Calibri" panose="020F0502020204030204" pitchFamily="34" charset="0"/>
                <a:ea typeface="ＭＳ Ｐゴシック" panose="020B0600070205080204" pitchFamily="34" charset="-128"/>
              </a:rPr>
              <a:t>Stream Cipher</a:t>
            </a:r>
          </a:p>
          <a:p>
            <a:r>
              <a:rPr lang="en-US" altLang="en-US">
                <a:latin typeface="Calibri" panose="020F0502020204030204" pitchFamily="34" charset="0"/>
                <a:ea typeface="ＭＳ Ｐゴシック" panose="020B0600070205080204" pitchFamily="34" charset="-128"/>
              </a:rPr>
              <a:t>RC4</a:t>
            </a:r>
          </a:p>
          <a:p>
            <a:r>
              <a:rPr lang="en-US" altLang="en-US">
                <a:latin typeface="Calibri" panose="020F0502020204030204" pitchFamily="34" charset="0"/>
                <a:ea typeface="ＭＳ Ｐゴシック" panose="020B0600070205080204" pitchFamily="34" charset="-128"/>
              </a:rPr>
              <a:t>RC4 and WEP</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E1BBD75F-2CC0-3428-7A0C-B0D750A2067C}"/>
              </a:ext>
            </a:extLst>
          </p:cNvPr>
          <p:cNvSpPr>
            <a:spLocks noGrp="1" noChangeArrowheads="1"/>
          </p:cNvSpPr>
          <p:nvPr>
            <p:ph type="title"/>
          </p:nvPr>
        </p:nvSpPr>
        <p:spPr>
          <a:xfrm>
            <a:off x="533400" y="228600"/>
            <a:ext cx="7772400" cy="914400"/>
          </a:xfrm>
        </p:spPr>
        <p:txBody>
          <a:bodyPr/>
          <a:lstStyle/>
          <a:p>
            <a:pPr eaLnBrk="1" hangingPunct="1"/>
            <a:r>
              <a:rPr lang="en-US" altLang="en-US">
                <a:latin typeface="Calibri" panose="020F0502020204030204" pitchFamily="34" charset="0"/>
                <a:ea typeface="ＭＳ Ｐゴシック" panose="020B0600070205080204" pitchFamily="34" charset="-128"/>
              </a:rPr>
              <a:t>Stream Ciphers</a:t>
            </a:r>
          </a:p>
        </p:txBody>
      </p:sp>
      <p:sp>
        <p:nvSpPr>
          <p:cNvPr id="30722" name="Rectangle 3">
            <a:extLst>
              <a:ext uri="{FF2B5EF4-FFF2-40B4-BE49-F238E27FC236}">
                <a16:creationId xmlns:a16="http://schemas.microsoft.com/office/drawing/2014/main" id="{C1AC72D4-A9FB-DEC5-24B3-6CAD530CAAD3}"/>
              </a:ext>
            </a:extLst>
          </p:cNvPr>
          <p:cNvSpPr>
            <a:spLocks noGrp="1" noChangeArrowheads="1"/>
          </p:cNvSpPr>
          <p:nvPr>
            <p:ph sz="quarter" idx="1"/>
          </p:nvPr>
        </p:nvSpPr>
        <p:spPr>
          <a:xfrm>
            <a:off x="609600" y="1447800"/>
            <a:ext cx="7924800" cy="4267200"/>
          </a:xfrm>
        </p:spPr>
        <p:txBody>
          <a:bodyPr/>
          <a:lstStyle/>
          <a:p>
            <a:pPr eaLnBrk="1" hangingPunct="1"/>
            <a:r>
              <a:rPr lang="en-US" altLang="en-US" sz="2800">
                <a:solidFill>
                  <a:srgbClr val="595959"/>
                </a:solidFill>
                <a:latin typeface="Calibri" panose="020F0502020204030204" pitchFamily="34" charset="0"/>
                <a:ea typeface="ＭＳ Ｐゴシック" panose="020B0600070205080204" pitchFamily="34" charset="-128"/>
              </a:rPr>
              <a:t>Generalization of </a:t>
            </a:r>
            <a:r>
              <a:rPr lang="en-US" altLang="en-US" sz="2800" b="1">
                <a:solidFill>
                  <a:srgbClr val="595959"/>
                </a:solidFill>
                <a:latin typeface="Calibri" panose="020F0502020204030204" pitchFamily="34" charset="0"/>
                <a:ea typeface="ＭＳ Ｐゴシック" panose="020B0600070205080204" pitchFamily="34" charset="-128"/>
              </a:rPr>
              <a:t>one-time pad</a:t>
            </a:r>
            <a:endParaRPr lang="en-US" altLang="en-US" sz="2800">
              <a:solidFill>
                <a:srgbClr val="595959"/>
              </a:solidFill>
              <a:latin typeface="Calibri" panose="020F0502020204030204" pitchFamily="34" charset="0"/>
              <a:ea typeface="ＭＳ Ｐゴシック" panose="020B0600070205080204" pitchFamily="34" charset="-128"/>
            </a:endParaRPr>
          </a:p>
          <a:p>
            <a:pPr eaLnBrk="1" hangingPunct="1"/>
            <a:r>
              <a:rPr lang="en-US" altLang="en-US" sz="2800">
                <a:solidFill>
                  <a:srgbClr val="595959"/>
                </a:solidFill>
                <a:latin typeface="Calibri" panose="020F0502020204030204" pitchFamily="34" charset="0"/>
                <a:ea typeface="ＭＳ Ｐゴシック" panose="020B0600070205080204" pitchFamily="34" charset="-128"/>
              </a:rPr>
              <a:t>Stream cipher is initialized with short </a:t>
            </a:r>
            <a:r>
              <a:rPr lang="en-US" altLang="en-US" sz="2800" b="1">
                <a:solidFill>
                  <a:srgbClr val="595959"/>
                </a:solidFill>
                <a:latin typeface="Calibri" panose="020F0502020204030204" pitchFamily="34" charset="0"/>
                <a:ea typeface="ＭＳ Ｐゴシック" panose="020B0600070205080204" pitchFamily="34" charset="-128"/>
              </a:rPr>
              <a:t>key</a:t>
            </a:r>
            <a:r>
              <a:rPr lang="en-US" altLang="en-US" sz="2800">
                <a:solidFill>
                  <a:srgbClr val="595959"/>
                </a:solidFill>
                <a:latin typeface="Calibri" panose="020F0502020204030204" pitchFamily="34" charset="0"/>
                <a:ea typeface="ＭＳ Ｐゴシック" panose="020B0600070205080204" pitchFamily="34" charset="-128"/>
              </a:rPr>
              <a:t> </a:t>
            </a:r>
          </a:p>
          <a:p>
            <a:pPr eaLnBrk="1" hangingPunct="1"/>
            <a:r>
              <a:rPr lang="en-US" altLang="en-US" sz="2800">
                <a:solidFill>
                  <a:srgbClr val="595959"/>
                </a:solidFill>
                <a:latin typeface="Calibri" panose="020F0502020204030204" pitchFamily="34" charset="0"/>
                <a:ea typeface="ＭＳ Ｐゴシック" panose="020B0600070205080204" pitchFamily="34" charset="-128"/>
              </a:rPr>
              <a:t>Key is </a:t>
            </a:r>
            <a:r>
              <a:rPr lang="ja-JP" altLang="en-US" sz="2800">
                <a:solidFill>
                  <a:srgbClr val="595959"/>
                </a:solidFill>
                <a:latin typeface="Calibri" panose="020F0502020204030204" pitchFamily="34" charset="0"/>
                <a:ea typeface="ＭＳ Ｐゴシック" panose="020B0600070205080204" pitchFamily="34" charset="-128"/>
              </a:rPr>
              <a:t>“</a:t>
            </a:r>
            <a:r>
              <a:rPr lang="en-US" altLang="ja-JP" sz="2800">
                <a:solidFill>
                  <a:srgbClr val="595959"/>
                </a:solidFill>
                <a:latin typeface="Calibri" panose="020F0502020204030204" pitchFamily="34" charset="0"/>
                <a:ea typeface="ＭＳ Ｐゴシック" panose="020B0600070205080204" pitchFamily="34" charset="-128"/>
              </a:rPr>
              <a:t>stretched</a:t>
            </a:r>
            <a:r>
              <a:rPr lang="ja-JP" altLang="en-US" sz="2800">
                <a:solidFill>
                  <a:srgbClr val="595959"/>
                </a:solidFill>
                <a:latin typeface="Calibri" panose="020F0502020204030204" pitchFamily="34" charset="0"/>
                <a:ea typeface="ＭＳ Ｐゴシック" panose="020B0600070205080204" pitchFamily="34" charset="-128"/>
              </a:rPr>
              <a:t>”</a:t>
            </a:r>
            <a:r>
              <a:rPr lang="en-US" altLang="ja-JP" sz="2800">
                <a:solidFill>
                  <a:srgbClr val="595959"/>
                </a:solidFill>
                <a:latin typeface="Calibri" panose="020F0502020204030204" pitchFamily="34" charset="0"/>
                <a:ea typeface="ＭＳ Ｐゴシック" panose="020B0600070205080204" pitchFamily="34" charset="-128"/>
              </a:rPr>
              <a:t> into long </a:t>
            </a:r>
            <a:r>
              <a:rPr lang="en-US" altLang="ja-JP" sz="2800" b="1">
                <a:solidFill>
                  <a:srgbClr val="595959"/>
                </a:solidFill>
                <a:latin typeface="Calibri" panose="020F0502020204030204" pitchFamily="34" charset="0"/>
                <a:ea typeface="ＭＳ Ｐゴシック" panose="020B0600070205080204" pitchFamily="34" charset="-128"/>
              </a:rPr>
              <a:t>keystream</a:t>
            </a:r>
          </a:p>
          <a:p>
            <a:pPr lvl="1" eaLnBrk="1" hangingPunct="1"/>
            <a:r>
              <a:rPr lang="en-AU" altLang="en-US" sz="2800">
                <a:solidFill>
                  <a:srgbClr val="595959"/>
                </a:solidFill>
                <a:latin typeface="Calibri" panose="020F0502020204030204" pitchFamily="34" charset="0"/>
                <a:ea typeface="ＭＳ Ｐゴシック" panose="020B0600070205080204" pitchFamily="34" charset="-128"/>
              </a:rPr>
              <a:t>have a pseudo random property</a:t>
            </a:r>
            <a:endParaRPr lang="en-US" altLang="en-US" sz="2500" b="1">
              <a:solidFill>
                <a:srgbClr val="595959"/>
              </a:solidFill>
              <a:latin typeface="Calibri" panose="020F0502020204030204" pitchFamily="34" charset="0"/>
              <a:ea typeface="ＭＳ Ｐゴシック" panose="020B0600070205080204" pitchFamily="34" charset="-128"/>
            </a:endParaRPr>
          </a:p>
          <a:p>
            <a:pPr eaLnBrk="1" hangingPunct="1"/>
            <a:r>
              <a:rPr lang="en-US" altLang="en-US" sz="2800">
                <a:solidFill>
                  <a:srgbClr val="595959"/>
                </a:solidFill>
                <a:latin typeface="Calibri" panose="020F0502020204030204" pitchFamily="34" charset="0"/>
                <a:ea typeface="ＭＳ Ｐゴシック" panose="020B0600070205080204" pitchFamily="34" charset="-128"/>
              </a:rPr>
              <a:t>Keystream is used like a one-time pad</a:t>
            </a:r>
          </a:p>
          <a:p>
            <a:pPr lvl="1" eaLnBrk="1" hangingPunct="1"/>
            <a:r>
              <a:rPr lang="en-US" altLang="en-US" sz="2400">
                <a:solidFill>
                  <a:srgbClr val="595959"/>
                </a:solidFill>
                <a:latin typeface="Calibri" panose="020F0502020204030204" pitchFamily="34" charset="0"/>
                <a:ea typeface="ＭＳ Ｐゴシック" panose="020B0600070205080204" pitchFamily="34" charset="-128"/>
              </a:rPr>
              <a:t>XOR to encrypt or decrypt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A9D366D7-F8BE-8240-B826-EBB821EE1CC4}"/>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Stream Cipher Structure</a:t>
            </a:r>
          </a:p>
        </p:txBody>
      </p:sp>
      <p:sp>
        <p:nvSpPr>
          <p:cNvPr id="32770" name="Content Placeholder 2">
            <a:extLst>
              <a:ext uri="{FF2B5EF4-FFF2-40B4-BE49-F238E27FC236}">
                <a16:creationId xmlns:a16="http://schemas.microsoft.com/office/drawing/2014/main" id="{E9E9B3D6-CA99-17CF-912C-918081745863}"/>
              </a:ext>
            </a:extLst>
          </p:cNvPr>
          <p:cNvSpPr>
            <a:spLocks noGrp="1"/>
          </p:cNvSpPr>
          <p:nvPr>
            <p:ph sz="quarter" idx="1"/>
          </p:nvPr>
        </p:nvSpPr>
        <p:spPr>
          <a:xfrm>
            <a:off x="457200" y="1219200"/>
            <a:ext cx="8229600" cy="1905000"/>
          </a:xfrm>
        </p:spPr>
        <p:txBody>
          <a:bodyPr/>
          <a:lstStyle/>
          <a:p>
            <a:pPr eaLnBrk="1" hangingPunct="1">
              <a:lnSpc>
                <a:spcPct val="90000"/>
              </a:lnSpc>
            </a:pPr>
            <a:r>
              <a:rPr lang="en-AU" altLang="en-US" sz="2800">
                <a:solidFill>
                  <a:srgbClr val="595959"/>
                </a:solidFill>
                <a:latin typeface="Calibri" panose="020F0502020204030204" pitchFamily="34" charset="0"/>
                <a:ea typeface="ＭＳ Ｐゴシック" panose="020B0600070205080204" pitchFamily="34" charset="-128"/>
              </a:rPr>
              <a:t>Randomness of stream key completely destroys statistically properties in message </a:t>
            </a:r>
          </a:p>
          <a:p>
            <a:pPr eaLnBrk="1" hangingPunct="1">
              <a:lnSpc>
                <a:spcPct val="90000"/>
              </a:lnSpc>
            </a:pPr>
            <a:r>
              <a:rPr lang="en-US" altLang="en-US" sz="2800">
                <a:solidFill>
                  <a:srgbClr val="595959"/>
                </a:solidFill>
                <a:latin typeface="Calibri" panose="020F0502020204030204" pitchFamily="34" charset="0"/>
                <a:ea typeface="ＭＳ Ｐゴシック" panose="020B0600070205080204" pitchFamily="34" charset="-128"/>
              </a:rPr>
              <a:t>Must </a:t>
            </a:r>
            <a:r>
              <a:rPr lang="en-US" altLang="en-US" sz="2800" b="1">
                <a:solidFill>
                  <a:srgbClr val="595959"/>
                </a:solidFill>
                <a:latin typeface="Calibri" panose="020F0502020204030204" pitchFamily="34" charset="0"/>
                <a:ea typeface="ＭＳ Ｐゴシック" panose="020B0600070205080204" pitchFamily="34" charset="-128"/>
              </a:rPr>
              <a:t>never reuse </a:t>
            </a:r>
            <a:r>
              <a:rPr lang="en-US" altLang="en-US" sz="2800">
                <a:solidFill>
                  <a:srgbClr val="595959"/>
                </a:solidFill>
                <a:latin typeface="Calibri" panose="020F0502020204030204" pitchFamily="34" charset="0"/>
                <a:ea typeface="ＭＳ Ｐゴシック" panose="020B0600070205080204" pitchFamily="34" charset="-128"/>
              </a:rPr>
              <a:t>stream key</a:t>
            </a:r>
          </a:p>
          <a:p>
            <a:pPr lvl="1" eaLnBrk="1" hangingPunct="1">
              <a:lnSpc>
                <a:spcPct val="90000"/>
              </a:lnSpc>
            </a:pPr>
            <a:r>
              <a:rPr lang="en-US" altLang="en-US" sz="2400">
                <a:solidFill>
                  <a:srgbClr val="595959"/>
                </a:solidFill>
                <a:latin typeface="Calibri" panose="020F0502020204030204" pitchFamily="34" charset="0"/>
                <a:ea typeface="ＭＳ Ｐゴシック" panose="020B0600070205080204" pitchFamily="34" charset="-128"/>
              </a:rPr>
              <a:t>otherwise can recover messages</a:t>
            </a:r>
            <a:endParaRPr lang="en-AU" altLang="en-US" sz="2400">
              <a:solidFill>
                <a:srgbClr val="595959"/>
              </a:solidFill>
              <a:latin typeface="Calibri" panose="020F0502020204030204" pitchFamily="34" charset="0"/>
              <a:ea typeface="ＭＳ Ｐゴシック" panose="020B0600070205080204" pitchFamily="34" charset="-128"/>
            </a:endParaRPr>
          </a:p>
          <a:p>
            <a:pPr eaLnBrk="1" hangingPunct="1"/>
            <a:endParaRPr lang="en-US" altLang="en-US" sz="2800">
              <a:solidFill>
                <a:srgbClr val="595959"/>
              </a:solidFill>
              <a:latin typeface="Calibri" panose="020F0502020204030204" pitchFamily="34" charset="0"/>
              <a:ea typeface="ＭＳ Ｐゴシック" panose="020B0600070205080204" pitchFamily="34" charset="-128"/>
            </a:endParaRPr>
          </a:p>
        </p:txBody>
      </p:sp>
      <p:pic>
        <p:nvPicPr>
          <p:cNvPr id="32771" name="Picture 5">
            <a:extLst>
              <a:ext uri="{FF2B5EF4-FFF2-40B4-BE49-F238E27FC236}">
                <a16:creationId xmlns:a16="http://schemas.microsoft.com/office/drawing/2014/main" id="{6BC15047-039B-5576-FC40-E7FA02C91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352800"/>
            <a:ext cx="6473825" cy="28194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AC15A27-B0EB-9E54-CC19-39FEA18C2EAF}"/>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Stream Cipher Properties</a:t>
            </a:r>
            <a:endParaRPr lang="en-AU" altLang="en-US">
              <a:latin typeface="Calibri" panose="020F0502020204030204" pitchFamily="34" charset="0"/>
              <a:ea typeface="ＭＳ Ｐゴシック" panose="020B0600070205080204" pitchFamily="34" charset="-128"/>
            </a:endParaRPr>
          </a:p>
        </p:txBody>
      </p:sp>
      <p:sp>
        <p:nvSpPr>
          <p:cNvPr id="34818" name="Rectangle 3">
            <a:extLst>
              <a:ext uri="{FF2B5EF4-FFF2-40B4-BE49-F238E27FC236}">
                <a16:creationId xmlns:a16="http://schemas.microsoft.com/office/drawing/2014/main" id="{CA5A686E-ED80-D619-3CA7-80C070505E86}"/>
              </a:ext>
            </a:extLst>
          </p:cNvPr>
          <p:cNvSpPr>
            <a:spLocks noGrp="1" noChangeArrowheads="1"/>
          </p:cNvSpPr>
          <p:nvPr>
            <p:ph sz="quarter" idx="1"/>
          </p:nvPr>
        </p:nvSpPr>
        <p:spPr>
          <a:xfrm>
            <a:off x="457200" y="1219200"/>
            <a:ext cx="8229600" cy="4937125"/>
          </a:xfrm>
        </p:spPr>
        <p:txBody>
          <a:bodyPr/>
          <a:lstStyle/>
          <a:p>
            <a:pPr eaLnBrk="1" hangingPunct="1">
              <a:buFont typeface="Wingdings" panose="05000000000000000000" pitchFamily="2" charset="2"/>
              <a:buChar char="Ø"/>
            </a:pPr>
            <a:r>
              <a:rPr lang="en-US" altLang="en-US">
                <a:latin typeface="Calibri" panose="020F0502020204030204" pitchFamily="34" charset="0"/>
                <a:ea typeface="ＭＳ Ｐゴシック" panose="020B0600070205080204" pitchFamily="34" charset="-128"/>
              </a:rPr>
              <a:t>Some design considerations are:</a:t>
            </a:r>
          </a:p>
          <a:p>
            <a:pPr lvl="1" eaLnBrk="1" hangingPunct="1">
              <a:buFont typeface="Wingdings" panose="05000000000000000000" pitchFamily="2" charset="2"/>
              <a:buChar char="l"/>
            </a:pPr>
            <a:r>
              <a:rPr lang="en-AU" altLang="en-US">
                <a:latin typeface="Calibri" panose="020F0502020204030204" pitchFamily="34" charset="0"/>
                <a:ea typeface="ＭＳ Ｐゴシック" panose="020B0600070205080204" pitchFamily="34" charset="-128"/>
              </a:rPr>
              <a:t>long period with no repetitions </a:t>
            </a:r>
          </a:p>
          <a:p>
            <a:pPr lvl="1" eaLnBrk="1" hangingPunct="1">
              <a:buFont typeface="Wingdings" panose="05000000000000000000" pitchFamily="2" charset="2"/>
              <a:buChar char="l"/>
            </a:pPr>
            <a:r>
              <a:rPr lang="en-AU" altLang="en-US">
                <a:latin typeface="Calibri" panose="020F0502020204030204" pitchFamily="34" charset="0"/>
                <a:ea typeface="ＭＳ Ｐゴシック" panose="020B0600070205080204" pitchFamily="34" charset="-128"/>
              </a:rPr>
              <a:t>statistically random </a:t>
            </a:r>
          </a:p>
          <a:p>
            <a:pPr lvl="1" eaLnBrk="1" hangingPunct="1">
              <a:buFont typeface="Wingdings" panose="05000000000000000000" pitchFamily="2" charset="2"/>
              <a:buChar char="l"/>
            </a:pPr>
            <a:r>
              <a:rPr lang="en-US" altLang="en-US">
                <a:latin typeface="Calibri" panose="020F0502020204030204" pitchFamily="34" charset="0"/>
                <a:ea typeface="ＭＳ Ｐゴシック" panose="020B0600070205080204" pitchFamily="34" charset="-128"/>
              </a:rPr>
              <a:t>depends on large enough key</a:t>
            </a:r>
            <a:endParaRPr lang="en-AU" altLang="en-US">
              <a:latin typeface="Calibri" panose="020F0502020204030204" pitchFamily="34" charset="0"/>
              <a:ea typeface="ＭＳ Ｐゴシック" panose="020B0600070205080204" pitchFamily="34" charset="-128"/>
            </a:endParaRPr>
          </a:p>
          <a:p>
            <a:pPr lvl="1" eaLnBrk="1" hangingPunct="1">
              <a:buFont typeface="Wingdings" panose="05000000000000000000" pitchFamily="2" charset="2"/>
              <a:buChar char="l"/>
            </a:pPr>
            <a:r>
              <a:rPr lang="en-AU" altLang="en-US">
                <a:latin typeface="Calibri" panose="020F0502020204030204" pitchFamily="34" charset="0"/>
                <a:ea typeface="ＭＳ Ｐゴシック" panose="020B0600070205080204" pitchFamily="34" charset="-128"/>
              </a:rPr>
              <a:t>large linear complexity</a:t>
            </a:r>
          </a:p>
          <a:p>
            <a:pPr eaLnBrk="1" hangingPunct="1">
              <a:buFont typeface="Wingdings" panose="05000000000000000000" pitchFamily="2" charset="2"/>
              <a:buChar char="Ø"/>
            </a:pPr>
            <a:r>
              <a:rPr lang="en-AU" altLang="en-US">
                <a:latin typeface="Calibri" panose="020F0502020204030204" pitchFamily="34" charset="0"/>
                <a:ea typeface="ＭＳ Ｐゴシック" panose="020B0600070205080204" pitchFamily="34" charset="-128"/>
              </a:rPr>
              <a:t>Properly designed, can be as secure as a block cipher with same size key</a:t>
            </a:r>
          </a:p>
          <a:p>
            <a:pPr eaLnBrk="1" hangingPunct="1">
              <a:buFont typeface="Wingdings" panose="05000000000000000000" pitchFamily="2" charset="2"/>
              <a:buChar char="Ø"/>
            </a:pPr>
            <a:r>
              <a:rPr lang="en-AU" altLang="en-US">
                <a:latin typeface="Calibri" panose="020F0502020204030204" pitchFamily="34" charset="0"/>
                <a:ea typeface="ＭＳ Ｐゴシック" panose="020B0600070205080204" pitchFamily="34" charset="-128"/>
              </a:rPr>
              <a:t>Benefit : usually </a:t>
            </a:r>
            <a:r>
              <a:rPr lang="en-AU" altLang="en-US" b="1" i="1">
                <a:latin typeface="Calibri" panose="020F0502020204030204" pitchFamily="34" charset="0"/>
                <a:ea typeface="ＭＳ Ｐゴシック" panose="020B0600070205080204" pitchFamily="34" charset="-128"/>
              </a:rPr>
              <a:t>simpler</a:t>
            </a:r>
            <a:r>
              <a:rPr lang="en-AU" altLang="en-US">
                <a:latin typeface="Calibri" panose="020F0502020204030204" pitchFamily="34" charset="0"/>
                <a:ea typeface="ＭＳ Ｐゴシック" panose="020B0600070205080204" pitchFamily="34" charset="-128"/>
              </a:rPr>
              <a:t> &amp; </a:t>
            </a:r>
            <a:r>
              <a:rPr lang="en-AU" altLang="en-US" b="1" i="1">
                <a:latin typeface="Calibri" panose="020F0502020204030204" pitchFamily="34" charset="0"/>
                <a:ea typeface="ＭＳ Ｐゴシック" panose="020B0600070205080204" pitchFamily="34" charset="-128"/>
              </a:rPr>
              <a:t>faster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BF639A72-A200-4406-E2E8-97D9B736F528}"/>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Topics</a:t>
            </a:r>
          </a:p>
        </p:txBody>
      </p:sp>
      <p:sp>
        <p:nvSpPr>
          <p:cNvPr id="36866" name="Content Placeholder 2">
            <a:extLst>
              <a:ext uri="{FF2B5EF4-FFF2-40B4-BE49-F238E27FC236}">
                <a16:creationId xmlns:a16="http://schemas.microsoft.com/office/drawing/2014/main" id="{E644B9B2-70F6-F7FC-9690-8D9F15637A8C}"/>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One-Time-Pad</a:t>
            </a:r>
          </a:p>
          <a:p>
            <a:r>
              <a:rPr lang="en-US" altLang="en-US">
                <a:latin typeface="Calibri" panose="020F0502020204030204" pitchFamily="34" charset="0"/>
                <a:ea typeface="ＭＳ Ｐゴシック" panose="020B0600070205080204" pitchFamily="34" charset="-128"/>
              </a:rPr>
              <a:t>Random Number Generator</a:t>
            </a:r>
          </a:p>
          <a:p>
            <a:r>
              <a:rPr lang="en-US" altLang="en-US">
                <a:latin typeface="Calibri" panose="020F0502020204030204" pitchFamily="34" charset="0"/>
                <a:ea typeface="ＭＳ Ｐゴシック" panose="020B0600070205080204" pitchFamily="34" charset="-128"/>
              </a:rPr>
              <a:t>Stream Cipher</a:t>
            </a:r>
          </a:p>
          <a:p>
            <a:r>
              <a:rPr lang="en-US" altLang="en-US" b="1">
                <a:latin typeface="Calibri" panose="020F0502020204030204" pitchFamily="34" charset="0"/>
                <a:ea typeface="ＭＳ Ｐゴシック" panose="020B0600070205080204" pitchFamily="34" charset="-128"/>
              </a:rPr>
              <a:t>RC4</a:t>
            </a:r>
          </a:p>
          <a:p>
            <a:r>
              <a:rPr lang="en-US" altLang="en-US">
                <a:latin typeface="Calibri" panose="020F0502020204030204" pitchFamily="34" charset="0"/>
                <a:ea typeface="ＭＳ Ｐゴシック" panose="020B0600070205080204" pitchFamily="34" charset="-128"/>
              </a:rPr>
              <a:t>RC4 and WEP</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B8F49E43-9FCA-860B-5DD8-D14DE2F5B7E8}"/>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RC4 Basics</a:t>
            </a:r>
          </a:p>
        </p:txBody>
      </p:sp>
      <p:sp>
        <p:nvSpPr>
          <p:cNvPr id="37890" name="Rectangle 3">
            <a:extLst>
              <a:ext uri="{FF2B5EF4-FFF2-40B4-BE49-F238E27FC236}">
                <a16:creationId xmlns:a16="http://schemas.microsoft.com/office/drawing/2014/main" id="{3FB1017B-9858-C467-9F88-42966D2DA2FD}"/>
              </a:ext>
            </a:extLst>
          </p:cNvPr>
          <p:cNvSpPr>
            <a:spLocks noGrp="1" noChangeArrowheads="1"/>
          </p:cNvSpPr>
          <p:nvPr>
            <p:ph sz="quarter" idx="1"/>
          </p:nvPr>
        </p:nvSpPr>
        <p:spPr>
          <a:xfrm>
            <a:off x="457200" y="1219200"/>
            <a:ext cx="8229600" cy="4937125"/>
          </a:xfrm>
        </p:spPr>
        <p:txBody>
          <a:bodyPr/>
          <a:lstStyle/>
          <a:p>
            <a:pPr eaLnBrk="1" hangingPunct="1"/>
            <a:r>
              <a:rPr lang="en-US" altLang="en-US" sz="2400">
                <a:latin typeface="Calibri" panose="020F0502020204030204" pitchFamily="34" charset="0"/>
                <a:ea typeface="ＭＳ Ｐゴシック" panose="020B0600070205080204" pitchFamily="34" charset="-128"/>
              </a:rPr>
              <a:t>A symmetric key encryption algorithm invented by Ron Rivest </a:t>
            </a:r>
          </a:p>
          <a:p>
            <a:pPr lvl="1" eaLnBrk="1" hangingPunct="1"/>
            <a:r>
              <a:rPr lang="en-AU" altLang="en-US" sz="2000">
                <a:latin typeface="Calibri" panose="020F0502020204030204" pitchFamily="34" charset="0"/>
                <a:ea typeface="ＭＳ Ｐゴシック" panose="020B0600070205080204" pitchFamily="34" charset="-128"/>
              </a:rPr>
              <a:t>A proprietary cipher owned by RSA, kept secret</a:t>
            </a:r>
            <a:endParaRPr lang="en-US" altLang="en-US" sz="2400">
              <a:latin typeface="Calibri" panose="020F0502020204030204" pitchFamily="34" charset="0"/>
              <a:ea typeface="ＭＳ Ｐゴシック" panose="020B0600070205080204" pitchFamily="34" charset="-128"/>
            </a:endParaRPr>
          </a:p>
          <a:p>
            <a:pPr lvl="1" eaLnBrk="1" hangingPunct="1"/>
            <a:r>
              <a:rPr lang="en-AU" altLang="en-US" sz="2000">
                <a:latin typeface="Calibri" panose="020F0502020204030204" pitchFamily="34" charset="0"/>
                <a:ea typeface="ＭＳ Ｐゴシック" panose="020B0600070205080204" pitchFamily="34" charset="-128"/>
              </a:rPr>
              <a:t>Code released anonymously in Cyberpunks mailing list in 1994</a:t>
            </a:r>
          </a:p>
          <a:p>
            <a:pPr lvl="1" eaLnBrk="1" hangingPunct="1"/>
            <a:r>
              <a:rPr lang="en-AU" altLang="en-US" sz="2000">
                <a:latin typeface="Calibri" panose="020F0502020204030204" pitchFamily="34" charset="0"/>
                <a:ea typeface="ＭＳ Ｐゴシック" panose="020B0600070205080204" pitchFamily="34" charset="-128"/>
              </a:rPr>
              <a:t>Later posted sci.crypt newsgroup  </a:t>
            </a:r>
            <a:endParaRPr lang="en-US" altLang="en-US" sz="2400">
              <a:latin typeface="Calibri" panose="020F0502020204030204" pitchFamily="34" charset="0"/>
              <a:ea typeface="ＭＳ Ｐゴシック" panose="020B0600070205080204" pitchFamily="34" charset="-128"/>
            </a:endParaRPr>
          </a:p>
          <a:p>
            <a:pPr eaLnBrk="1" hangingPunct="1"/>
            <a:r>
              <a:rPr lang="en-AU" altLang="en-US" sz="2400" b="1">
                <a:latin typeface="Calibri" panose="020F0502020204030204" pitchFamily="34" charset="0"/>
                <a:ea typeface="ＭＳ Ｐゴシック" panose="020B0600070205080204" pitchFamily="34" charset="-128"/>
              </a:rPr>
              <a:t>Variable key size</a:t>
            </a:r>
            <a:r>
              <a:rPr lang="en-AU" altLang="en-US" sz="2400">
                <a:latin typeface="Calibri" panose="020F0502020204030204" pitchFamily="34" charset="0"/>
                <a:ea typeface="ＭＳ Ｐゴシック" panose="020B0600070205080204" pitchFamily="34" charset="-128"/>
              </a:rPr>
              <a:t>, </a:t>
            </a:r>
            <a:r>
              <a:rPr lang="en-AU" altLang="en-US" sz="2400" b="1">
                <a:latin typeface="Calibri" panose="020F0502020204030204" pitchFamily="34" charset="0"/>
                <a:ea typeface="ＭＳ Ｐゴシック" panose="020B0600070205080204" pitchFamily="34" charset="-128"/>
              </a:rPr>
              <a:t>byte-oriented </a:t>
            </a:r>
            <a:r>
              <a:rPr lang="en-AU" altLang="en-US" sz="2400">
                <a:latin typeface="Calibri" panose="020F0502020204030204" pitchFamily="34" charset="0"/>
                <a:ea typeface="ＭＳ Ｐゴシック" panose="020B0600070205080204" pitchFamily="34" charset="-128"/>
              </a:rPr>
              <a:t>stream cipher </a:t>
            </a:r>
          </a:p>
          <a:p>
            <a:pPr lvl="1" eaLnBrk="1" hangingPunct="1"/>
            <a:r>
              <a:rPr lang="en-US" altLang="en-US" sz="2400">
                <a:latin typeface="Calibri" panose="020F0502020204030204" pitchFamily="34" charset="0"/>
                <a:ea typeface="ＭＳ Ｐゴシック" panose="020B0600070205080204" pitchFamily="34" charset="-128"/>
              </a:rPr>
              <a:t>Normally uses 64 bit and 128 bit key sizes.</a:t>
            </a:r>
          </a:p>
          <a:p>
            <a:pPr eaLnBrk="1" hangingPunct="1">
              <a:lnSpc>
                <a:spcPct val="90000"/>
              </a:lnSpc>
            </a:pPr>
            <a:r>
              <a:rPr lang="en-AU" altLang="en-US" sz="2400">
                <a:latin typeface="Calibri" panose="020F0502020204030204" pitchFamily="34" charset="0"/>
                <a:ea typeface="ＭＳ Ｐゴシック" panose="020B0600070205080204" pitchFamily="34" charset="-128"/>
              </a:rPr>
              <a:t>Used in </a:t>
            </a:r>
          </a:p>
          <a:p>
            <a:pPr lvl="1" eaLnBrk="1" hangingPunct="1">
              <a:lnSpc>
                <a:spcPct val="90000"/>
              </a:lnSpc>
            </a:pPr>
            <a:r>
              <a:rPr lang="en-AU" altLang="en-US" sz="2000">
                <a:latin typeface="Calibri" panose="020F0502020204030204" pitchFamily="34" charset="0"/>
                <a:ea typeface="ＭＳ Ｐゴシック" panose="020B0600070205080204" pitchFamily="34" charset="-128"/>
              </a:rPr>
              <a:t>SSL/TLS (Secure socket, transport layer security) between web browsers and servers, </a:t>
            </a:r>
          </a:p>
          <a:p>
            <a:pPr lvl="1" eaLnBrk="1" hangingPunct="1">
              <a:lnSpc>
                <a:spcPct val="90000"/>
              </a:lnSpc>
            </a:pPr>
            <a:r>
              <a:rPr lang="en-AU" altLang="en-US" sz="2000">
                <a:latin typeface="Calibri" panose="020F0502020204030204" pitchFamily="34" charset="0"/>
                <a:ea typeface="ＭＳ Ｐゴシック" panose="020B0600070205080204" pitchFamily="34" charset="-128"/>
              </a:rPr>
              <a:t>IEEE 802.11 wirelss LAN std: WEP (Wired Equivalent Privacy), WPA (WiFi Protocol Access) protocol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B64E4D8F-CABF-0DB3-98A6-D887E5CFD3F1}"/>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RC4-based Usage</a:t>
            </a:r>
          </a:p>
        </p:txBody>
      </p:sp>
      <p:sp>
        <p:nvSpPr>
          <p:cNvPr id="39938" name="Content Placeholder 2">
            <a:extLst>
              <a:ext uri="{FF2B5EF4-FFF2-40B4-BE49-F238E27FC236}">
                <a16:creationId xmlns:a16="http://schemas.microsoft.com/office/drawing/2014/main" id="{AB857F5F-7CE4-2C9B-C206-83437B49E4DC}"/>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WEP</a:t>
            </a:r>
          </a:p>
          <a:p>
            <a:r>
              <a:rPr lang="en-US" altLang="en-US">
                <a:latin typeface="Calibri" panose="020F0502020204030204" pitchFamily="34" charset="0"/>
                <a:ea typeface="ＭＳ Ｐゴシック" panose="020B0600070205080204" pitchFamily="34" charset="-128"/>
              </a:rPr>
              <a:t>WPA default</a:t>
            </a:r>
          </a:p>
          <a:p>
            <a:r>
              <a:rPr lang="en-US" altLang="en-US">
                <a:latin typeface="Calibri" panose="020F0502020204030204" pitchFamily="34" charset="0"/>
                <a:ea typeface="ＭＳ Ｐゴシック" panose="020B0600070205080204" pitchFamily="34" charset="-128"/>
              </a:rPr>
              <a:t>Bit Torrent Protocol Encryption</a:t>
            </a:r>
          </a:p>
          <a:p>
            <a:r>
              <a:rPr lang="en-US" altLang="en-US">
                <a:latin typeface="Calibri" panose="020F0502020204030204" pitchFamily="34" charset="0"/>
                <a:ea typeface="ＭＳ Ｐゴシック" panose="020B0600070205080204" pitchFamily="34" charset="-128"/>
              </a:rPr>
              <a:t>Microsoft Point-to-Point Encryption </a:t>
            </a:r>
          </a:p>
          <a:p>
            <a:r>
              <a:rPr lang="en-US" altLang="en-US">
                <a:latin typeface="Calibri" panose="020F0502020204030204" pitchFamily="34" charset="0"/>
                <a:ea typeface="ＭＳ Ｐゴシック" panose="020B0600070205080204" pitchFamily="34" charset="-128"/>
              </a:rPr>
              <a:t>SSL (optionally)</a:t>
            </a:r>
          </a:p>
          <a:p>
            <a:r>
              <a:rPr lang="en-US" altLang="en-US">
                <a:latin typeface="Calibri" panose="020F0502020204030204" pitchFamily="34" charset="0"/>
                <a:ea typeface="ＭＳ Ｐゴシック" panose="020B0600070205080204" pitchFamily="34" charset="-128"/>
              </a:rPr>
              <a:t>SSH (optionally)</a:t>
            </a:r>
          </a:p>
          <a:p>
            <a:r>
              <a:rPr lang="en-US" altLang="en-US">
                <a:latin typeface="Calibri" panose="020F0502020204030204" pitchFamily="34" charset="0"/>
                <a:ea typeface="ＭＳ Ｐゴシック" panose="020B0600070205080204" pitchFamily="34" charset="-128"/>
              </a:rPr>
              <a:t>Remote Desktop Protocol </a:t>
            </a:r>
          </a:p>
          <a:p>
            <a:r>
              <a:rPr lang="en-US" altLang="en-US">
                <a:latin typeface="Calibri" panose="020F0502020204030204" pitchFamily="34" charset="0"/>
                <a:ea typeface="ＭＳ Ｐゴシック" panose="020B0600070205080204" pitchFamily="34" charset="-128"/>
              </a:rPr>
              <a:t>Kerberos (optionally)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346E20B-6ED7-F54E-149F-4297E93F28B6}"/>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Topics</a:t>
            </a:r>
          </a:p>
        </p:txBody>
      </p:sp>
      <p:sp>
        <p:nvSpPr>
          <p:cNvPr id="15362" name="Content Placeholder 2">
            <a:extLst>
              <a:ext uri="{FF2B5EF4-FFF2-40B4-BE49-F238E27FC236}">
                <a16:creationId xmlns:a16="http://schemas.microsoft.com/office/drawing/2014/main" id="{1F1692FC-F019-11E4-090F-4E27344A4718}"/>
              </a:ext>
            </a:extLst>
          </p:cNvPr>
          <p:cNvSpPr>
            <a:spLocks noGrp="1"/>
          </p:cNvSpPr>
          <p:nvPr>
            <p:ph sz="quarter" idx="1"/>
          </p:nvPr>
        </p:nvSpPr>
        <p:spPr>
          <a:xfrm>
            <a:off x="457200" y="1219200"/>
            <a:ext cx="8229600" cy="4937125"/>
          </a:xfrm>
        </p:spPr>
        <p:txBody>
          <a:bodyPr/>
          <a:lstStyle/>
          <a:p>
            <a:r>
              <a:rPr lang="en-US" altLang="en-US" b="1">
                <a:latin typeface="Calibri" panose="020F0502020204030204" pitchFamily="34" charset="0"/>
                <a:ea typeface="ＭＳ Ｐゴシック" panose="020B0600070205080204" pitchFamily="34" charset="-128"/>
              </a:rPr>
              <a:t>One-Time-Pad</a:t>
            </a:r>
          </a:p>
          <a:p>
            <a:r>
              <a:rPr lang="en-US" altLang="en-US">
                <a:latin typeface="Calibri" panose="020F0502020204030204" pitchFamily="34" charset="0"/>
                <a:ea typeface="ＭＳ Ｐゴシック" panose="020B0600070205080204" pitchFamily="34" charset="-128"/>
              </a:rPr>
              <a:t>Random Number Generator</a:t>
            </a:r>
          </a:p>
          <a:p>
            <a:r>
              <a:rPr lang="en-US" altLang="en-US">
                <a:latin typeface="Calibri" panose="020F0502020204030204" pitchFamily="34" charset="0"/>
                <a:ea typeface="ＭＳ Ｐゴシック" panose="020B0600070205080204" pitchFamily="34" charset="-128"/>
              </a:rPr>
              <a:t>Stream Cipher</a:t>
            </a:r>
          </a:p>
          <a:p>
            <a:r>
              <a:rPr lang="en-US" altLang="en-US">
                <a:latin typeface="Calibri" panose="020F0502020204030204" pitchFamily="34" charset="0"/>
                <a:ea typeface="ＭＳ Ｐゴシック" panose="020B0600070205080204" pitchFamily="34" charset="-128"/>
              </a:rPr>
              <a:t>RC4</a:t>
            </a:r>
          </a:p>
          <a:p>
            <a:r>
              <a:rPr lang="en-US" altLang="en-US">
                <a:latin typeface="Calibri" panose="020F0502020204030204" pitchFamily="34" charset="0"/>
                <a:ea typeface="ＭＳ Ｐゴシック" panose="020B0600070205080204" pitchFamily="34" charset="-128"/>
              </a:rPr>
              <a:t>RC4 and WEP</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09E5FDDC-FC9C-082A-E2F3-4062B1177FB2}"/>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RC4 Block Diagram</a:t>
            </a:r>
          </a:p>
        </p:txBody>
      </p:sp>
      <p:sp>
        <p:nvSpPr>
          <p:cNvPr id="40962" name="Rectangle 4">
            <a:extLst>
              <a:ext uri="{FF2B5EF4-FFF2-40B4-BE49-F238E27FC236}">
                <a16:creationId xmlns:a16="http://schemas.microsoft.com/office/drawing/2014/main" id="{20E0A9C3-A38B-BCDC-2358-7E6B663C7CAE}"/>
              </a:ext>
            </a:extLst>
          </p:cNvPr>
          <p:cNvSpPr>
            <a:spLocks noChangeArrowheads="1"/>
          </p:cNvSpPr>
          <p:nvPr/>
        </p:nvSpPr>
        <p:spPr bwMode="auto">
          <a:xfrm>
            <a:off x="762000" y="4267200"/>
            <a:ext cx="1676400" cy="609600"/>
          </a:xfrm>
          <a:prstGeom prst="rect">
            <a:avLst/>
          </a:prstGeom>
          <a:solidFill>
            <a:srgbClr val="CCFF99"/>
          </a:solidFill>
          <a:ln w="9525">
            <a:miter lim="800000"/>
            <a:headEnd/>
            <a:tailEnd/>
          </a:ln>
          <a:scene3d>
            <a:camera prst="legacyPerspectiveBottomLeft"/>
            <a:lightRig rig="legacyFlat3" dir="t"/>
          </a:scene3d>
          <a:sp3d extrusionH="887400" prstMaterial="legacyMatte">
            <a:bevelT w="13500" h="13500" prst="angle"/>
            <a:bevelB w="13500" h="13500" prst="angle"/>
            <a:extrusionClr>
              <a:srgbClr val="CCFF99"/>
            </a:extrusionClr>
            <a:contourClr>
              <a:srgbClr val="CCFF99"/>
            </a:contourClr>
          </a:sp3d>
        </p:spPr>
        <p:txBody>
          <a:bodyPr wrap="none" anchor="ctr">
            <a:flatTx/>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b="1"/>
              <a:t>Plain Text</a:t>
            </a:r>
          </a:p>
        </p:txBody>
      </p:sp>
      <p:sp>
        <p:nvSpPr>
          <p:cNvPr id="40963" name="Rectangle 5">
            <a:extLst>
              <a:ext uri="{FF2B5EF4-FFF2-40B4-BE49-F238E27FC236}">
                <a16:creationId xmlns:a16="http://schemas.microsoft.com/office/drawing/2014/main" id="{1AD8C99B-3971-E57D-3506-D2582655FD3A}"/>
              </a:ext>
            </a:extLst>
          </p:cNvPr>
          <p:cNvSpPr>
            <a:spLocks noChangeArrowheads="1"/>
          </p:cNvSpPr>
          <p:nvPr/>
        </p:nvSpPr>
        <p:spPr bwMode="auto">
          <a:xfrm>
            <a:off x="4495800" y="1600200"/>
            <a:ext cx="2057400" cy="304800"/>
          </a:xfrm>
          <a:prstGeom prst="rect">
            <a:avLst/>
          </a:prstGeom>
          <a:solidFill>
            <a:srgbClr val="CC66FF"/>
          </a:solidFill>
          <a:ln w="9525">
            <a:miter lim="800000"/>
            <a:headEnd/>
            <a:tailEnd/>
          </a:ln>
          <a:scene3d>
            <a:camera prst="legacyPerspectiveBottomLeft"/>
            <a:lightRig rig="legacyFlat3" dir="t"/>
          </a:scene3d>
          <a:sp3d extrusionH="887400" prstMaterial="legacyMatte">
            <a:bevelT w="13500" h="13500" prst="angle"/>
            <a:bevelB w="13500" h="13500" prst="angle"/>
            <a:extrusionClr>
              <a:srgbClr val="CC66FF"/>
            </a:extrusionClr>
            <a:contourClr>
              <a:srgbClr val="CC66FF"/>
            </a:contourClr>
          </a:sp3d>
        </p:spPr>
        <p:txBody>
          <a:bodyPr wrap="none" anchor="ctr">
            <a:flatTx/>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b="1"/>
              <a:t>Secret Key</a:t>
            </a:r>
          </a:p>
        </p:txBody>
      </p:sp>
      <p:sp>
        <p:nvSpPr>
          <p:cNvPr id="40964" name="Rectangle 6">
            <a:extLst>
              <a:ext uri="{FF2B5EF4-FFF2-40B4-BE49-F238E27FC236}">
                <a16:creationId xmlns:a16="http://schemas.microsoft.com/office/drawing/2014/main" id="{CE3F0FEE-32CE-5017-DB2A-5258AE50163D}"/>
              </a:ext>
            </a:extLst>
          </p:cNvPr>
          <p:cNvSpPr>
            <a:spLocks noChangeArrowheads="1"/>
          </p:cNvSpPr>
          <p:nvPr/>
        </p:nvSpPr>
        <p:spPr bwMode="auto">
          <a:xfrm>
            <a:off x="5029200" y="2590800"/>
            <a:ext cx="914400" cy="685800"/>
          </a:xfrm>
          <a:prstGeom prst="rect">
            <a:avLst/>
          </a:prstGeom>
          <a:solidFill>
            <a:srgbClr val="FF66CC"/>
          </a:solidFill>
          <a:ln w="9525">
            <a:miter lim="800000"/>
            <a:headEnd/>
            <a:tailEnd/>
          </a:ln>
          <a:scene3d>
            <a:camera prst="legacyPerspectiveBottomLeft"/>
            <a:lightRig rig="legacyFlat3" dir="t"/>
          </a:scene3d>
          <a:sp3d extrusionH="887400" prstMaterial="legacyMatte">
            <a:bevelT w="13500" h="13500" prst="angle"/>
            <a:bevelB w="13500" h="13500" prst="angle"/>
            <a:extrusionClr>
              <a:srgbClr val="FF66CC"/>
            </a:extrusionClr>
            <a:contourClr>
              <a:srgbClr val="FF66CC"/>
            </a:contourClr>
          </a:sp3d>
        </p:spPr>
        <p:txBody>
          <a:bodyPr wrap="none" anchor="ctr">
            <a:flatTx/>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b="1"/>
              <a:t>RC4</a:t>
            </a:r>
          </a:p>
        </p:txBody>
      </p:sp>
      <p:sp>
        <p:nvSpPr>
          <p:cNvPr id="40965" name="Oval 7">
            <a:extLst>
              <a:ext uri="{FF2B5EF4-FFF2-40B4-BE49-F238E27FC236}">
                <a16:creationId xmlns:a16="http://schemas.microsoft.com/office/drawing/2014/main" id="{7F31C2C7-288F-7B81-F050-D14D536D4CFC}"/>
              </a:ext>
            </a:extLst>
          </p:cNvPr>
          <p:cNvSpPr>
            <a:spLocks noChangeArrowheads="1"/>
          </p:cNvSpPr>
          <p:nvPr/>
        </p:nvSpPr>
        <p:spPr bwMode="auto">
          <a:xfrm>
            <a:off x="5334000" y="4267200"/>
            <a:ext cx="533400" cy="533400"/>
          </a:xfrm>
          <a:prstGeom prst="ellipse">
            <a:avLst/>
          </a:prstGeom>
          <a:solidFill>
            <a:schemeClr val="accent1"/>
          </a:solidFill>
          <a:ln w="9525">
            <a:round/>
            <a:headEnd/>
            <a:tailEnd/>
          </a:ln>
          <a:scene3d>
            <a:camera prst="legacyPerspectiveBottomLeft"/>
            <a:lightRig rig="legacyFlat3" dir="t"/>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800" b="1"/>
              <a:t>+</a:t>
            </a:r>
          </a:p>
        </p:txBody>
      </p:sp>
      <p:sp>
        <p:nvSpPr>
          <p:cNvPr id="40966" name="Rectangle 8" descr="Newsprint">
            <a:extLst>
              <a:ext uri="{FF2B5EF4-FFF2-40B4-BE49-F238E27FC236}">
                <a16:creationId xmlns:a16="http://schemas.microsoft.com/office/drawing/2014/main" id="{1BCDD3C5-8D84-208F-500D-62E01F85B3A3}"/>
              </a:ext>
            </a:extLst>
          </p:cNvPr>
          <p:cNvSpPr>
            <a:spLocks noChangeArrowheads="1"/>
          </p:cNvSpPr>
          <p:nvPr/>
        </p:nvSpPr>
        <p:spPr bwMode="auto">
          <a:xfrm>
            <a:off x="7162800" y="4191000"/>
            <a:ext cx="1524000" cy="533400"/>
          </a:xfrm>
          <a:prstGeom prst="rect">
            <a:avLst/>
          </a:prstGeom>
          <a:blipFill dpi="0" rotWithShape="1">
            <a:blip r:embed="rId2"/>
            <a:srcRect/>
            <a:tile tx="0" ty="0" sx="100000" sy="100000" flip="none" algn="tl"/>
          </a:blipFill>
          <a:ln w="9525">
            <a:miter lim="800000"/>
            <a:headEnd/>
            <a:tailEnd/>
          </a:ln>
          <a:scene3d>
            <a:camera prst="legacyPerspectiveBottom"/>
            <a:lightRig rig="legacyFlat3" dir="t"/>
          </a:scene3d>
          <a:sp3d extrusionH="887400" prstMaterial="legacyMatte">
            <a:bevelT w="13500" h="13500" prst="angle"/>
            <a:bevelB w="13500" h="13500" prst="angle"/>
            <a:extrusionClr>
              <a:srgbClr val="F8F8F8"/>
            </a:extrusionClr>
            <a:contourClr>
              <a:srgbClr val="FFFFFF"/>
            </a:contourClr>
          </a:sp3d>
        </p:spPr>
        <p:txBody>
          <a:bodyPr wrap="none" anchor="ctr">
            <a:flatTx/>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b="1"/>
              <a:t>Encrypted</a:t>
            </a:r>
            <a:br>
              <a:rPr lang="en-US" altLang="en-US" sz="1800" b="1"/>
            </a:br>
            <a:r>
              <a:rPr lang="en-US" altLang="en-US" sz="1800" b="1"/>
              <a:t>Text</a:t>
            </a:r>
          </a:p>
        </p:txBody>
      </p:sp>
      <p:sp>
        <p:nvSpPr>
          <p:cNvPr id="40967" name="Line 9">
            <a:extLst>
              <a:ext uri="{FF2B5EF4-FFF2-40B4-BE49-F238E27FC236}">
                <a16:creationId xmlns:a16="http://schemas.microsoft.com/office/drawing/2014/main" id="{F6A58EE6-2F42-A2F7-A413-C2473C7239B3}"/>
              </a:ext>
            </a:extLst>
          </p:cNvPr>
          <p:cNvSpPr>
            <a:spLocks noChangeShapeType="1"/>
          </p:cNvSpPr>
          <p:nvPr/>
        </p:nvSpPr>
        <p:spPr bwMode="auto">
          <a:xfrm>
            <a:off x="2438400" y="4572000"/>
            <a:ext cx="2895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11">
            <a:extLst>
              <a:ext uri="{FF2B5EF4-FFF2-40B4-BE49-F238E27FC236}">
                <a16:creationId xmlns:a16="http://schemas.microsoft.com/office/drawing/2014/main" id="{C63B8545-6269-2E2D-8119-4857CBF38C01}"/>
              </a:ext>
            </a:extLst>
          </p:cNvPr>
          <p:cNvSpPr>
            <a:spLocks noChangeShapeType="1"/>
          </p:cNvSpPr>
          <p:nvPr/>
        </p:nvSpPr>
        <p:spPr bwMode="auto">
          <a:xfrm>
            <a:off x="5486400" y="19050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9" name="Line 12">
            <a:extLst>
              <a:ext uri="{FF2B5EF4-FFF2-40B4-BE49-F238E27FC236}">
                <a16:creationId xmlns:a16="http://schemas.microsoft.com/office/drawing/2014/main" id="{BD811E91-C0D3-C7DD-AC04-F401CB56B8D9}"/>
              </a:ext>
            </a:extLst>
          </p:cNvPr>
          <p:cNvSpPr>
            <a:spLocks noChangeShapeType="1"/>
          </p:cNvSpPr>
          <p:nvPr/>
        </p:nvSpPr>
        <p:spPr bwMode="auto">
          <a:xfrm>
            <a:off x="5562600" y="3276600"/>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0" name="Line 13">
            <a:extLst>
              <a:ext uri="{FF2B5EF4-FFF2-40B4-BE49-F238E27FC236}">
                <a16:creationId xmlns:a16="http://schemas.microsoft.com/office/drawing/2014/main" id="{48A36294-6344-F161-886A-308AE61119FA}"/>
              </a:ext>
            </a:extLst>
          </p:cNvPr>
          <p:cNvSpPr>
            <a:spLocks noChangeShapeType="1"/>
          </p:cNvSpPr>
          <p:nvPr/>
        </p:nvSpPr>
        <p:spPr bwMode="auto">
          <a:xfrm>
            <a:off x="5867400" y="4495800"/>
            <a:ext cx="1219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1" name="Rectangle 14">
            <a:extLst>
              <a:ext uri="{FF2B5EF4-FFF2-40B4-BE49-F238E27FC236}">
                <a16:creationId xmlns:a16="http://schemas.microsoft.com/office/drawing/2014/main" id="{826AADA6-F6D3-531A-B700-5AD66BF77861}"/>
              </a:ext>
            </a:extLst>
          </p:cNvPr>
          <p:cNvSpPr>
            <a:spLocks noChangeArrowheads="1"/>
          </p:cNvSpPr>
          <p:nvPr/>
        </p:nvSpPr>
        <p:spPr bwMode="auto">
          <a:xfrm>
            <a:off x="5029200" y="3657600"/>
            <a:ext cx="1295400" cy="2286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t>Keystream</a:t>
            </a:r>
          </a:p>
        </p:txBody>
      </p:sp>
      <p:sp>
        <p:nvSpPr>
          <p:cNvPr id="40972" name="Rectangle 12">
            <a:extLst>
              <a:ext uri="{FF2B5EF4-FFF2-40B4-BE49-F238E27FC236}">
                <a16:creationId xmlns:a16="http://schemas.microsoft.com/office/drawing/2014/main" id="{51C9B131-1F07-5EE4-C806-13578E3902AD}"/>
              </a:ext>
            </a:extLst>
          </p:cNvPr>
          <p:cNvSpPr>
            <a:spLocks noChangeArrowheads="1"/>
          </p:cNvSpPr>
          <p:nvPr/>
        </p:nvSpPr>
        <p:spPr bwMode="auto">
          <a:xfrm>
            <a:off x="685800" y="5257800"/>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Cryptographically very strong and easy to implement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E67FE32D-B8AC-DE06-86A8-73D5C6AD5DC2}"/>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RC4 …Inside</a:t>
            </a:r>
          </a:p>
        </p:txBody>
      </p:sp>
      <p:sp>
        <p:nvSpPr>
          <p:cNvPr id="41986" name="Rectangle 3">
            <a:extLst>
              <a:ext uri="{FF2B5EF4-FFF2-40B4-BE49-F238E27FC236}">
                <a16:creationId xmlns:a16="http://schemas.microsoft.com/office/drawing/2014/main" id="{D3EE444A-E80D-D0DA-D562-30ED46A0D347}"/>
              </a:ext>
            </a:extLst>
          </p:cNvPr>
          <p:cNvSpPr>
            <a:spLocks noGrp="1" noChangeArrowheads="1"/>
          </p:cNvSpPr>
          <p:nvPr>
            <p:ph sz="quarter" idx="1"/>
          </p:nvPr>
        </p:nvSpPr>
        <p:spPr>
          <a:xfrm>
            <a:off x="457200" y="1219200"/>
            <a:ext cx="4648200" cy="4937125"/>
          </a:xfrm>
        </p:spPr>
        <p:txBody>
          <a:bodyPr/>
          <a:lstStyle/>
          <a:p>
            <a:pPr eaLnBrk="1" hangingPunct="1"/>
            <a:r>
              <a:rPr lang="en-US" altLang="en-US" sz="2400">
                <a:latin typeface="Calibri" panose="020F0502020204030204" pitchFamily="34" charset="0"/>
                <a:ea typeface="ＭＳ Ｐゴシック" panose="020B0600070205080204" pitchFamily="34" charset="-128"/>
              </a:rPr>
              <a:t>Consists of 2 parts: </a:t>
            </a:r>
          </a:p>
          <a:p>
            <a:pPr lvl="1" eaLnBrk="1" hangingPunct="1"/>
            <a:r>
              <a:rPr lang="en-US" altLang="en-US" sz="2100">
                <a:latin typeface="Calibri" panose="020F0502020204030204" pitchFamily="34" charset="0"/>
                <a:ea typeface="ＭＳ Ｐゴシック" panose="020B0600070205080204" pitchFamily="34" charset="-128"/>
              </a:rPr>
              <a:t>Key Scheduling Algorithm (KSA)</a:t>
            </a:r>
          </a:p>
          <a:p>
            <a:pPr lvl="1" eaLnBrk="1" hangingPunct="1"/>
            <a:r>
              <a:rPr lang="en-US" altLang="en-US" sz="2100">
                <a:latin typeface="Calibri" panose="020F0502020204030204" pitchFamily="34" charset="0"/>
                <a:ea typeface="ＭＳ Ｐゴシック" panose="020B0600070205080204" pitchFamily="34" charset="-128"/>
              </a:rPr>
              <a:t>Pseudo-Random Generation Algorithm (PRGA)</a:t>
            </a:r>
          </a:p>
          <a:p>
            <a:pPr eaLnBrk="1" hangingPunct="1"/>
            <a:endParaRPr lang="en-US" altLang="en-US">
              <a:latin typeface="Calibri" panose="020F0502020204030204" pitchFamily="34" charset="0"/>
              <a:ea typeface="ＭＳ Ｐゴシック" panose="020B0600070205080204" pitchFamily="34" charset="-128"/>
            </a:endParaRPr>
          </a:p>
          <a:p>
            <a:pPr eaLnBrk="1" hangingPunct="1"/>
            <a:r>
              <a:rPr lang="en-US" altLang="en-US">
                <a:latin typeface="Calibri" panose="020F0502020204030204" pitchFamily="34" charset="0"/>
                <a:ea typeface="ＭＳ Ｐゴシック" panose="020B0600070205080204" pitchFamily="34" charset="-128"/>
              </a:rPr>
              <a:t>KSA</a:t>
            </a:r>
          </a:p>
          <a:p>
            <a:pPr lvl="1" eaLnBrk="1" hangingPunct="1"/>
            <a:r>
              <a:rPr lang="en-US" altLang="en-US">
                <a:latin typeface="Calibri" panose="020F0502020204030204" pitchFamily="34" charset="0"/>
                <a:ea typeface="ＭＳ Ｐゴシック" panose="020B0600070205080204" pitchFamily="34" charset="-128"/>
              </a:rPr>
              <a:t>Generate State array </a:t>
            </a:r>
          </a:p>
          <a:p>
            <a:pPr eaLnBrk="1" hangingPunct="1"/>
            <a:r>
              <a:rPr lang="en-US" altLang="en-US">
                <a:latin typeface="Calibri" panose="020F0502020204030204" pitchFamily="34" charset="0"/>
                <a:ea typeface="ＭＳ Ｐゴシック" panose="020B0600070205080204" pitchFamily="34" charset="-128"/>
              </a:rPr>
              <a:t>PRGA on the KSA </a:t>
            </a:r>
          </a:p>
          <a:p>
            <a:pPr lvl="1" eaLnBrk="1" hangingPunct="1"/>
            <a:r>
              <a:rPr lang="en-US" altLang="en-US">
                <a:latin typeface="Calibri" panose="020F0502020204030204" pitchFamily="34" charset="0"/>
                <a:ea typeface="ＭＳ Ｐゴシック" panose="020B0600070205080204" pitchFamily="34" charset="-128"/>
              </a:rPr>
              <a:t>Generate keystream</a:t>
            </a:r>
          </a:p>
          <a:p>
            <a:pPr lvl="1" eaLnBrk="1" hangingPunct="1"/>
            <a:r>
              <a:rPr lang="en-US" altLang="en-US">
                <a:latin typeface="Calibri" panose="020F0502020204030204" pitchFamily="34" charset="0"/>
                <a:ea typeface="ＭＳ Ｐゴシック" panose="020B0600070205080204" pitchFamily="34" charset="-128"/>
              </a:rPr>
              <a:t>XOR keystream with the data to generated encrypted stream</a:t>
            </a:r>
          </a:p>
        </p:txBody>
      </p:sp>
      <p:sp>
        <p:nvSpPr>
          <p:cNvPr id="4" name="Rectangle 3">
            <a:extLst>
              <a:ext uri="{FF2B5EF4-FFF2-40B4-BE49-F238E27FC236}">
                <a16:creationId xmlns:a16="http://schemas.microsoft.com/office/drawing/2014/main" id="{BAEACACC-8960-EEA9-89BD-D4BB350C50BE}"/>
              </a:ext>
            </a:extLst>
          </p:cNvPr>
          <p:cNvSpPr/>
          <p:nvPr/>
        </p:nvSpPr>
        <p:spPr>
          <a:xfrm>
            <a:off x="5486400" y="3352800"/>
            <a:ext cx="2971800" cy="1752600"/>
          </a:xfrm>
          <a:prstGeom prst="rect">
            <a:avLst/>
          </a:prstGeom>
          <a:gradFill flip="none" rotWithShape="1">
            <a:gsLst>
              <a:gs pos="0">
                <a:srgbClr val="3366FF"/>
              </a:gs>
              <a:gs pos="100000">
                <a:srgbClr val="469CFF"/>
              </a:gs>
            </a:gsLst>
            <a:lin ang="5160000" scaled="0"/>
            <a:tileRect/>
          </a:gra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endParaRPr lang="en-US" sz="1800">
              <a:solidFill>
                <a:srgbClr val="FFFFFF"/>
              </a:solidFill>
              <a:latin typeface="Gill Sans MT" charset="0"/>
            </a:endParaRPr>
          </a:p>
          <a:p>
            <a:pPr algn="ctr" eaLnBrk="1" hangingPunct="1">
              <a:defRPr/>
            </a:pPr>
            <a:r>
              <a:rPr lang="en-US" sz="1800">
                <a:solidFill>
                  <a:srgbClr val="FFFFFF"/>
                </a:solidFill>
                <a:latin typeface="Gill Sans MT" charset="0"/>
              </a:rPr>
              <a:t>KSA</a:t>
            </a:r>
          </a:p>
          <a:p>
            <a:pPr algn="ctr" eaLnBrk="1" hangingPunct="1">
              <a:defRPr/>
            </a:pPr>
            <a:endParaRPr lang="en-US" sz="1800">
              <a:solidFill>
                <a:srgbClr val="FFFFFF"/>
              </a:solidFill>
              <a:latin typeface="Gill Sans MT" charset="0"/>
            </a:endParaRPr>
          </a:p>
          <a:p>
            <a:pPr algn="ctr" eaLnBrk="1" hangingPunct="1">
              <a:defRPr/>
            </a:pPr>
            <a:r>
              <a:rPr lang="en-US" sz="1800">
                <a:solidFill>
                  <a:srgbClr val="FFFFFF"/>
                </a:solidFill>
                <a:latin typeface="Gill Sans MT" charset="0"/>
              </a:rPr>
              <a:t>PRGA</a:t>
            </a:r>
          </a:p>
          <a:p>
            <a:pPr algn="ctr" eaLnBrk="1" hangingPunct="1">
              <a:defRPr/>
            </a:pPr>
            <a:endParaRPr lang="en-US" sz="1800">
              <a:solidFill>
                <a:srgbClr val="FFFFFF"/>
              </a:solidFill>
              <a:latin typeface="Gill Sans MT" charset="0"/>
            </a:endParaRPr>
          </a:p>
        </p:txBody>
      </p:sp>
      <p:cxnSp>
        <p:nvCxnSpPr>
          <p:cNvPr id="7" name="Straight Connector 6">
            <a:extLst>
              <a:ext uri="{FF2B5EF4-FFF2-40B4-BE49-F238E27FC236}">
                <a16:creationId xmlns:a16="http://schemas.microsoft.com/office/drawing/2014/main" id="{A68135E3-C7A3-C0D8-6B72-495B435483C0}"/>
              </a:ext>
            </a:extLst>
          </p:cNvPr>
          <p:cNvCxnSpPr/>
          <p:nvPr/>
        </p:nvCxnSpPr>
        <p:spPr>
          <a:xfrm>
            <a:off x="5410200" y="4191000"/>
            <a:ext cx="3048000" cy="1588"/>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098B93FB-44EE-5B9B-FE7A-4ADA9E847D0E}"/>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The KSA</a:t>
            </a:r>
          </a:p>
        </p:txBody>
      </p:sp>
      <p:sp>
        <p:nvSpPr>
          <p:cNvPr id="43010" name="Rectangle 3">
            <a:extLst>
              <a:ext uri="{FF2B5EF4-FFF2-40B4-BE49-F238E27FC236}">
                <a16:creationId xmlns:a16="http://schemas.microsoft.com/office/drawing/2014/main" id="{E5FD4F8D-DED3-04E1-C240-4EB3A3603C1D}"/>
              </a:ext>
            </a:extLst>
          </p:cNvPr>
          <p:cNvSpPr>
            <a:spLocks noGrp="1" noChangeArrowheads="1"/>
          </p:cNvSpPr>
          <p:nvPr>
            <p:ph sz="quarter" idx="1"/>
          </p:nvPr>
        </p:nvSpPr>
        <p:spPr>
          <a:xfrm>
            <a:off x="457200" y="1371600"/>
            <a:ext cx="8229600" cy="1143000"/>
          </a:xfrm>
        </p:spPr>
        <p:txBody>
          <a:bodyPr/>
          <a:lstStyle/>
          <a:p>
            <a:pPr eaLnBrk="1" hangingPunct="1">
              <a:lnSpc>
                <a:spcPct val="90000"/>
              </a:lnSpc>
            </a:pPr>
            <a:r>
              <a:rPr lang="en-US" altLang="en-US" sz="2400">
                <a:latin typeface="Calibri" panose="020F0502020204030204" pitchFamily="34" charset="0"/>
                <a:ea typeface="ＭＳ Ｐゴシック" panose="020B0600070205080204" pitchFamily="34" charset="-128"/>
              </a:rPr>
              <a:t>Use the secret key to </a:t>
            </a:r>
            <a:r>
              <a:rPr lang="en-AU" altLang="en-US" sz="2400">
                <a:latin typeface="Calibri" panose="020F0502020204030204" pitchFamily="34" charset="0"/>
                <a:ea typeface="ＭＳ Ｐゴシック" panose="020B0600070205080204" pitchFamily="34" charset="-128"/>
              </a:rPr>
              <a:t>initialize and </a:t>
            </a:r>
            <a:r>
              <a:rPr lang="en-AU" altLang="en-US" sz="2400" b="1">
                <a:latin typeface="Calibri" panose="020F0502020204030204" pitchFamily="34" charset="0"/>
                <a:ea typeface="ＭＳ Ｐゴシック" panose="020B0600070205080204" pitchFamily="34" charset="-128"/>
              </a:rPr>
              <a:t>permutation</a:t>
            </a:r>
            <a:r>
              <a:rPr lang="en-AU" altLang="en-US" sz="2400">
                <a:latin typeface="Calibri" panose="020F0502020204030204" pitchFamily="34" charset="0"/>
                <a:ea typeface="ＭＳ Ｐゴシック" panose="020B0600070205080204" pitchFamily="34" charset="-128"/>
              </a:rPr>
              <a:t> of state vector </a:t>
            </a:r>
            <a:r>
              <a:rPr lang="en-AU" altLang="en-US" sz="2400" b="1">
                <a:latin typeface="Calibri" panose="020F0502020204030204" pitchFamily="34" charset="0"/>
                <a:ea typeface="ＭＳ Ｐゴシック" panose="020B0600070205080204" pitchFamily="34" charset="-128"/>
              </a:rPr>
              <a:t>S</a:t>
            </a:r>
            <a:r>
              <a:rPr lang="en-AU" altLang="en-US" sz="2400">
                <a:latin typeface="Calibri" panose="020F0502020204030204" pitchFamily="34" charset="0"/>
                <a:ea typeface="ＭＳ Ｐゴシック" panose="020B0600070205080204" pitchFamily="34" charset="-128"/>
              </a:rPr>
              <a:t>, done in two steps</a:t>
            </a:r>
          </a:p>
          <a:p>
            <a:pPr eaLnBrk="1" hangingPunct="1">
              <a:lnSpc>
                <a:spcPct val="90000"/>
              </a:lnSpc>
            </a:pPr>
            <a:r>
              <a:rPr lang="en-AU" altLang="en-US" sz="2400">
                <a:latin typeface="Calibri" panose="020F0502020204030204" pitchFamily="34" charset="0"/>
                <a:ea typeface="ＭＳ Ｐゴシック" panose="020B0600070205080204" pitchFamily="34" charset="-128"/>
              </a:rPr>
              <a:t>Use 8-bit index pointers </a:t>
            </a:r>
            <a:r>
              <a:rPr lang="en-AU" altLang="en-US" sz="2400" b="1">
                <a:latin typeface="Calibri" panose="020F0502020204030204" pitchFamily="34" charset="0"/>
                <a:ea typeface="ＭＳ Ｐゴシック" panose="020B0600070205080204" pitchFamily="34" charset="-128"/>
              </a:rPr>
              <a:t>i </a:t>
            </a:r>
            <a:r>
              <a:rPr lang="en-AU" altLang="en-US" sz="2400">
                <a:latin typeface="Calibri" panose="020F0502020204030204" pitchFamily="34" charset="0"/>
                <a:ea typeface="ＭＳ Ｐゴシック" panose="020B0600070205080204" pitchFamily="34" charset="-128"/>
              </a:rPr>
              <a:t>and </a:t>
            </a:r>
            <a:r>
              <a:rPr lang="en-AU" altLang="en-US" sz="2400" b="1">
                <a:latin typeface="Calibri" panose="020F0502020204030204" pitchFamily="34" charset="0"/>
                <a:ea typeface="ＭＳ Ｐゴシック" panose="020B0600070205080204" pitchFamily="34" charset="-128"/>
              </a:rPr>
              <a:t>j</a:t>
            </a:r>
          </a:p>
          <a:p>
            <a:pPr eaLnBrk="1" hangingPunct="1">
              <a:lnSpc>
                <a:spcPct val="90000"/>
              </a:lnSpc>
            </a:pPr>
            <a:endParaRPr lang="en-AU" altLang="en-US" sz="2400">
              <a:latin typeface="Calibri" panose="020F0502020204030204" pitchFamily="34" charset="0"/>
              <a:ea typeface="ＭＳ Ｐゴシック" panose="020B0600070205080204" pitchFamily="34" charset="-128"/>
            </a:endParaRPr>
          </a:p>
          <a:p>
            <a:pPr eaLnBrk="1" hangingPunct="1">
              <a:lnSpc>
                <a:spcPct val="90000"/>
              </a:lnSpc>
            </a:pPr>
            <a:endParaRPr lang="en-US" altLang="en-US" sz="2400">
              <a:latin typeface="Calibri" panose="020F0502020204030204" pitchFamily="34" charset="0"/>
              <a:ea typeface="ＭＳ Ｐゴシック" panose="020B0600070205080204" pitchFamily="34" charset="-128"/>
            </a:endParaRPr>
          </a:p>
        </p:txBody>
      </p:sp>
      <p:sp>
        <p:nvSpPr>
          <p:cNvPr id="4" name="Rectangle 3">
            <a:extLst>
              <a:ext uri="{FF2B5EF4-FFF2-40B4-BE49-F238E27FC236}">
                <a16:creationId xmlns:a16="http://schemas.microsoft.com/office/drawing/2014/main" id="{CFEE3CFE-4016-20DC-97B3-2A42170CA0B8}"/>
              </a:ext>
            </a:extLst>
          </p:cNvPr>
          <p:cNvSpPr/>
          <p:nvPr/>
        </p:nvSpPr>
        <p:spPr>
          <a:xfrm>
            <a:off x="533400" y="3152775"/>
            <a:ext cx="3886200" cy="1209675"/>
          </a:xfrm>
          <a:prstGeom prst="rect">
            <a:avLst/>
          </a:prstGeom>
          <a:solidFill>
            <a:schemeClr val="accent4"/>
          </a:solidFill>
          <a:ln w="9525">
            <a:solidFill>
              <a:srgbClr val="595959"/>
            </a:solidFill>
            <a:miter lim="800000"/>
            <a:headEnd/>
            <a:tailEnd/>
          </a:ln>
        </p:spPr>
        <p:txBody>
          <a:bodyPr>
            <a:spAutoFit/>
          </a:bodyPr>
          <a:lstStyle/>
          <a:p>
            <a:pPr marL="180975" lvl="1">
              <a:lnSpc>
                <a:spcPct val="80000"/>
              </a:lnSpc>
              <a:buFont typeface="Wingdings" charset="0"/>
              <a:buNone/>
              <a:defRPr/>
            </a:pPr>
            <a:endParaRPr lang="en-AU" sz="1800" b="1">
              <a:solidFill>
                <a:srgbClr val="404040"/>
              </a:solidFill>
              <a:latin typeface="Courier New" charset="0"/>
              <a:ea typeface="ＭＳ Ｐゴシック" charset="0"/>
              <a:cs typeface="ＭＳ Ｐゴシック" charset="0"/>
            </a:endParaRPr>
          </a:p>
          <a:p>
            <a:pPr marL="180975" lvl="1">
              <a:lnSpc>
                <a:spcPct val="80000"/>
              </a:lnSpc>
              <a:buFont typeface="Wingdings" charset="0"/>
              <a:buNone/>
              <a:defRPr/>
            </a:pPr>
            <a:r>
              <a:rPr lang="en-AU" sz="1800" b="1">
                <a:solidFill>
                  <a:srgbClr val="404040"/>
                </a:solidFill>
                <a:latin typeface="Courier New" charset="0"/>
                <a:ea typeface="ＭＳ Ｐゴシック" charset="0"/>
                <a:cs typeface="ＭＳ Ｐゴシック" charset="0"/>
              </a:rPr>
              <a:t>for i = 0 to 255 do</a:t>
            </a:r>
          </a:p>
          <a:p>
            <a:pPr marL="180975" lvl="2" indent="-366713">
              <a:lnSpc>
                <a:spcPct val="80000"/>
              </a:lnSpc>
              <a:defRPr/>
            </a:pPr>
            <a:r>
              <a:rPr lang="en-AU" sz="1800" b="1">
                <a:solidFill>
                  <a:srgbClr val="404040"/>
                </a:solidFill>
                <a:latin typeface="Courier New" charset="0"/>
                <a:ea typeface="ＭＳ Ｐゴシック" charset="0"/>
                <a:cs typeface="ＭＳ Ｐゴシック" charset="0"/>
              </a:rPr>
              <a:t>    S[i] = i; </a:t>
            </a:r>
          </a:p>
          <a:p>
            <a:pPr marL="180975" lvl="2" indent="-366713">
              <a:lnSpc>
                <a:spcPct val="80000"/>
              </a:lnSpc>
              <a:defRPr/>
            </a:pPr>
            <a:r>
              <a:rPr lang="en-AU" sz="1800" b="1">
                <a:solidFill>
                  <a:srgbClr val="404040"/>
                </a:solidFill>
                <a:latin typeface="Courier New" charset="0"/>
                <a:ea typeface="ＭＳ Ｐゴシック" charset="0"/>
                <a:cs typeface="ＭＳ Ｐゴシック" charset="0"/>
              </a:rPr>
              <a:t>    T[i] = K[i mod(|K|)]);</a:t>
            </a:r>
          </a:p>
          <a:p>
            <a:pPr marL="180975" lvl="1">
              <a:lnSpc>
                <a:spcPct val="80000"/>
              </a:lnSpc>
              <a:buFont typeface="Wingdings" charset="0"/>
              <a:buNone/>
              <a:defRPr/>
            </a:pPr>
            <a:endParaRPr lang="en-AU" sz="1800" b="1">
              <a:solidFill>
                <a:srgbClr val="404040"/>
              </a:solidFill>
              <a:latin typeface="Courier New" charset="0"/>
              <a:ea typeface="ＭＳ Ｐゴシック" charset="0"/>
              <a:cs typeface="ＭＳ Ｐゴシック" charset="0"/>
            </a:endParaRPr>
          </a:p>
        </p:txBody>
      </p:sp>
      <p:sp>
        <p:nvSpPr>
          <p:cNvPr id="44037" name="Rectangle 5">
            <a:extLst>
              <a:ext uri="{FF2B5EF4-FFF2-40B4-BE49-F238E27FC236}">
                <a16:creationId xmlns:a16="http://schemas.microsoft.com/office/drawing/2014/main" id="{84EE1F3D-C6AB-97E5-ACC5-6BCDA8256741}"/>
              </a:ext>
            </a:extLst>
          </p:cNvPr>
          <p:cNvSpPr>
            <a:spLocks noChangeArrowheads="1"/>
          </p:cNvSpPr>
          <p:nvPr/>
        </p:nvSpPr>
        <p:spPr bwMode="auto">
          <a:xfrm>
            <a:off x="4495800" y="3152775"/>
            <a:ext cx="4343400" cy="1209675"/>
          </a:xfrm>
          <a:prstGeom prst="rect">
            <a:avLst/>
          </a:prstGeom>
          <a:solidFill>
            <a:schemeClr val="accent4"/>
          </a:solidFill>
          <a:ln w="9525">
            <a:solidFill>
              <a:srgbClr val="595959"/>
            </a:solidFill>
            <a:miter lim="800000"/>
            <a:headEnd/>
            <a:tailEnd/>
          </a:ln>
        </p:spPr>
        <p:txBody>
          <a:bodyPr>
            <a:spAutoFit/>
          </a:bodyPr>
          <a:lstStyle/>
          <a:p>
            <a:pPr marL="180975" lvl="1">
              <a:lnSpc>
                <a:spcPct val="80000"/>
              </a:lnSpc>
              <a:defRPr/>
            </a:pPr>
            <a:r>
              <a:rPr lang="en-AU" sz="1800" b="1">
                <a:solidFill>
                  <a:srgbClr val="404040"/>
                </a:solidFill>
                <a:latin typeface="Courier New" charset="0"/>
                <a:ea typeface="ＭＳ Ｐゴシック" charset="0"/>
                <a:cs typeface="ＭＳ Ｐゴシック" charset="0"/>
              </a:rPr>
              <a:t>j = 0;</a:t>
            </a:r>
          </a:p>
          <a:p>
            <a:pPr marL="180975" lvl="1">
              <a:lnSpc>
                <a:spcPct val="80000"/>
              </a:lnSpc>
              <a:buFont typeface="Wingdings" charset="0"/>
              <a:buNone/>
              <a:defRPr/>
            </a:pPr>
            <a:r>
              <a:rPr lang="en-AU" sz="1800" b="1">
                <a:solidFill>
                  <a:srgbClr val="404040"/>
                </a:solidFill>
                <a:latin typeface="Courier New" charset="0"/>
                <a:ea typeface="ＭＳ Ｐゴシック" charset="0"/>
                <a:cs typeface="ＭＳ Ｐゴシック" charset="0"/>
              </a:rPr>
              <a:t>for i = 0 to 255 do </a:t>
            </a:r>
          </a:p>
          <a:p>
            <a:pPr marL="180975" lvl="2">
              <a:lnSpc>
                <a:spcPct val="80000"/>
              </a:lnSpc>
              <a:defRPr/>
            </a:pPr>
            <a:r>
              <a:rPr lang="en-AU" sz="1800" b="1">
                <a:solidFill>
                  <a:srgbClr val="404040"/>
                </a:solidFill>
                <a:latin typeface="Courier New" charset="0"/>
                <a:ea typeface="ＭＳ Ｐゴシック" charset="0"/>
                <a:cs typeface="ＭＳ Ｐゴシック" charset="0"/>
              </a:rPr>
              <a:t>  j = (j+S[i]+T[i])(mod 256) </a:t>
            </a:r>
          </a:p>
          <a:p>
            <a:pPr marL="180975" lvl="2">
              <a:lnSpc>
                <a:spcPct val="80000"/>
              </a:lnSpc>
              <a:defRPr/>
            </a:pPr>
            <a:r>
              <a:rPr lang="en-AU" sz="1800" b="1">
                <a:solidFill>
                  <a:srgbClr val="404040"/>
                </a:solidFill>
                <a:latin typeface="Courier New" charset="0"/>
                <a:ea typeface="ＭＳ Ｐゴシック" charset="0"/>
                <a:cs typeface="ＭＳ Ｐゴシック" charset="0"/>
              </a:rPr>
              <a:t>swap (S[i], S[j])</a:t>
            </a:r>
          </a:p>
          <a:p>
            <a:pPr marL="180975" lvl="2">
              <a:lnSpc>
                <a:spcPct val="80000"/>
              </a:lnSpc>
              <a:defRPr/>
            </a:pPr>
            <a:endParaRPr lang="en-US" sz="1800" b="1">
              <a:solidFill>
                <a:srgbClr val="404040"/>
              </a:solidFill>
              <a:latin typeface="Courier New" charset="0"/>
              <a:ea typeface="ＭＳ Ｐゴシック" charset="0"/>
              <a:cs typeface="ＭＳ Ｐゴシック" charset="0"/>
            </a:endParaRPr>
          </a:p>
        </p:txBody>
      </p:sp>
      <p:sp>
        <p:nvSpPr>
          <p:cNvPr id="43013" name="Rectangle 6">
            <a:extLst>
              <a:ext uri="{FF2B5EF4-FFF2-40B4-BE49-F238E27FC236}">
                <a16:creationId xmlns:a16="http://schemas.microsoft.com/office/drawing/2014/main" id="{654E12C8-B533-8EC5-B38B-7CBA64D10608}"/>
              </a:ext>
            </a:extLst>
          </p:cNvPr>
          <p:cNvSpPr>
            <a:spLocks noChangeArrowheads="1"/>
          </p:cNvSpPr>
          <p:nvPr/>
        </p:nvSpPr>
        <p:spPr bwMode="auto">
          <a:xfrm>
            <a:off x="4419600" y="4448175"/>
            <a:ext cx="3762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buFont typeface="Arial" panose="020B0604020202020204" pitchFamily="34" charset="0"/>
              <a:buChar char="•"/>
            </a:pPr>
            <a:r>
              <a:rPr lang="en-AU" altLang="en-US" sz="1600">
                <a:latin typeface="Calibri" panose="020F0502020204030204" pitchFamily="34" charset="0"/>
              </a:rPr>
              <a:t> Use T to produce initial  permutation of S</a:t>
            </a:r>
          </a:p>
          <a:p>
            <a:pPr eaLnBrk="1" hangingPunct="1">
              <a:lnSpc>
                <a:spcPct val="90000"/>
              </a:lnSpc>
              <a:buFont typeface="Arial" panose="020B0604020202020204" pitchFamily="34" charset="0"/>
              <a:buChar char="•"/>
            </a:pPr>
            <a:r>
              <a:rPr lang="en-AU" altLang="en-US" sz="1600">
                <a:latin typeface="Calibri" panose="020F0502020204030204" pitchFamily="34" charset="0"/>
              </a:rPr>
              <a:t> The only operation on S is a swap; </a:t>
            </a:r>
            <a:br>
              <a:rPr lang="en-AU" altLang="en-US" sz="1600">
                <a:latin typeface="Calibri" panose="020F0502020204030204" pitchFamily="34" charset="0"/>
              </a:rPr>
            </a:br>
            <a:r>
              <a:rPr lang="en-AU" altLang="en-US" sz="1600">
                <a:latin typeface="Calibri" panose="020F0502020204030204" pitchFamily="34" charset="0"/>
              </a:rPr>
              <a:t>   S still contains number from 0 to 255 </a:t>
            </a:r>
          </a:p>
        </p:txBody>
      </p:sp>
      <p:sp>
        <p:nvSpPr>
          <p:cNvPr id="43014" name="Rectangle 7">
            <a:extLst>
              <a:ext uri="{FF2B5EF4-FFF2-40B4-BE49-F238E27FC236}">
                <a16:creationId xmlns:a16="http://schemas.microsoft.com/office/drawing/2014/main" id="{27F5B9C9-985B-C4EC-6BA1-819D7F61698E}"/>
              </a:ext>
            </a:extLst>
          </p:cNvPr>
          <p:cNvSpPr>
            <a:spLocks noChangeArrowheads="1"/>
          </p:cNvSpPr>
          <p:nvPr/>
        </p:nvSpPr>
        <p:spPr bwMode="auto">
          <a:xfrm>
            <a:off x="990600" y="5715000"/>
            <a:ext cx="72977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pPr>
            <a:r>
              <a:rPr lang="en-AU" altLang="en-US" sz="1800" b="1">
                <a:latin typeface="Calibri" panose="020F0502020204030204" pitchFamily="34" charset="0"/>
              </a:rPr>
              <a:t>After KSA, the input key and the temporary vector T will be no longer used</a:t>
            </a:r>
            <a:endParaRPr lang="en-US" altLang="en-US" sz="1800" b="1">
              <a:latin typeface="Calibri" panose="020F0502020204030204" pitchFamily="34" charset="0"/>
            </a:endParaRPr>
          </a:p>
        </p:txBody>
      </p:sp>
      <p:sp>
        <p:nvSpPr>
          <p:cNvPr id="43015" name="Rectangle 7">
            <a:extLst>
              <a:ext uri="{FF2B5EF4-FFF2-40B4-BE49-F238E27FC236}">
                <a16:creationId xmlns:a16="http://schemas.microsoft.com/office/drawing/2014/main" id="{436C6E54-C2D4-6F24-4264-362C715199DA}"/>
              </a:ext>
            </a:extLst>
          </p:cNvPr>
          <p:cNvSpPr>
            <a:spLocks noChangeArrowheads="1"/>
          </p:cNvSpPr>
          <p:nvPr/>
        </p:nvSpPr>
        <p:spPr bwMode="auto">
          <a:xfrm>
            <a:off x="533400" y="4371975"/>
            <a:ext cx="3733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pPr>
            <a:r>
              <a:rPr lang="en-AU" altLang="en-US" sz="1400">
                <a:latin typeface="Calibri" panose="020F0502020204030204" pitchFamily="34" charset="0"/>
              </a:rPr>
              <a:t>[S], S is set equal to the values from 0 to 255</a:t>
            </a:r>
          </a:p>
          <a:p>
            <a:pPr lvl="1" eaLnBrk="1" hangingPunct="1">
              <a:lnSpc>
                <a:spcPct val="90000"/>
              </a:lnSpc>
            </a:pPr>
            <a:r>
              <a:rPr lang="en-AU" altLang="en-US" sz="1200">
                <a:latin typeface="Calibri" panose="020F0502020204030204" pitchFamily="34" charset="0"/>
              </a:rPr>
              <a:t>S[0]=0, S[1]=1,…, S[255]=255</a:t>
            </a:r>
          </a:p>
          <a:p>
            <a:pPr eaLnBrk="1" hangingPunct="1">
              <a:lnSpc>
                <a:spcPct val="90000"/>
              </a:lnSpc>
            </a:pPr>
            <a:r>
              <a:rPr lang="en-AU" altLang="en-US" sz="1400">
                <a:latin typeface="Calibri" panose="020F0502020204030204" pitchFamily="34" charset="0"/>
              </a:rPr>
              <a:t>[T],  A temporary vector</a:t>
            </a:r>
          </a:p>
          <a:p>
            <a:pPr eaLnBrk="1" hangingPunct="1">
              <a:lnSpc>
                <a:spcPct val="90000"/>
              </a:lnSpc>
            </a:pPr>
            <a:r>
              <a:rPr lang="en-AU" altLang="en-US" sz="1400">
                <a:latin typeface="Calibri" panose="020F0502020204030204" pitchFamily="34" charset="0"/>
              </a:rPr>
              <a:t>[K], Array of bytes of secret key</a:t>
            </a:r>
          </a:p>
          <a:p>
            <a:pPr eaLnBrk="1" hangingPunct="1">
              <a:lnSpc>
                <a:spcPct val="90000"/>
              </a:lnSpc>
            </a:pPr>
            <a:r>
              <a:rPr lang="en-AU" altLang="en-US" sz="1400">
                <a:latin typeface="Calibri" panose="020F0502020204030204" pitchFamily="34" charset="0"/>
              </a:rPr>
              <a:t>|K| = Keylen, Length of (K)</a:t>
            </a:r>
            <a:endParaRPr lang="en-US" altLang="en-US" sz="1400">
              <a:latin typeface="Calibri" panose="020F0502020204030204" pitchFamily="34" charset="0"/>
            </a:endParaRPr>
          </a:p>
        </p:txBody>
      </p:sp>
      <p:sp>
        <p:nvSpPr>
          <p:cNvPr id="10" name="Rectangle 9">
            <a:extLst>
              <a:ext uri="{FF2B5EF4-FFF2-40B4-BE49-F238E27FC236}">
                <a16:creationId xmlns:a16="http://schemas.microsoft.com/office/drawing/2014/main" id="{FFBA26F5-7CAA-1434-0227-70A7D649BB1C}"/>
              </a:ext>
            </a:extLst>
          </p:cNvPr>
          <p:cNvSpPr/>
          <p:nvPr/>
        </p:nvSpPr>
        <p:spPr>
          <a:xfrm>
            <a:off x="533400" y="2771775"/>
            <a:ext cx="304800" cy="3048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latin typeface="Calibri"/>
                <a:cs typeface="Calibri"/>
              </a:rPr>
              <a:t>1</a:t>
            </a:r>
          </a:p>
        </p:txBody>
      </p:sp>
      <p:sp>
        <p:nvSpPr>
          <p:cNvPr id="12" name="Rectangle 11">
            <a:extLst>
              <a:ext uri="{FF2B5EF4-FFF2-40B4-BE49-F238E27FC236}">
                <a16:creationId xmlns:a16="http://schemas.microsoft.com/office/drawing/2014/main" id="{639E71F7-7AD5-03B7-7E75-F038F1A06A6E}"/>
              </a:ext>
            </a:extLst>
          </p:cNvPr>
          <p:cNvSpPr/>
          <p:nvPr/>
        </p:nvSpPr>
        <p:spPr>
          <a:xfrm>
            <a:off x="4495800" y="2771775"/>
            <a:ext cx="304800" cy="3048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latin typeface="Calibri"/>
                <a:cs typeface="Calibri"/>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605C0CD-BEB6-6614-207B-5AA01D5863C6}"/>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The PRGA</a:t>
            </a:r>
          </a:p>
        </p:txBody>
      </p:sp>
      <p:sp>
        <p:nvSpPr>
          <p:cNvPr id="44034" name="Content Placeholder 2">
            <a:extLst>
              <a:ext uri="{FF2B5EF4-FFF2-40B4-BE49-F238E27FC236}">
                <a16:creationId xmlns:a16="http://schemas.microsoft.com/office/drawing/2014/main" id="{B6013156-51C1-90FE-F4A2-89A53D5C40EF}"/>
              </a:ext>
            </a:extLst>
          </p:cNvPr>
          <p:cNvSpPr>
            <a:spLocks noGrp="1"/>
          </p:cNvSpPr>
          <p:nvPr>
            <p:ph sz="quarter" idx="1"/>
          </p:nvPr>
        </p:nvSpPr>
        <p:spPr>
          <a:xfrm>
            <a:off x="457200" y="1371600"/>
            <a:ext cx="7315200" cy="1143000"/>
          </a:xfrm>
        </p:spPr>
        <p:txBody>
          <a:bodyPr/>
          <a:lstStyle/>
          <a:p>
            <a:pPr eaLnBrk="1" hangingPunct="1"/>
            <a:r>
              <a:rPr lang="en-US" altLang="en-US" sz="2400">
                <a:latin typeface="Calibri" panose="020F0502020204030204" pitchFamily="34" charset="0"/>
                <a:ea typeface="ＭＳ Ｐゴシック" panose="020B0600070205080204" pitchFamily="34" charset="-128"/>
              </a:rPr>
              <a:t>Generate key stream </a:t>
            </a:r>
            <a:r>
              <a:rPr lang="en-US" altLang="en-US" sz="2400" i="1">
                <a:latin typeface="Calibri" panose="020F0502020204030204" pitchFamily="34" charset="0"/>
                <a:ea typeface="ＭＳ Ｐゴシック" panose="020B0600070205080204" pitchFamily="34" charset="-128"/>
              </a:rPr>
              <a:t>k</a:t>
            </a:r>
            <a:r>
              <a:rPr lang="en-US" altLang="en-US" sz="2400">
                <a:latin typeface="Calibri" panose="020F0502020204030204" pitchFamily="34" charset="0"/>
                <a:ea typeface="ＭＳ Ｐゴシック" panose="020B0600070205080204" pitchFamily="34" charset="-128"/>
              </a:rPr>
              <a:t> , one by one</a:t>
            </a:r>
          </a:p>
          <a:p>
            <a:pPr eaLnBrk="1" hangingPunct="1"/>
            <a:r>
              <a:rPr lang="en-AU" altLang="en-US" sz="2400">
                <a:latin typeface="Calibri" panose="020F0502020204030204" pitchFamily="34" charset="0"/>
                <a:ea typeface="ＭＳ Ｐゴシック" panose="020B0600070205080204" pitchFamily="34" charset="-128"/>
              </a:rPr>
              <a:t>XOR S[k] with next byte of message to encrypt/decrypt</a:t>
            </a:r>
            <a:endParaRPr lang="en-US" altLang="en-US" sz="2400">
              <a:latin typeface="Calibri" panose="020F0502020204030204" pitchFamily="34" charset="0"/>
              <a:ea typeface="ＭＳ Ｐゴシック" panose="020B0600070205080204" pitchFamily="34" charset="-128"/>
            </a:endParaRPr>
          </a:p>
          <a:p>
            <a:pPr eaLnBrk="1" hangingPunct="1"/>
            <a:endParaRPr lang="en-AU" altLang="en-US" sz="2400">
              <a:latin typeface="Calibri" panose="020F0502020204030204" pitchFamily="34" charset="0"/>
              <a:ea typeface="ＭＳ Ｐゴシック" panose="020B0600070205080204" pitchFamily="34" charset="-128"/>
            </a:endParaRPr>
          </a:p>
          <a:p>
            <a:pPr eaLnBrk="1" hangingPunct="1"/>
            <a:endParaRPr lang="en-US" altLang="en-US">
              <a:latin typeface="Calibri" panose="020F0502020204030204" pitchFamily="34" charset="0"/>
              <a:ea typeface="ＭＳ Ｐゴシック" panose="020B0600070205080204" pitchFamily="34" charset="-128"/>
            </a:endParaRPr>
          </a:p>
        </p:txBody>
      </p:sp>
      <p:sp>
        <p:nvSpPr>
          <p:cNvPr id="4" name="Rectangle 3">
            <a:extLst>
              <a:ext uri="{FF2B5EF4-FFF2-40B4-BE49-F238E27FC236}">
                <a16:creationId xmlns:a16="http://schemas.microsoft.com/office/drawing/2014/main" id="{94F93284-95A4-7896-195C-78AF3F7ADB51}"/>
              </a:ext>
            </a:extLst>
          </p:cNvPr>
          <p:cNvSpPr>
            <a:spLocks noChangeArrowheads="1"/>
          </p:cNvSpPr>
          <p:nvPr/>
        </p:nvSpPr>
        <p:spPr bwMode="auto">
          <a:xfrm>
            <a:off x="1371600" y="2667000"/>
            <a:ext cx="6172200" cy="2032000"/>
          </a:xfrm>
          <a:prstGeom prst="rect">
            <a:avLst/>
          </a:prstGeom>
          <a:solidFill>
            <a:srgbClr val="FADA7A"/>
          </a:solidFill>
          <a:ln w="9525">
            <a:solidFill>
              <a:srgbClr val="595959"/>
            </a:solidFill>
            <a:miter lim="800000"/>
            <a:headEnd/>
            <a:tailEnd/>
          </a:ln>
          <a:effectLst>
            <a:outerShdw blurRad="50800" dist="38100" dir="2700000" rotWithShape="0">
              <a:srgbClr val="808080">
                <a:alpha val="42999"/>
              </a:srgbClr>
            </a:outerShdw>
          </a:effectLst>
        </p:spPr>
        <p:txBody>
          <a:bodyPr>
            <a:spAutoFit/>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eaLnBrk="1" hangingPunct="1">
              <a:buFont typeface="Wingdings" panose="05000000000000000000" pitchFamily="2" charset="2"/>
              <a:buNone/>
            </a:pPr>
            <a:r>
              <a:rPr lang="en-AU" altLang="en-US" sz="1800" b="1">
                <a:latin typeface="Courier New" panose="02070309020205020404" pitchFamily="49" charset="0"/>
              </a:rPr>
              <a:t>i = j = 0; </a:t>
            </a:r>
          </a:p>
          <a:p>
            <a:pPr lvl="1" eaLnBrk="1" hangingPunct="1">
              <a:buFont typeface="Wingdings" panose="05000000000000000000" pitchFamily="2" charset="2"/>
              <a:buNone/>
            </a:pPr>
            <a:r>
              <a:rPr lang="en-AU" altLang="en-US" sz="1800" b="1">
                <a:latin typeface="Courier New" panose="02070309020205020404" pitchFamily="49" charset="0"/>
              </a:rPr>
              <a:t>While (more_byte_to_encrypt)</a:t>
            </a:r>
            <a:endParaRPr lang="en-AU" altLang="en-US" sz="1800" b="1" baseline="-25000">
              <a:latin typeface="Courier New" panose="02070309020205020404" pitchFamily="49" charset="0"/>
            </a:endParaRPr>
          </a:p>
          <a:p>
            <a:pPr lvl="2" eaLnBrk="1" hangingPunct="1"/>
            <a:r>
              <a:rPr lang="en-AU" altLang="en-US" sz="1800" b="1">
                <a:latin typeface="Courier New" panose="02070309020205020404" pitchFamily="49" charset="0"/>
              </a:rPr>
              <a:t>i = (i + 1) (mod 256);</a:t>
            </a:r>
          </a:p>
          <a:p>
            <a:pPr lvl="2" eaLnBrk="1" hangingPunct="1"/>
            <a:r>
              <a:rPr lang="en-AU" altLang="en-US" sz="1800" b="1">
                <a:latin typeface="Courier New" panose="02070309020205020404" pitchFamily="49" charset="0"/>
              </a:rPr>
              <a:t>j = (j + S[i]) (mod 256);</a:t>
            </a:r>
          </a:p>
          <a:p>
            <a:pPr lvl="2" eaLnBrk="1" hangingPunct="1"/>
            <a:r>
              <a:rPr lang="en-AU" altLang="en-US" sz="1800" b="1">
                <a:latin typeface="Courier New" panose="02070309020205020404" pitchFamily="49" charset="0"/>
              </a:rPr>
              <a:t>swap(S[i], S[j]);</a:t>
            </a:r>
          </a:p>
          <a:p>
            <a:pPr lvl="2" eaLnBrk="1" hangingPunct="1"/>
            <a:r>
              <a:rPr lang="en-AU" altLang="en-US" sz="1800" b="1">
                <a:latin typeface="Courier New" panose="02070309020205020404" pitchFamily="49" charset="0"/>
              </a:rPr>
              <a:t>k = (S[i] + S[j]) (mod 256); </a:t>
            </a:r>
          </a:p>
          <a:p>
            <a:pPr lvl="2" eaLnBrk="1" hangingPunct="1"/>
            <a:r>
              <a:rPr lang="en-AU" altLang="en-US" sz="1800" b="1">
                <a:latin typeface="Courier New" panose="02070309020205020404" pitchFamily="49" charset="0"/>
              </a:rPr>
              <a:t>C</a:t>
            </a:r>
            <a:r>
              <a:rPr lang="en-AU" altLang="en-US" sz="1800" b="1" baseline="-25000">
                <a:latin typeface="Courier New" panose="02070309020205020404" pitchFamily="49" charset="0"/>
              </a:rPr>
              <a:t>i</a:t>
            </a:r>
            <a:r>
              <a:rPr lang="en-AU" altLang="en-US" sz="1800" b="1">
                <a:latin typeface="Courier New" panose="02070309020205020404" pitchFamily="49" charset="0"/>
              </a:rPr>
              <a:t> = M</a:t>
            </a:r>
            <a:r>
              <a:rPr lang="en-AU" altLang="en-US" sz="1800" b="1" baseline="-25000">
                <a:latin typeface="Courier New" panose="02070309020205020404" pitchFamily="49" charset="0"/>
              </a:rPr>
              <a:t>i</a:t>
            </a:r>
            <a:r>
              <a:rPr lang="en-AU" altLang="en-US" sz="1800" b="1">
                <a:latin typeface="Courier New" panose="02070309020205020404" pitchFamily="49" charset="0"/>
              </a:rPr>
              <a:t> XOR S[k];</a:t>
            </a:r>
          </a:p>
        </p:txBody>
      </p:sp>
      <p:sp>
        <p:nvSpPr>
          <p:cNvPr id="44036" name="Rectangle 4">
            <a:extLst>
              <a:ext uri="{FF2B5EF4-FFF2-40B4-BE49-F238E27FC236}">
                <a16:creationId xmlns:a16="http://schemas.microsoft.com/office/drawing/2014/main" id="{D0307A72-60F8-6D79-444F-E095BE407138}"/>
              </a:ext>
            </a:extLst>
          </p:cNvPr>
          <p:cNvSpPr>
            <a:spLocks noChangeArrowheads="1"/>
          </p:cNvSpPr>
          <p:nvPr/>
        </p:nvSpPr>
        <p:spPr bwMode="auto">
          <a:xfrm>
            <a:off x="2286000" y="5105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latin typeface="Calibri" panose="020F0502020204030204" pitchFamily="34" charset="0"/>
              </a:rPr>
              <a:t>Sum of shuffled pair selects "stream key" value from permutation</a:t>
            </a:r>
          </a:p>
        </p:txBody>
      </p:sp>
      <p:sp>
        <p:nvSpPr>
          <p:cNvPr id="10" name="Freeform 9">
            <a:extLst>
              <a:ext uri="{FF2B5EF4-FFF2-40B4-BE49-F238E27FC236}">
                <a16:creationId xmlns:a16="http://schemas.microsoft.com/office/drawing/2014/main" id="{DB50265D-43D1-D7D6-23AB-77BFA5A6DF03}"/>
              </a:ext>
            </a:extLst>
          </p:cNvPr>
          <p:cNvSpPr>
            <a:spLocks/>
          </p:cNvSpPr>
          <p:nvPr/>
        </p:nvSpPr>
        <p:spPr bwMode="auto">
          <a:xfrm>
            <a:off x="177800" y="1828800"/>
            <a:ext cx="2078038" cy="2413000"/>
          </a:xfrm>
          <a:custGeom>
            <a:avLst/>
            <a:gdLst>
              <a:gd name="T0" fmla="*/ 651505 w 2253620"/>
              <a:gd name="T1" fmla="*/ 0 h 2630931"/>
              <a:gd name="T2" fmla="*/ 237755 w 2253620"/>
              <a:gd name="T3" fmla="*/ 860026 h 2630931"/>
              <a:gd name="T4" fmla="*/ 2078038 w 2253620"/>
              <a:gd name="T5" fmla="*/ 2413000 h 2630931"/>
              <a:gd name="T6" fmla="*/ 0 60000 65536"/>
              <a:gd name="T7" fmla="*/ 0 60000 65536"/>
              <a:gd name="T8" fmla="*/ 0 60000 65536"/>
            </a:gdLst>
            <a:ahLst/>
            <a:cxnLst>
              <a:cxn ang="T6">
                <a:pos x="T0" y="T1"/>
              </a:cxn>
              <a:cxn ang="T7">
                <a:pos x="T2" y="T3"/>
              </a:cxn>
              <a:cxn ang="T8">
                <a:pos x="T4" y="T5"/>
              </a:cxn>
            </a:cxnLst>
            <a:rect l="0" t="0" r="r" b="b"/>
            <a:pathLst>
              <a:path w="2253620" h="2630931">
                <a:moveTo>
                  <a:pt x="706553" y="0"/>
                </a:moveTo>
                <a:cubicBezTo>
                  <a:pt x="110392" y="78319"/>
                  <a:pt x="0" y="499212"/>
                  <a:pt x="257844" y="937700"/>
                </a:cubicBezTo>
                <a:cubicBezTo>
                  <a:pt x="515688" y="1376188"/>
                  <a:pt x="1398422" y="2169762"/>
                  <a:pt x="2253620" y="2630931"/>
                </a:cubicBezTo>
              </a:path>
            </a:pathLst>
          </a:custGeom>
          <a:noFill/>
          <a:ln w="19050" cap="flat" cmpd="sng">
            <a:solidFill>
              <a:srgbClr val="000090"/>
            </a:solidFill>
            <a:prstDash val="solid"/>
            <a:round/>
            <a:headE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 name="Freeform 10">
            <a:extLst>
              <a:ext uri="{FF2B5EF4-FFF2-40B4-BE49-F238E27FC236}">
                <a16:creationId xmlns:a16="http://schemas.microsoft.com/office/drawing/2014/main" id="{1580084E-2333-D3ED-F40C-7B74453C331D}"/>
              </a:ext>
            </a:extLst>
          </p:cNvPr>
          <p:cNvSpPr>
            <a:spLocks/>
          </p:cNvSpPr>
          <p:nvPr/>
        </p:nvSpPr>
        <p:spPr bwMode="auto">
          <a:xfrm>
            <a:off x="495300" y="2222500"/>
            <a:ext cx="1773238" cy="2290763"/>
          </a:xfrm>
          <a:custGeom>
            <a:avLst/>
            <a:gdLst>
              <a:gd name="T0" fmla="*/ 593600 w 1772763"/>
              <a:gd name="T1" fmla="*/ 0 h 2290725"/>
              <a:gd name="T2" fmla="*/ 196607 w 1772763"/>
              <a:gd name="T3" fmla="*/ 1882508 h 2290725"/>
              <a:gd name="T4" fmla="*/ 1773238 w 1772763"/>
              <a:gd name="T5" fmla="*/ 2290763 h 2290725"/>
              <a:gd name="T6" fmla="*/ 0 60000 65536"/>
              <a:gd name="T7" fmla="*/ 0 60000 65536"/>
              <a:gd name="T8" fmla="*/ 0 60000 65536"/>
            </a:gdLst>
            <a:ahLst/>
            <a:cxnLst>
              <a:cxn ang="T6">
                <a:pos x="T0" y="T1"/>
              </a:cxn>
              <a:cxn ang="T7">
                <a:pos x="T2" y="T3"/>
              </a:cxn>
              <a:cxn ang="T8">
                <a:pos x="T4" y="T5"/>
              </a:cxn>
            </a:cxnLst>
            <a:rect l="0" t="0" r="r" b="b"/>
            <a:pathLst>
              <a:path w="1772763" h="2290725">
                <a:moveTo>
                  <a:pt x="593441" y="0"/>
                </a:moveTo>
                <a:cubicBezTo>
                  <a:pt x="296720" y="750345"/>
                  <a:pt x="0" y="1500690"/>
                  <a:pt x="196554" y="1882477"/>
                </a:cubicBezTo>
                <a:cubicBezTo>
                  <a:pt x="393108" y="2264264"/>
                  <a:pt x="1772763" y="2290725"/>
                  <a:pt x="1772763" y="2290725"/>
                </a:cubicBezTo>
              </a:path>
            </a:pathLst>
          </a:custGeom>
          <a:noFill/>
          <a:ln w="19050" cap="flat" cmpd="sng">
            <a:solidFill>
              <a:srgbClr val="000090"/>
            </a:solidFill>
            <a:prstDash val="solid"/>
            <a:round/>
            <a:headE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 name="Freeform 12">
            <a:extLst>
              <a:ext uri="{FF2B5EF4-FFF2-40B4-BE49-F238E27FC236}">
                <a16:creationId xmlns:a16="http://schemas.microsoft.com/office/drawing/2014/main" id="{26CF8498-7CD6-C32E-9206-369DDF3C409F}"/>
              </a:ext>
            </a:extLst>
          </p:cNvPr>
          <p:cNvSpPr>
            <a:spLocks/>
          </p:cNvSpPr>
          <p:nvPr/>
        </p:nvSpPr>
        <p:spPr bwMode="auto">
          <a:xfrm>
            <a:off x="4762500" y="3979863"/>
            <a:ext cx="3603625" cy="1293812"/>
          </a:xfrm>
          <a:custGeom>
            <a:avLst/>
            <a:gdLst>
              <a:gd name="T0" fmla="*/ 2097548 w 3604115"/>
              <a:gd name="T1" fmla="*/ 1293812 h 1292786"/>
              <a:gd name="T2" fmla="*/ 3254034 w 3604115"/>
              <a:gd name="T3" fmla="*/ 522065 h 1292786"/>
              <a:gd name="T4" fmla="*/ 0 w 3604115"/>
              <a:gd name="T5" fmla="*/ 0 h 1292786"/>
              <a:gd name="T6" fmla="*/ 0 60000 65536"/>
              <a:gd name="T7" fmla="*/ 0 60000 65536"/>
              <a:gd name="T8" fmla="*/ 0 60000 65536"/>
            </a:gdLst>
            <a:ahLst/>
            <a:cxnLst>
              <a:cxn ang="T6">
                <a:pos x="T0" y="T1"/>
              </a:cxn>
              <a:cxn ang="T7">
                <a:pos x="T2" y="T3"/>
              </a:cxn>
              <a:cxn ang="T8">
                <a:pos x="T4" y="T5"/>
              </a:cxn>
            </a:cxnLst>
            <a:rect l="0" t="0" r="r" b="b"/>
            <a:pathLst>
              <a:path w="3604115" h="1292786">
                <a:moveTo>
                  <a:pt x="2097833" y="1292786"/>
                </a:moveTo>
                <a:cubicBezTo>
                  <a:pt x="2850974" y="1014950"/>
                  <a:pt x="3604115" y="737115"/>
                  <a:pt x="3254476" y="521651"/>
                </a:cubicBezTo>
                <a:cubicBezTo>
                  <a:pt x="2904837" y="306187"/>
                  <a:pt x="1452418" y="153093"/>
                  <a:pt x="0" y="0"/>
                </a:cubicBezTo>
              </a:path>
            </a:pathLst>
          </a:custGeom>
          <a:noFill/>
          <a:ln w="19050" cap="flat" cmpd="sng">
            <a:solidFill>
              <a:srgbClr val="000090"/>
            </a:solidFill>
            <a:prstDash val="solid"/>
            <a:round/>
            <a:headE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73C69C9F-CCEA-C89A-5C39-22349BB7A36E}"/>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RC4 Lookup Stage</a:t>
            </a:r>
          </a:p>
        </p:txBody>
      </p:sp>
      <p:sp>
        <p:nvSpPr>
          <p:cNvPr id="45058" name="Content Placeholder 2">
            <a:extLst>
              <a:ext uri="{FF2B5EF4-FFF2-40B4-BE49-F238E27FC236}">
                <a16:creationId xmlns:a16="http://schemas.microsoft.com/office/drawing/2014/main" id="{893A1CA2-3211-8623-B4ED-CB0690E8673E}"/>
              </a:ext>
            </a:extLst>
          </p:cNvPr>
          <p:cNvSpPr>
            <a:spLocks noGrp="1"/>
          </p:cNvSpPr>
          <p:nvPr>
            <p:ph sz="quarter" idx="1"/>
          </p:nvPr>
        </p:nvSpPr>
        <p:spPr>
          <a:xfrm>
            <a:off x="457200" y="1295400"/>
            <a:ext cx="8229600" cy="1143000"/>
          </a:xfrm>
        </p:spPr>
        <p:txBody>
          <a:bodyPr/>
          <a:lstStyle/>
          <a:p>
            <a:pPr eaLnBrk="1" hangingPunct="1"/>
            <a:r>
              <a:rPr lang="en-US" altLang="en-US" sz="2000">
                <a:latin typeface="Calibri" panose="020F0502020204030204" pitchFamily="34" charset="0"/>
                <a:ea typeface="ＭＳ Ｐゴシック" panose="020B0600070205080204" pitchFamily="34" charset="-128"/>
              </a:rPr>
              <a:t>The output byte is selected by looking up the values of S[i] and S[j], adding them together modulo 256, and then looking up the sum in S </a:t>
            </a:r>
          </a:p>
          <a:p>
            <a:pPr eaLnBrk="1" hangingPunct="1"/>
            <a:r>
              <a:rPr lang="en-US" altLang="en-US" sz="2000">
                <a:latin typeface="Calibri" panose="020F0502020204030204" pitchFamily="34" charset="0"/>
                <a:ea typeface="ＭＳ Ｐゴシック" panose="020B0600070205080204" pitchFamily="34" charset="-128"/>
              </a:rPr>
              <a:t> S [S[i] + S[j]] is used as a byte of the key stream, </a:t>
            </a:r>
            <a:r>
              <a:rPr lang="en-US" altLang="en-US" sz="2000" i="1">
                <a:latin typeface="Calibri" panose="020F0502020204030204" pitchFamily="34" charset="0"/>
                <a:ea typeface="ＭＳ Ｐゴシック" panose="020B0600070205080204" pitchFamily="34" charset="-128"/>
              </a:rPr>
              <a:t>K</a:t>
            </a:r>
          </a:p>
        </p:txBody>
      </p:sp>
      <p:pic>
        <p:nvPicPr>
          <p:cNvPr id="45059" name="Picture 3">
            <a:extLst>
              <a:ext uri="{FF2B5EF4-FFF2-40B4-BE49-F238E27FC236}">
                <a16:creationId xmlns:a16="http://schemas.microsoft.com/office/drawing/2014/main" id="{00197DD3-BD00-E9BD-3E36-ABB5C23622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32063"/>
            <a:ext cx="66294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4">
            <a:extLst>
              <a:ext uri="{FF2B5EF4-FFF2-40B4-BE49-F238E27FC236}">
                <a16:creationId xmlns:a16="http://schemas.microsoft.com/office/drawing/2014/main" id="{A37491CF-E5F4-26CE-7D0D-DDD856B6042C}"/>
              </a:ext>
            </a:extLst>
          </p:cNvPr>
          <p:cNvSpPr>
            <a:spLocks noChangeArrowheads="1"/>
          </p:cNvSpPr>
          <p:nvPr/>
        </p:nvSpPr>
        <p:spPr bwMode="auto">
          <a:xfrm>
            <a:off x="990600" y="5867400"/>
            <a:ext cx="426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http://en.wikipedia.org/wiki/File:RC4.svg</a:t>
            </a:r>
          </a:p>
        </p:txBody>
      </p:sp>
      <p:sp>
        <p:nvSpPr>
          <p:cNvPr id="6" name="Rectangle 5">
            <a:extLst>
              <a:ext uri="{FF2B5EF4-FFF2-40B4-BE49-F238E27FC236}">
                <a16:creationId xmlns:a16="http://schemas.microsoft.com/office/drawing/2014/main" id="{4A17B1EA-6772-7F49-F800-52A0BE5D9261}"/>
              </a:ext>
            </a:extLst>
          </p:cNvPr>
          <p:cNvSpPr>
            <a:spLocks noChangeArrowheads="1"/>
          </p:cNvSpPr>
          <p:nvPr/>
        </p:nvSpPr>
        <p:spPr bwMode="auto">
          <a:xfrm>
            <a:off x="5410200" y="4953000"/>
            <a:ext cx="3581400" cy="1277938"/>
          </a:xfrm>
          <a:prstGeom prst="rect">
            <a:avLst/>
          </a:prstGeom>
          <a:solidFill>
            <a:srgbClr val="FADA7A"/>
          </a:solidFill>
          <a:ln w="9525">
            <a:solidFill>
              <a:srgbClr val="595959"/>
            </a:solidFill>
            <a:miter lim="800000"/>
            <a:headEnd/>
            <a:tailEnd/>
          </a:ln>
          <a:effectLst>
            <a:outerShdw blurRad="50800" dist="38100" dir="2700000" rotWithShape="0">
              <a:srgbClr val="808080">
                <a:alpha val="42999"/>
              </a:srgbClr>
            </a:outerShdw>
          </a:effectLst>
        </p:spPr>
        <p:txBody>
          <a:bodyPr>
            <a:spAutoFit/>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eaLnBrk="1" hangingPunct="1">
              <a:buFont typeface="Wingdings" panose="05000000000000000000" pitchFamily="2" charset="2"/>
              <a:buNone/>
            </a:pPr>
            <a:r>
              <a:rPr lang="en-AU" altLang="en-US" sz="1100" b="1">
                <a:latin typeface="Courier New" panose="02070309020205020404" pitchFamily="49" charset="0"/>
              </a:rPr>
              <a:t>i = j = 0; </a:t>
            </a:r>
          </a:p>
          <a:p>
            <a:pPr lvl="1" eaLnBrk="1" hangingPunct="1">
              <a:buFont typeface="Wingdings" panose="05000000000000000000" pitchFamily="2" charset="2"/>
              <a:buNone/>
            </a:pPr>
            <a:r>
              <a:rPr lang="en-AU" altLang="en-US" sz="1100" b="1">
                <a:latin typeface="Courier New" panose="02070309020205020404" pitchFamily="49" charset="0"/>
              </a:rPr>
              <a:t>While (more_byte_to_encrypt)</a:t>
            </a:r>
            <a:endParaRPr lang="en-AU" altLang="en-US" sz="1100" b="1" baseline="-25000">
              <a:latin typeface="Courier New" panose="02070309020205020404" pitchFamily="49" charset="0"/>
            </a:endParaRPr>
          </a:p>
          <a:p>
            <a:pPr lvl="2" eaLnBrk="1" hangingPunct="1"/>
            <a:r>
              <a:rPr lang="en-AU" altLang="en-US" sz="1100" b="1">
                <a:latin typeface="Courier New" panose="02070309020205020404" pitchFamily="49" charset="0"/>
              </a:rPr>
              <a:t>i = (i + 1) (mod 256);</a:t>
            </a:r>
          </a:p>
          <a:p>
            <a:pPr lvl="2" eaLnBrk="1" hangingPunct="1"/>
            <a:r>
              <a:rPr lang="en-AU" altLang="en-US" sz="1100" b="1">
                <a:latin typeface="Courier New" panose="02070309020205020404" pitchFamily="49" charset="0"/>
              </a:rPr>
              <a:t>j = (j + S[i]) (mod 256);</a:t>
            </a:r>
          </a:p>
          <a:p>
            <a:pPr lvl="2" eaLnBrk="1" hangingPunct="1"/>
            <a:r>
              <a:rPr lang="en-AU" altLang="en-US" sz="1100" b="1">
                <a:latin typeface="Courier New" panose="02070309020205020404" pitchFamily="49" charset="0"/>
              </a:rPr>
              <a:t>swap(S[i], S[j]);</a:t>
            </a:r>
          </a:p>
          <a:p>
            <a:pPr lvl="2" eaLnBrk="1" hangingPunct="1"/>
            <a:r>
              <a:rPr lang="en-AU" altLang="en-US" sz="1100" b="1">
                <a:latin typeface="Courier New" panose="02070309020205020404" pitchFamily="49" charset="0"/>
              </a:rPr>
              <a:t>k = (S[i] + S[j]) (mod 256); </a:t>
            </a:r>
          </a:p>
          <a:p>
            <a:pPr lvl="2" eaLnBrk="1" hangingPunct="1"/>
            <a:r>
              <a:rPr lang="en-AU" altLang="en-US" sz="1100" b="1">
                <a:latin typeface="Courier New" panose="02070309020205020404" pitchFamily="49" charset="0"/>
              </a:rPr>
              <a:t>C</a:t>
            </a:r>
            <a:r>
              <a:rPr lang="en-AU" altLang="en-US" sz="1100" b="1" baseline="-25000">
                <a:latin typeface="Courier New" panose="02070309020205020404" pitchFamily="49" charset="0"/>
              </a:rPr>
              <a:t>i</a:t>
            </a:r>
            <a:r>
              <a:rPr lang="en-AU" altLang="en-US" sz="1100" b="1">
                <a:latin typeface="Courier New" panose="02070309020205020404" pitchFamily="49" charset="0"/>
              </a:rPr>
              <a:t> = M</a:t>
            </a:r>
            <a:r>
              <a:rPr lang="en-AU" altLang="en-US" sz="1100" b="1" baseline="-25000">
                <a:latin typeface="Courier New" panose="02070309020205020404" pitchFamily="49" charset="0"/>
              </a:rPr>
              <a:t>i</a:t>
            </a:r>
            <a:r>
              <a:rPr lang="en-AU" altLang="en-US" sz="1100" b="1">
                <a:latin typeface="Courier New" panose="02070309020205020404" pitchFamily="49" charset="0"/>
              </a:rPr>
              <a:t> XOR S[k];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9E97664A-B83D-E84B-6DF9-97EF1EC93E5F}"/>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Detailed Diagram</a:t>
            </a:r>
          </a:p>
        </p:txBody>
      </p:sp>
      <p:sp>
        <p:nvSpPr>
          <p:cNvPr id="46082" name="Content Placeholder 2">
            <a:extLst>
              <a:ext uri="{FF2B5EF4-FFF2-40B4-BE49-F238E27FC236}">
                <a16:creationId xmlns:a16="http://schemas.microsoft.com/office/drawing/2014/main" id="{79D27CE0-5B96-2C41-9F62-EAD69F37A1E9}"/>
              </a:ext>
            </a:extLst>
          </p:cNvPr>
          <p:cNvSpPr>
            <a:spLocks noGrp="1"/>
          </p:cNvSpPr>
          <p:nvPr>
            <p:ph sz="quarter" idx="1"/>
          </p:nvPr>
        </p:nvSpPr>
        <p:spPr>
          <a:xfrm>
            <a:off x="457200" y="1600200"/>
            <a:ext cx="8229600" cy="914400"/>
          </a:xfrm>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pic>
        <p:nvPicPr>
          <p:cNvPr id="46083" name="Picture 3">
            <a:extLst>
              <a:ext uri="{FF2B5EF4-FFF2-40B4-BE49-F238E27FC236}">
                <a16:creationId xmlns:a16="http://schemas.microsoft.com/office/drawing/2014/main" id="{7E35BFE0-988D-D6E6-A740-53785D7006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964363" cy="51339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790BDF99-6599-8556-7A16-923E7AA26AE7}"/>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Overall Operation of RC4</a:t>
            </a:r>
          </a:p>
        </p:txBody>
      </p:sp>
      <p:pic>
        <p:nvPicPr>
          <p:cNvPr id="47106" name="Picture 12">
            <a:extLst>
              <a:ext uri="{FF2B5EF4-FFF2-40B4-BE49-F238E27FC236}">
                <a16:creationId xmlns:a16="http://schemas.microsoft.com/office/drawing/2014/main" id="{B2B21052-7B92-DD9E-6C3F-5C2E6C984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1527175"/>
            <a:ext cx="68199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BA76689-6613-142D-F43B-5E5CE8973370}"/>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rPr>
              <a:t>Decryption using RC4</a:t>
            </a:r>
          </a:p>
        </p:txBody>
      </p:sp>
      <p:sp>
        <p:nvSpPr>
          <p:cNvPr id="48130" name="Rectangle 3">
            <a:extLst>
              <a:ext uri="{FF2B5EF4-FFF2-40B4-BE49-F238E27FC236}">
                <a16:creationId xmlns:a16="http://schemas.microsoft.com/office/drawing/2014/main" id="{AC8B27EB-080F-671C-09D1-F2D91A96AEBB}"/>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US" sz="2400">
                <a:latin typeface="Calibri" panose="020F0502020204030204" pitchFamily="34" charset="0"/>
                <a:ea typeface="ＭＳ Ｐゴシック" panose="020B0600070205080204" pitchFamily="34" charset="-128"/>
              </a:rPr>
              <a:t>Use the same secret key as during the encryption phase.</a:t>
            </a:r>
          </a:p>
          <a:p>
            <a:pPr eaLnBrk="1" hangingPunct="1">
              <a:lnSpc>
                <a:spcPct val="90000"/>
              </a:lnSpc>
            </a:pPr>
            <a:r>
              <a:rPr lang="en-US" altLang="en-US" sz="2400">
                <a:latin typeface="Calibri" panose="020F0502020204030204" pitchFamily="34" charset="0"/>
                <a:ea typeface="ＭＳ Ｐゴシック" panose="020B0600070205080204" pitchFamily="34" charset="-128"/>
              </a:rPr>
              <a:t>Generate keystream by running the KSA and PRGA.</a:t>
            </a:r>
          </a:p>
          <a:p>
            <a:pPr eaLnBrk="1" hangingPunct="1">
              <a:lnSpc>
                <a:spcPct val="90000"/>
              </a:lnSpc>
            </a:pPr>
            <a:r>
              <a:rPr lang="en-US" altLang="en-US" sz="2400">
                <a:latin typeface="Calibri" panose="020F0502020204030204" pitchFamily="34" charset="0"/>
                <a:ea typeface="ＭＳ Ｐゴシック" panose="020B0600070205080204" pitchFamily="34" charset="-128"/>
              </a:rPr>
              <a:t>XOR keystream with the encrypted text to generate the plain text.</a:t>
            </a:r>
          </a:p>
          <a:p>
            <a:pPr eaLnBrk="1" hangingPunct="1">
              <a:lnSpc>
                <a:spcPct val="90000"/>
              </a:lnSpc>
            </a:pPr>
            <a:r>
              <a:rPr lang="en-US" altLang="en-US" sz="2400">
                <a:latin typeface="Calibri" panose="020F0502020204030204" pitchFamily="34" charset="0"/>
                <a:ea typeface="ＭＳ Ｐゴシック" panose="020B0600070205080204" pitchFamily="34" charset="-128"/>
              </a:rPr>
              <a:t>Logic is simple :</a:t>
            </a:r>
          </a:p>
          <a:p>
            <a:pPr eaLnBrk="1" hangingPunct="1">
              <a:lnSpc>
                <a:spcPct val="90000"/>
              </a:lnSpc>
              <a:buFontTx/>
              <a:buNone/>
            </a:pPr>
            <a:endParaRPr lang="en-US" altLang="en-US" sz="2400">
              <a:latin typeface="Calibri" panose="020F0502020204030204" pitchFamily="34" charset="0"/>
              <a:ea typeface="ＭＳ Ｐゴシック" panose="020B0600070205080204" pitchFamily="34" charset="-128"/>
            </a:endParaRPr>
          </a:p>
          <a:p>
            <a:pPr eaLnBrk="1" hangingPunct="1">
              <a:lnSpc>
                <a:spcPct val="90000"/>
              </a:lnSpc>
              <a:buFontTx/>
              <a:buNone/>
            </a:pPr>
            <a:r>
              <a:rPr lang="en-US" altLang="en-US" sz="2400">
                <a:latin typeface="Calibri" panose="020F0502020204030204" pitchFamily="34" charset="0"/>
                <a:ea typeface="ＭＳ Ｐゴシック" panose="020B0600070205080204" pitchFamily="34" charset="-128"/>
              </a:rPr>
              <a:t>			(A xor B) xor B = A</a:t>
            </a:r>
            <a:br>
              <a:rPr lang="en-US" altLang="en-US" sz="2400">
                <a:latin typeface="Calibri" panose="020F0502020204030204" pitchFamily="34" charset="0"/>
                <a:ea typeface="ＭＳ Ｐゴシック" panose="020B0600070205080204" pitchFamily="34" charset="-128"/>
              </a:rPr>
            </a:br>
            <a:br>
              <a:rPr lang="en-US" altLang="en-US" sz="2400">
                <a:latin typeface="Calibri" panose="020F0502020204030204" pitchFamily="34" charset="0"/>
                <a:ea typeface="ＭＳ Ｐゴシック" panose="020B0600070205080204" pitchFamily="34" charset="-128"/>
              </a:rPr>
            </a:br>
            <a:r>
              <a:rPr lang="en-US" altLang="en-US" sz="2400">
                <a:latin typeface="Calibri" panose="020F0502020204030204" pitchFamily="34" charset="0"/>
                <a:ea typeface="ＭＳ Ｐゴシック" panose="020B0600070205080204" pitchFamily="34" charset="-128"/>
              </a:rPr>
              <a:t>A = Plain Text or Data</a:t>
            </a:r>
            <a:br>
              <a:rPr lang="en-US" altLang="en-US" sz="2400">
                <a:latin typeface="Calibri" panose="020F0502020204030204" pitchFamily="34" charset="0"/>
                <a:ea typeface="ＭＳ Ｐゴシック" panose="020B0600070205080204" pitchFamily="34" charset="-128"/>
              </a:rPr>
            </a:br>
            <a:r>
              <a:rPr lang="en-US" altLang="en-US" sz="2400">
                <a:latin typeface="Calibri" panose="020F0502020204030204" pitchFamily="34" charset="0"/>
                <a:ea typeface="ＭＳ Ｐゴシック" panose="020B0600070205080204" pitchFamily="34" charset="-128"/>
              </a:rPr>
              <a:t>B = KeyStream</a:t>
            </a:r>
            <a:br>
              <a:rPr lang="en-US" altLang="en-US" sz="2400">
                <a:latin typeface="Calibri" panose="020F0502020204030204" pitchFamily="34" charset="0"/>
                <a:ea typeface="ＭＳ Ｐゴシック" panose="020B0600070205080204" pitchFamily="34" charset="-128"/>
              </a:rPr>
            </a:br>
            <a:br>
              <a:rPr lang="en-US" altLang="en-US" sz="2400">
                <a:latin typeface="Calibri" panose="020F0502020204030204" pitchFamily="34" charset="0"/>
                <a:ea typeface="ＭＳ Ｐゴシック" panose="020B0600070205080204" pitchFamily="34" charset="-128"/>
              </a:rPr>
            </a:br>
            <a:endParaRPr lang="en-US" altLang="en-US" sz="2400">
              <a:latin typeface="Calibri" panose="020F0502020204030204" pitchFamily="34" charset="0"/>
              <a:ea typeface="ＭＳ Ｐゴシック"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0B4CB16C-9299-2471-228F-AC293BFB02CF}"/>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Topics</a:t>
            </a:r>
          </a:p>
        </p:txBody>
      </p:sp>
      <p:sp>
        <p:nvSpPr>
          <p:cNvPr id="49154" name="Content Placeholder 2">
            <a:extLst>
              <a:ext uri="{FF2B5EF4-FFF2-40B4-BE49-F238E27FC236}">
                <a16:creationId xmlns:a16="http://schemas.microsoft.com/office/drawing/2014/main" id="{9EBFFD27-83C0-038C-04FC-34C9DDE504D2}"/>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One-Time-Pad</a:t>
            </a:r>
          </a:p>
          <a:p>
            <a:r>
              <a:rPr lang="en-US" altLang="en-US">
                <a:latin typeface="Calibri" panose="020F0502020204030204" pitchFamily="34" charset="0"/>
                <a:ea typeface="ＭＳ Ｐゴシック" panose="020B0600070205080204" pitchFamily="34" charset="-128"/>
              </a:rPr>
              <a:t>Random Number Generator</a:t>
            </a:r>
          </a:p>
          <a:p>
            <a:r>
              <a:rPr lang="en-US" altLang="en-US">
                <a:latin typeface="Calibri" panose="020F0502020204030204" pitchFamily="34" charset="0"/>
                <a:ea typeface="ＭＳ Ｐゴシック" panose="020B0600070205080204" pitchFamily="34" charset="-128"/>
              </a:rPr>
              <a:t>Stream Cipher</a:t>
            </a:r>
          </a:p>
          <a:p>
            <a:r>
              <a:rPr lang="en-US" altLang="en-US">
                <a:latin typeface="Calibri" panose="020F0502020204030204" pitchFamily="34" charset="0"/>
                <a:ea typeface="ＭＳ Ｐゴシック" panose="020B0600070205080204" pitchFamily="34" charset="-128"/>
              </a:rPr>
              <a:t>RC4</a:t>
            </a:r>
          </a:p>
          <a:p>
            <a:r>
              <a:rPr lang="en-US" altLang="en-US" b="1">
                <a:latin typeface="Calibri" panose="020F0502020204030204" pitchFamily="34" charset="0"/>
                <a:ea typeface="ＭＳ Ｐゴシック" panose="020B0600070205080204" pitchFamily="34" charset="-128"/>
              </a:rPr>
              <a:t>RC4 and WEP</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367974A8-7DD5-1927-3663-2FD8333B6A01}"/>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Arial" panose="020B0604020202020204" pitchFamily="34" charset="0"/>
              </a:rPr>
              <a:t>RC4 and WEP</a:t>
            </a:r>
          </a:p>
        </p:txBody>
      </p:sp>
      <p:sp>
        <p:nvSpPr>
          <p:cNvPr id="50178" name="Slide Number Placeholder 3">
            <a:extLst>
              <a:ext uri="{FF2B5EF4-FFF2-40B4-BE49-F238E27FC236}">
                <a16:creationId xmlns:a16="http://schemas.microsoft.com/office/drawing/2014/main" id="{6BF6F8AA-7E75-B7C9-C6A6-F2AF83B09E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6D7E60F-68B9-4BC7-8637-7386CB8168A2}" type="slidenum">
              <a:rPr lang="en-US" altLang="en-US" sz="1400">
                <a:solidFill>
                  <a:schemeClr val="tx2"/>
                </a:solidFill>
              </a:rPr>
              <a:pPr eaLnBrk="1" hangingPunct="1"/>
              <a:t>29</a:t>
            </a:fld>
            <a:endParaRPr lang="en-US" altLang="en-US" sz="1400">
              <a:solidFill>
                <a:schemeClr val="tx2"/>
              </a:solidFill>
            </a:endParaRPr>
          </a:p>
        </p:txBody>
      </p:sp>
      <p:sp>
        <p:nvSpPr>
          <p:cNvPr id="50179" name="Content Placeholder 2">
            <a:extLst>
              <a:ext uri="{FF2B5EF4-FFF2-40B4-BE49-F238E27FC236}">
                <a16:creationId xmlns:a16="http://schemas.microsoft.com/office/drawing/2014/main" id="{91D82552-4289-7530-7692-BD5DE11ACB64}"/>
              </a:ext>
            </a:extLst>
          </p:cNvPr>
          <p:cNvSpPr>
            <a:spLocks noGrp="1"/>
          </p:cNvSpPr>
          <p:nvPr>
            <p:ph sz="quarter" idx="1"/>
          </p:nvPr>
        </p:nvSpPr>
        <p:spPr>
          <a:xfrm>
            <a:off x="457200" y="1600200"/>
            <a:ext cx="8229600" cy="3505200"/>
          </a:xfrm>
        </p:spPr>
        <p:txBody>
          <a:bodyPr/>
          <a:lstStyle/>
          <a:p>
            <a:pPr eaLnBrk="1" hangingPunct="1">
              <a:lnSpc>
                <a:spcPct val="120000"/>
              </a:lnSpc>
            </a:pPr>
            <a:r>
              <a:rPr lang="en-US" altLang="en-US" sz="2500">
                <a:latin typeface="Calibri" panose="020F0502020204030204" pitchFamily="34" charset="0"/>
                <a:ea typeface="ＭＳ Ｐゴシック" panose="020B0600070205080204" pitchFamily="34" charset="-128"/>
                <a:cs typeface="Arial" panose="020B0604020202020204" pitchFamily="34" charset="0"/>
              </a:rPr>
              <a:t>WEP is a protocol using RC4 to encrypt packets for transmission over IEEE 802.11 wireless LAN.  </a:t>
            </a:r>
          </a:p>
          <a:p>
            <a:pPr eaLnBrk="1" hangingPunct="1">
              <a:lnSpc>
                <a:spcPct val="120000"/>
              </a:lnSpc>
            </a:pPr>
            <a:r>
              <a:rPr lang="en-US" altLang="en-US" sz="2500">
                <a:latin typeface="Calibri" panose="020F0502020204030204" pitchFamily="34" charset="0"/>
                <a:ea typeface="ＭＳ Ｐゴシック" panose="020B0600070205080204" pitchFamily="34" charset="-128"/>
                <a:cs typeface="Arial" panose="020B0604020202020204" pitchFamily="34" charset="0"/>
              </a:rPr>
              <a:t>WEP requires each packet to be encrypted with a separate RC4 key. </a:t>
            </a:r>
          </a:p>
          <a:p>
            <a:pPr eaLnBrk="1" hangingPunct="1">
              <a:lnSpc>
                <a:spcPct val="120000"/>
              </a:lnSpc>
            </a:pPr>
            <a:r>
              <a:rPr lang="en-US" altLang="en-US" sz="2500">
                <a:latin typeface="Calibri" panose="020F0502020204030204" pitchFamily="34" charset="0"/>
                <a:ea typeface="ＭＳ Ｐゴシック" panose="020B0600070205080204" pitchFamily="34" charset="-128"/>
                <a:cs typeface="Arial" panose="020B0604020202020204" pitchFamily="34" charset="0"/>
              </a:rPr>
              <a:t>The RC4 key for each packet is a concatenation of a 24-bit IV (initialization vector) and a 40 or 104-bit long-term key. </a:t>
            </a:r>
          </a:p>
        </p:txBody>
      </p:sp>
      <p:sp>
        <p:nvSpPr>
          <p:cNvPr id="5" name="Rectangle 4">
            <a:extLst>
              <a:ext uri="{FF2B5EF4-FFF2-40B4-BE49-F238E27FC236}">
                <a16:creationId xmlns:a16="http://schemas.microsoft.com/office/drawing/2014/main" id="{C3B8B74D-71FC-9371-8E2A-1FFA645600B1}"/>
              </a:ext>
            </a:extLst>
          </p:cNvPr>
          <p:cNvSpPr/>
          <p:nvPr/>
        </p:nvSpPr>
        <p:spPr>
          <a:xfrm>
            <a:off x="2438400" y="5334000"/>
            <a:ext cx="5867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err="1">
                <a:solidFill>
                  <a:srgbClr val="FFFFFF"/>
                </a:solidFill>
                <a:latin typeface="Calibri"/>
                <a:cs typeface="Arial" charset="0"/>
              </a:rPr>
              <a:t>l</a:t>
            </a:r>
            <a:endParaRPr lang="en-US" sz="1800" dirty="0">
              <a:solidFill>
                <a:srgbClr val="FFFFFF"/>
              </a:solidFill>
              <a:latin typeface="Calibri"/>
              <a:cs typeface="Arial" charset="0"/>
            </a:endParaRPr>
          </a:p>
        </p:txBody>
      </p:sp>
      <p:sp>
        <p:nvSpPr>
          <p:cNvPr id="50181" name="TextBox 5">
            <a:extLst>
              <a:ext uri="{FF2B5EF4-FFF2-40B4-BE49-F238E27FC236}">
                <a16:creationId xmlns:a16="http://schemas.microsoft.com/office/drawing/2014/main" id="{2587B78A-8F55-9E86-08B9-37D165C4B45A}"/>
              </a:ext>
            </a:extLst>
          </p:cNvPr>
          <p:cNvSpPr txBox="1">
            <a:spLocks noChangeArrowheads="1"/>
          </p:cNvSpPr>
          <p:nvPr/>
        </p:nvSpPr>
        <p:spPr bwMode="auto">
          <a:xfrm>
            <a:off x="838200" y="53340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latin typeface="Calibri" panose="020F0502020204030204" pitchFamily="34" charset="0"/>
              </a:rPr>
              <a:t>RC4 key:  </a:t>
            </a:r>
            <a:r>
              <a:rPr lang="en-US" altLang="en-US" sz="2800">
                <a:latin typeface="Calibri" panose="020F0502020204030204" pitchFamily="34" charset="0"/>
              </a:rPr>
              <a:t> IV (24)   Long-term key (40 or 104 bits)</a:t>
            </a:r>
          </a:p>
        </p:txBody>
      </p:sp>
      <p:cxnSp>
        <p:nvCxnSpPr>
          <p:cNvPr id="8" name="Straight Connector 7">
            <a:extLst>
              <a:ext uri="{FF2B5EF4-FFF2-40B4-BE49-F238E27FC236}">
                <a16:creationId xmlns:a16="http://schemas.microsoft.com/office/drawing/2014/main" id="{E5736688-20E6-EBAC-BEE5-60802A541777}"/>
              </a:ext>
            </a:extLst>
          </p:cNvPr>
          <p:cNvCxnSpPr/>
          <p:nvPr/>
        </p:nvCxnSpPr>
        <p:spPr>
          <a:xfrm rot="5400000">
            <a:off x="3277394" y="5638006"/>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6304BBF-8454-8778-EEDF-C762CF3D23DF}"/>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One-Time Pad</a:t>
            </a:r>
          </a:p>
        </p:txBody>
      </p:sp>
      <p:sp>
        <p:nvSpPr>
          <p:cNvPr id="16386" name="Content Placeholder 2">
            <a:extLst>
              <a:ext uri="{FF2B5EF4-FFF2-40B4-BE49-F238E27FC236}">
                <a16:creationId xmlns:a16="http://schemas.microsoft.com/office/drawing/2014/main" id="{4746F6E3-5FFC-9211-78DF-20D30C91ACA9}"/>
              </a:ext>
            </a:extLst>
          </p:cNvPr>
          <p:cNvSpPr>
            <a:spLocks noGrp="1"/>
          </p:cNvSpPr>
          <p:nvPr>
            <p:ph sz="quarter" idx="1"/>
          </p:nvPr>
        </p:nvSpPr>
        <p:spPr>
          <a:xfrm>
            <a:off x="457200" y="1219200"/>
            <a:ext cx="8305800" cy="2743200"/>
          </a:xfrm>
        </p:spPr>
        <p:txBody>
          <a:bodyPr/>
          <a:lstStyle/>
          <a:p>
            <a:r>
              <a:rPr lang="en-US" altLang="en-US" sz="2000">
                <a:latin typeface="Calibri" panose="020F0502020204030204" pitchFamily="34" charset="0"/>
                <a:ea typeface="ＭＳ Ｐゴシック" panose="020B0600070205080204" pitchFamily="34" charset="-128"/>
                <a:sym typeface="Symbol" panose="05050102010706020507" pitchFamily="18" charset="2"/>
              </a:rPr>
              <a:t>Developed by Gilbert Vernam in 1918, </a:t>
            </a:r>
            <a:r>
              <a:rPr lang="en-US" altLang="en-US" sz="2000">
                <a:latin typeface="Calibri" panose="020F0502020204030204" pitchFamily="34" charset="0"/>
                <a:ea typeface="ＭＳ Ｐゴシック" panose="020B0600070205080204" pitchFamily="34" charset="-128"/>
              </a:rPr>
              <a:t>another name: </a:t>
            </a:r>
            <a:r>
              <a:rPr lang="en-US" altLang="en-US" sz="2000" b="1" i="1">
                <a:latin typeface="Calibri" panose="020F0502020204030204" pitchFamily="34" charset="0"/>
                <a:ea typeface="ＭＳ Ｐゴシック" panose="020B0600070205080204" pitchFamily="34" charset="-128"/>
              </a:rPr>
              <a:t>  Vernam Cipher</a:t>
            </a:r>
            <a:endParaRPr lang="en-US" altLang="en-US" sz="2000">
              <a:latin typeface="Calibri" panose="020F0502020204030204" pitchFamily="34" charset="0"/>
              <a:ea typeface="ＭＳ Ｐゴシック" panose="020B0600070205080204" pitchFamily="34" charset="-128"/>
              <a:sym typeface="Symbol" panose="05050102010706020507" pitchFamily="18" charset="2"/>
            </a:endParaRPr>
          </a:p>
          <a:p>
            <a:r>
              <a:rPr lang="en-US" altLang="en-US" sz="2000">
                <a:latin typeface="Calibri" panose="020F0502020204030204" pitchFamily="34" charset="0"/>
                <a:ea typeface="ＭＳ Ｐゴシック" panose="020B0600070205080204" pitchFamily="34" charset="-128"/>
                <a:sym typeface="Symbol" panose="05050102010706020507" pitchFamily="18" charset="2"/>
              </a:rPr>
              <a:t>The key </a:t>
            </a:r>
          </a:p>
          <a:p>
            <a:pPr lvl="1"/>
            <a:r>
              <a:rPr lang="en-US" altLang="en-US" sz="1800">
                <a:latin typeface="Calibri" panose="020F0502020204030204" pitchFamily="34" charset="0"/>
                <a:ea typeface="ＭＳ Ｐゴシック" panose="020B0600070205080204" pitchFamily="34" charset="-128"/>
                <a:sym typeface="Symbol" panose="05050102010706020507" pitchFamily="18" charset="2"/>
              </a:rPr>
              <a:t>a truly random sequence of 0</a:t>
            </a:r>
            <a:r>
              <a:rPr lang="ja-JP" altLang="en-US" sz="1800">
                <a:latin typeface="Calibri" panose="020F0502020204030204" pitchFamily="34" charset="0"/>
                <a:ea typeface="ＭＳ Ｐゴシック" panose="020B0600070205080204" pitchFamily="34" charset="-128"/>
                <a:sym typeface="Symbol" panose="05050102010706020507" pitchFamily="18" charset="2"/>
              </a:rPr>
              <a:t>’</a:t>
            </a:r>
            <a:r>
              <a:rPr lang="en-US" altLang="ja-JP" sz="1800">
                <a:latin typeface="Calibri" panose="020F0502020204030204" pitchFamily="34" charset="0"/>
                <a:ea typeface="ＭＳ Ｐゴシック" panose="020B0600070205080204" pitchFamily="34" charset="-128"/>
                <a:sym typeface="Symbol" panose="05050102010706020507" pitchFamily="18" charset="2"/>
              </a:rPr>
              <a:t>s and 1</a:t>
            </a:r>
            <a:r>
              <a:rPr lang="ja-JP" altLang="en-US" sz="1800">
                <a:latin typeface="Calibri" panose="020F0502020204030204" pitchFamily="34" charset="0"/>
                <a:ea typeface="ＭＳ Ｐゴシック" panose="020B0600070205080204" pitchFamily="34" charset="-128"/>
                <a:sym typeface="Symbol" panose="05050102010706020507" pitchFamily="18" charset="2"/>
              </a:rPr>
              <a:t>’</a:t>
            </a:r>
            <a:r>
              <a:rPr lang="en-US" altLang="ja-JP" sz="1800">
                <a:latin typeface="Calibri" panose="020F0502020204030204" pitchFamily="34" charset="0"/>
                <a:ea typeface="ＭＳ Ｐゴシック" panose="020B0600070205080204" pitchFamily="34" charset="-128"/>
                <a:sym typeface="Symbol" panose="05050102010706020507" pitchFamily="18" charset="2"/>
              </a:rPr>
              <a:t>s </a:t>
            </a:r>
          </a:p>
          <a:p>
            <a:pPr lvl="1"/>
            <a:r>
              <a:rPr lang="en-US" altLang="en-US" sz="1800">
                <a:latin typeface="Calibri" panose="020F0502020204030204" pitchFamily="34" charset="0"/>
                <a:ea typeface="ＭＳ Ｐゴシック" panose="020B0600070205080204" pitchFamily="34" charset="-128"/>
                <a:sym typeface="Symbol" panose="05050102010706020507" pitchFamily="18" charset="2"/>
              </a:rPr>
              <a:t>the same length as the message</a:t>
            </a:r>
          </a:p>
          <a:p>
            <a:pPr lvl="1"/>
            <a:r>
              <a:rPr lang="en-US" altLang="en-US" sz="1800">
                <a:latin typeface="Calibri" panose="020F0502020204030204" pitchFamily="34" charset="0"/>
                <a:ea typeface="ＭＳ Ｐゴシック" panose="020B0600070205080204" pitchFamily="34" charset="-128"/>
                <a:sym typeface="Symbol" panose="05050102010706020507" pitchFamily="18" charset="2"/>
              </a:rPr>
              <a:t>use one time only</a:t>
            </a:r>
          </a:p>
          <a:p>
            <a:pPr>
              <a:buFontTx/>
              <a:buChar char="•"/>
            </a:pPr>
            <a:r>
              <a:rPr lang="en-US" altLang="en-US" sz="2000">
                <a:latin typeface="Calibri" panose="020F0502020204030204" pitchFamily="34" charset="0"/>
                <a:ea typeface="ＭＳ Ｐゴシック" panose="020B0600070205080204" pitchFamily="34" charset="-128"/>
                <a:sym typeface="Symbol" panose="05050102010706020507" pitchFamily="18" charset="2"/>
              </a:rPr>
              <a:t>The encryption</a:t>
            </a:r>
          </a:p>
          <a:p>
            <a:pPr lvl="1">
              <a:buFontTx/>
              <a:buChar char="•"/>
            </a:pPr>
            <a:r>
              <a:rPr lang="en-US" altLang="en-US" sz="1800">
                <a:latin typeface="Calibri" panose="020F0502020204030204" pitchFamily="34" charset="0"/>
                <a:ea typeface="ＭＳ Ｐゴシック" panose="020B0600070205080204" pitchFamily="34" charset="-128"/>
                <a:sym typeface="Symbol" panose="05050102010706020507" pitchFamily="18" charset="2"/>
              </a:rPr>
              <a:t>adding the key to the message modulo 2, bit by bit. </a:t>
            </a:r>
          </a:p>
          <a:p>
            <a:endParaRPr lang="en-US" altLang="en-US" sz="2000">
              <a:latin typeface="Calibri" panose="020F0502020204030204" pitchFamily="34" charset="0"/>
              <a:ea typeface="ＭＳ Ｐゴシック" panose="020B0600070205080204" pitchFamily="34" charset="-128"/>
              <a:sym typeface="Symbol" panose="05050102010706020507" pitchFamily="18" charset="2"/>
            </a:endParaRPr>
          </a:p>
          <a:p>
            <a:endParaRPr lang="en-US" altLang="en-US" sz="2000">
              <a:latin typeface="Calibri" panose="020F0502020204030204" pitchFamily="34" charset="0"/>
              <a:ea typeface="ＭＳ Ｐゴシック" panose="020B0600070205080204" pitchFamily="34" charset="-128"/>
              <a:sym typeface="Symbol" panose="05050102010706020507" pitchFamily="18" charset="2"/>
            </a:endParaRPr>
          </a:p>
          <a:p>
            <a:endParaRPr lang="en-US" altLang="en-US" sz="2000">
              <a:latin typeface="Calibri" panose="020F0502020204030204" pitchFamily="34" charset="0"/>
              <a:ea typeface="ＭＳ Ｐゴシック" panose="020B0600070205080204" pitchFamily="34" charset="-128"/>
            </a:endParaRPr>
          </a:p>
        </p:txBody>
      </p:sp>
      <p:sp>
        <p:nvSpPr>
          <p:cNvPr id="16387" name="Rectangle 5">
            <a:extLst>
              <a:ext uri="{FF2B5EF4-FFF2-40B4-BE49-F238E27FC236}">
                <a16:creationId xmlns:a16="http://schemas.microsoft.com/office/drawing/2014/main" id="{295E004A-DE73-8A60-2BE9-5AE9A10BC058}"/>
              </a:ext>
            </a:extLst>
          </p:cNvPr>
          <p:cNvSpPr>
            <a:spLocks noChangeArrowheads="1"/>
          </p:cNvSpPr>
          <p:nvPr/>
        </p:nvSpPr>
        <p:spPr bwMode="auto">
          <a:xfrm>
            <a:off x="1905000" y="3886200"/>
            <a:ext cx="5638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sym typeface="Symbol" panose="05050102010706020507" pitchFamily="18" charset="2"/>
              </a:rPr>
              <a:t>Encryption  </a:t>
            </a:r>
            <a:r>
              <a:rPr lang="en-US" altLang="en-US" sz="1600"/>
              <a:t>      </a:t>
            </a:r>
          </a:p>
          <a:p>
            <a:pPr eaLnBrk="1" hangingPunct="1"/>
            <a:endParaRPr lang="en-US" altLang="en-US" sz="1600"/>
          </a:p>
          <a:p>
            <a:pPr eaLnBrk="1" hangingPunct="1"/>
            <a:r>
              <a:rPr lang="en-US" altLang="en-US" sz="2000">
                <a:latin typeface="Calibri" panose="020F0502020204030204" pitchFamily="34" charset="0"/>
                <a:sym typeface="Symbol" panose="05050102010706020507" pitchFamily="18" charset="2"/>
              </a:rPr>
              <a:t>Decryption </a:t>
            </a:r>
            <a:r>
              <a:rPr lang="en-US" altLang="en-US" sz="1800"/>
              <a:t>	      </a:t>
            </a:r>
          </a:p>
          <a:p>
            <a:pPr eaLnBrk="1" hangingPunct="1"/>
            <a:r>
              <a:rPr lang="en-US" altLang="en-US" sz="1800"/>
              <a:t>	</a:t>
            </a:r>
            <a:br>
              <a:rPr lang="en-US" altLang="en-US" sz="1800"/>
            </a:br>
            <a:r>
              <a:rPr lang="en-US" altLang="en-US" sz="1800"/>
              <a:t>	</a:t>
            </a:r>
            <a:r>
              <a:rPr lang="en-US" altLang="en-US" sz="1800" i="1">
                <a:latin typeface="Times New Roman" panose="02020603050405020304" pitchFamily="18" charset="0"/>
                <a:sym typeface="Symbol" panose="05050102010706020507" pitchFamily="18" charset="2"/>
              </a:rPr>
              <a:t>m</a:t>
            </a:r>
            <a:r>
              <a:rPr lang="en-US" altLang="en-US" sz="1800" i="1" baseline="-25000">
                <a:latin typeface="Times New Roman" panose="02020603050405020304" pitchFamily="18" charset="0"/>
                <a:sym typeface="Symbol" panose="05050102010706020507" pitchFamily="18" charset="2"/>
              </a:rPr>
              <a:t>i</a:t>
            </a:r>
            <a:r>
              <a:rPr lang="en-US" altLang="en-US" sz="1800">
                <a:latin typeface="Times New Roman" panose="02020603050405020304" pitchFamily="18" charset="0"/>
                <a:sym typeface="Symbol" panose="05050102010706020507" pitchFamily="18" charset="2"/>
              </a:rPr>
              <a:t> </a:t>
            </a:r>
            <a:r>
              <a:rPr lang="en-US" altLang="en-US" sz="1800">
                <a:latin typeface="Calibri" panose="020F0502020204030204" pitchFamily="34" charset="0"/>
                <a:sym typeface="Symbol" panose="05050102010706020507" pitchFamily="18" charset="2"/>
              </a:rPr>
              <a:t>	:  plain-text bits.</a:t>
            </a:r>
          </a:p>
          <a:p>
            <a:pPr eaLnBrk="1" hangingPunct="1"/>
            <a:r>
              <a:rPr lang="en-US" altLang="en-US" sz="1800">
                <a:latin typeface="Calibri" panose="020F0502020204030204" pitchFamily="34" charset="0"/>
                <a:sym typeface="Symbol" panose="05050102010706020507" pitchFamily="18" charset="2"/>
              </a:rPr>
              <a:t>	</a:t>
            </a:r>
            <a:r>
              <a:rPr lang="en-US" altLang="en-US" sz="1800" i="1">
                <a:latin typeface="Times New Roman" panose="02020603050405020304" pitchFamily="18" charset="0"/>
                <a:sym typeface="Symbol" panose="05050102010706020507" pitchFamily="18" charset="2"/>
              </a:rPr>
              <a:t>k</a:t>
            </a:r>
            <a:r>
              <a:rPr lang="en-US" altLang="en-US" sz="1800" i="1" baseline="-25000">
                <a:latin typeface="Times New Roman" panose="02020603050405020304" pitchFamily="18" charset="0"/>
                <a:sym typeface="Symbol" panose="05050102010706020507" pitchFamily="18" charset="2"/>
              </a:rPr>
              <a:t>i</a:t>
            </a:r>
            <a:r>
              <a:rPr lang="en-US" altLang="en-US" sz="1800" i="1">
                <a:latin typeface="Times New Roman" panose="02020603050405020304" pitchFamily="18" charset="0"/>
                <a:sym typeface="Symbol" panose="05050102010706020507" pitchFamily="18" charset="2"/>
              </a:rPr>
              <a:t> </a:t>
            </a:r>
            <a:r>
              <a:rPr lang="en-US" altLang="en-US" sz="1800">
                <a:latin typeface="Calibri" panose="020F0502020204030204" pitchFamily="34" charset="0"/>
                <a:sym typeface="Symbol" panose="05050102010706020507" pitchFamily="18" charset="2"/>
              </a:rPr>
              <a:t>	:  key (key-stream ) bits</a:t>
            </a:r>
          </a:p>
          <a:p>
            <a:pPr eaLnBrk="1" hangingPunct="1"/>
            <a:r>
              <a:rPr lang="en-US" altLang="en-US" sz="1800">
                <a:latin typeface="Calibri" panose="020F0502020204030204" pitchFamily="34" charset="0"/>
                <a:sym typeface="Symbol" panose="05050102010706020507" pitchFamily="18" charset="2"/>
              </a:rPr>
              <a:t>	</a:t>
            </a:r>
            <a:r>
              <a:rPr lang="en-US" altLang="en-US" sz="1800" i="1">
                <a:latin typeface="Times New Roman" panose="02020603050405020304" pitchFamily="18" charset="0"/>
                <a:sym typeface="Symbol" panose="05050102010706020507" pitchFamily="18" charset="2"/>
              </a:rPr>
              <a:t>c</a:t>
            </a:r>
            <a:r>
              <a:rPr lang="en-US" altLang="en-US" sz="1800" i="1" baseline="-25000">
                <a:latin typeface="Times New Roman" panose="02020603050405020304" pitchFamily="18" charset="0"/>
                <a:sym typeface="Symbol" panose="05050102010706020507" pitchFamily="18" charset="2"/>
              </a:rPr>
              <a:t>i</a:t>
            </a:r>
            <a:r>
              <a:rPr lang="en-US" altLang="en-US" sz="1800">
                <a:latin typeface="Calibri" panose="020F0502020204030204" pitchFamily="34" charset="0"/>
                <a:sym typeface="Symbol" panose="05050102010706020507" pitchFamily="18" charset="2"/>
              </a:rPr>
              <a:t>	:  cipher-text bits.</a:t>
            </a:r>
          </a:p>
        </p:txBody>
      </p:sp>
      <p:graphicFrame>
        <p:nvGraphicFramePr>
          <p:cNvPr id="16388" name="Object 2">
            <a:extLst>
              <a:ext uri="{FF2B5EF4-FFF2-40B4-BE49-F238E27FC236}">
                <a16:creationId xmlns:a16="http://schemas.microsoft.com/office/drawing/2014/main" id="{6ADB68B2-0DD8-A18B-A785-914230D67C2E}"/>
              </a:ext>
            </a:extLst>
          </p:cNvPr>
          <p:cNvGraphicFramePr>
            <a:graphicFrameLocks noChangeAspect="1"/>
          </p:cNvGraphicFramePr>
          <p:nvPr/>
        </p:nvGraphicFramePr>
        <p:xfrm>
          <a:off x="3581400" y="4038600"/>
          <a:ext cx="3048000" cy="328613"/>
        </p:xfrm>
        <a:graphic>
          <a:graphicData uri="http://schemas.openxmlformats.org/presentationml/2006/ole">
            <mc:AlternateContent xmlns:mc="http://schemas.openxmlformats.org/markup-compatibility/2006">
              <mc:Choice xmlns:v="urn:schemas-microsoft-com:vml" Requires="v">
                <p:oleObj spid="_x0000_s1025" name="Equation" r:id="rId3" imgW="1651000" imgH="177800" progId="Equation.3">
                  <p:embed/>
                </p:oleObj>
              </mc:Choice>
              <mc:Fallback>
                <p:oleObj name="Equation" r:id="rId3" imgW="1651000" imgH="177800" progId="Equation.3">
                  <p:embed/>
                  <p:pic>
                    <p:nvPicPr>
                      <p:cNvPr id="16388" name="Object 2">
                        <a:extLst>
                          <a:ext uri="{FF2B5EF4-FFF2-40B4-BE49-F238E27FC236}">
                            <a16:creationId xmlns:a16="http://schemas.microsoft.com/office/drawing/2014/main" id="{6ADB68B2-0DD8-A18B-A785-914230D67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038600"/>
                        <a:ext cx="30480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3">
            <a:extLst>
              <a:ext uri="{FF2B5EF4-FFF2-40B4-BE49-F238E27FC236}">
                <a16:creationId xmlns:a16="http://schemas.microsoft.com/office/drawing/2014/main" id="{79B1C796-430E-7FF8-5354-D13ECF2F57FD}"/>
              </a:ext>
            </a:extLst>
          </p:cNvPr>
          <p:cNvGraphicFramePr>
            <a:graphicFrameLocks noChangeAspect="1"/>
          </p:cNvGraphicFramePr>
          <p:nvPr/>
        </p:nvGraphicFramePr>
        <p:xfrm>
          <a:off x="3505200" y="4419600"/>
          <a:ext cx="2971800" cy="304800"/>
        </p:xfrm>
        <a:graphic>
          <a:graphicData uri="http://schemas.openxmlformats.org/presentationml/2006/ole">
            <mc:AlternateContent xmlns:mc="http://schemas.openxmlformats.org/markup-compatibility/2006">
              <mc:Choice xmlns:v="urn:schemas-microsoft-com:vml" Requires="v">
                <p:oleObj spid="_x0000_s1026" name="Equation" r:id="rId5" imgW="1651000" imgH="177800" progId="Equation.3">
                  <p:embed/>
                </p:oleObj>
              </mc:Choice>
              <mc:Fallback>
                <p:oleObj name="Equation" r:id="rId5" imgW="1651000" imgH="177800" progId="Equation.3">
                  <p:embed/>
                  <p:pic>
                    <p:nvPicPr>
                      <p:cNvPr id="16389" name="Object 3">
                        <a:extLst>
                          <a:ext uri="{FF2B5EF4-FFF2-40B4-BE49-F238E27FC236}">
                            <a16:creationId xmlns:a16="http://schemas.microsoft.com/office/drawing/2014/main" id="{79B1C796-430E-7FF8-5354-D13ECF2F5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419600"/>
                        <a:ext cx="297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E5488C0C-460C-CF4A-31ED-1B5935D63C79}"/>
              </a:ext>
            </a:extLst>
          </p:cNvPr>
          <p:cNvSpPr>
            <a:spLocks noGrp="1"/>
          </p:cNvSpPr>
          <p:nvPr>
            <p:ph type="title"/>
          </p:nvPr>
        </p:nvSpPr>
        <p:spPr/>
        <p:txBody>
          <a:bodyPr/>
          <a:lstStyle/>
          <a:p>
            <a:endParaRPr lang="en-US" altLang="en-US">
              <a:latin typeface="Calibri" panose="020F0502020204030204" pitchFamily="34" charset="0"/>
              <a:ea typeface="ＭＳ Ｐゴシック" panose="020B0600070205080204" pitchFamily="34" charset="-128"/>
            </a:endParaRPr>
          </a:p>
        </p:txBody>
      </p:sp>
      <p:sp>
        <p:nvSpPr>
          <p:cNvPr id="52226" name="TextBox 3">
            <a:extLst>
              <a:ext uri="{FF2B5EF4-FFF2-40B4-BE49-F238E27FC236}">
                <a16:creationId xmlns:a16="http://schemas.microsoft.com/office/drawing/2014/main" id="{79837C2C-FD88-6D96-F9C2-F1FDDFF01C5B}"/>
              </a:ext>
            </a:extLst>
          </p:cNvPr>
          <p:cNvSpPr txBox="1">
            <a:spLocks noChangeArrowheads="1"/>
          </p:cNvSpPr>
          <p:nvPr/>
        </p:nvSpPr>
        <p:spPr bwMode="auto">
          <a:xfrm>
            <a:off x="3886200" y="3200400"/>
            <a:ext cx="115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A8F22F29-534E-3F7E-F6EF-07DC14F2DC23}"/>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Example </a:t>
            </a:r>
          </a:p>
        </p:txBody>
      </p:sp>
      <p:sp>
        <p:nvSpPr>
          <p:cNvPr id="17410" name="Content Placeholder 2">
            <a:extLst>
              <a:ext uri="{FF2B5EF4-FFF2-40B4-BE49-F238E27FC236}">
                <a16:creationId xmlns:a16="http://schemas.microsoft.com/office/drawing/2014/main" id="{FA7A75E5-9E55-780C-9F03-C61CBD7C984F}"/>
              </a:ext>
            </a:extLst>
          </p:cNvPr>
          <p:cNvSpPr>
            <a:spLocks noGrp="1"/>
          </p:cNvSpPr>
          <p:nvPr>
            <p:ph sz="quarter" idx="1"/>
          </p:nvPr>
        </p:nvSpPr>
        <p:spPr>
          <a:xfrm>
            <a:off x="457200" y="1219200"/>
            <a:ext cx="8229600" cy="4937125"/>
          </a:xfrm>
        </p:spPr>
        <p:txBody>
          <a:bodyPr/>
          <a:lstStyle/>
          <a:p>
            <a:r>
              <a:rPr lang="en-US" altLang="en-US" b="1">
                <a:latin typeface="Calibri" panose="020F0502020204030204" pitchFamily="34" charset="0"/>
                <a:ea typeface="ＭＳ Ｐゴシック" panose="020B0600070205080204" pitchFamily="34" charset="-128"/>
                <a:sym typeface="Symbol" panose="05050102010706020507" pitchFamily="18" charset="2"/>
              </a:rPr>
              <a:t>Encryption:</a:t>
            </a:r>
          </a:p>
          <a:p>
            <a:r>
              <a:rPr lang="en-US" altLang="en-US">
                <a:latin typeface="Calibri" panose="020F0502020204030204" pitchFamily="34" charset="0"/>
                <a:ea typeface="ＭＳ Ｐゴシック" panose="020B0600070205080204" pitchFamily="34" charset="-128"/>
                <a:sym typeface="Symbol" panose="05050102010706020507" pitchFamily="18" charset="2"/>
              </a:rPr>
              <a:t>   1001001 1000110	plaintext</a:t>
            </a:r>
          </a:p>
          <a:p>
            <a:r>
              <a:rPr lang="en-US" altLang="en-US">
                <a:latin typeface="Calibri" panose="020F0502020204030204" pitchFamily="34" charset="0"/>
                <a:ea typeface="ＭＳ Ｐゴシック" panose="020B0600070205080204" pitchFamily="34" charset="-128"/>
                <a:sym typeface="Symbol" panose="05050102010706020507" pitchFamily="18" charset="2"/>
              </a:rPr>
              <a:t>   1010110 0110001	key</a:t>
            </a:r>
          </a:p>
          <a:p>
            <a:r>
              <a:rPr lang="en-US" altLang="en-US">
                <a:latin typeface="Calibri" panose="020F0502020204030204" pitchFamily="34" charset="0"/>
                <a:ea typeface="ＭＳ Ｐゴシック" panose="020B0600070205080204" pitchFamily="34" charset="-128"/>
                <a:sym typeface="Symbol" panose="05050102010706020507" pitchFamily="18" charset="2"/>
              </a:rPr>
              <a:t>    0011111 1110110	ciphertext	</a:t>
            </a:r>
          </a:p>
          <a:p>
            <a:endParaRPr lang="en-US" altLang="en-US">
              <a:latin typeface="Calibri" panose="020F0502020204030204" pitchFamily="34" charset="0"/>
              <a:ea typeface="ＭＳ Ｐゴシック" panose="020B0600070205080204" pitchFamily="34" charset="-128"/>
              <a:sym typeface="Symbol" panose="05050102010706020507" pitchFamily="18" charset="2"/>
            </a:endParaRPr>
          </a:p>
          <a:p>
            <a:r>
              <a:rPr lang="en-US" altLang="en-US" b="1">
                <a:latin typeface="Calibri" panose="020F0502020204030204" pitchFamily="34" charset="0"/>
                <a:ea typeface="ＭＳ Ｐゴシック" panose="020B0600070205080204" pitchFamily="34" charset="-128"/>
                <a:sym typeface="Symbol" panose="05050102010706020507" pitchFamily="18" charset="2"/>
              </a:rPr>
              <a:t>Decryption:</a:t>
            </a:r>
          </a:p>
          <a:p>
            <a:r>
              <a:rPr lang="en-US" altLang="en-US">
                <a:latin typeface="Calibri" panose="020F0502020204030204" pitchFamily="34" charset="0"/>
                <a:ea typeface="ＭＳ Ｐゴシック" panose="020B0600070205080204" pitchFamily="34" charset="-128"/>
                <a:sym typeface="Symbol" panose="05050102010706020507" pitchFamily="18" charset="2"/>
              </a:rPr>
              <a:t>   0011111 1110110 	ciphertext</a:t>
            </a:r>
          </a:p>
          <a:p>
            <a:r>
              <a:rPr lang="en-US" altLang="en-US">
                <a:latin typeface="Calibri" panose="020F0502020204030204" pitchFamily="34" charset="0"/>
                <a:ea typeface="ＭＳ Ｐゴシック" panose="020B0600070205080204" pitchFamily="34" charset="-128"/>
                <a:sym typeface="Symbol" panose="05050102010706020507" pitchFamily="18" charset="2"/>
              </a:rPr>
              <a:t>   1010110 0110001	key</a:t>
            </a:r>
          </a:p>
          <a:p>
            <a:r>
              <a:rPr lang="en-US" altLang="en-US">
                <a:latin typeface="Calibri" panose="020F0502020204030204" pitchFamily="34" charset="0"/>
                <a:ea typeface="ＭＳ Ｐゴシック" panose="020B0600070205080204" pitchFamily="34" charset="-128"/>
                <a:sym typeface="Symbol" panose="05050102010706020507" pitchFamily="18" charset="2"/>
              </a:rPr>
              <a:t>   1001001 1000110 	plaintext</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37FD2FE-4B16-09C9-C3F4-E0B238ACE9A2}"/>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One-Time pad practical Problem</a:t>
            </a:r>
          </a:p>
        </p:txBody>
      </p:sp>
      <p:sp>
        <p:nvSpPr>
          <p:cNvPr id="18434" name="Content Placeholder 2">
            <a:extLst>
              <a:ext uri="{FF2B5EF4-FFF2-40B4-BE49-F238E27FC236}">
                <a16:creationId xmlns:a16="http://schemas.microsoft.com/office/drawing/2014/main" id="{424A7360-A33A-309A-0196-66EEDF0408CC}"/>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Key-stream should be as long as plain-text</a:t>
            </a:r>
          </a:p>
          <a:p>
            <a:r>
              <a:rPr lang="en-US" altLang="en-US">
                <a:latin typeface="Calibri" panose="020F0502020204030204" pitchFamily="34" charset="0"/>
                <a:ea typeface="ＭＳ Ｐゴシック" panose="020B0600070205080204" pitchFamily="34" charset="-128"/>
              </a:rPr>
              <a:t>Difficult in Key distribution &amp; Management</a:t>
            </a:r>
          </a:p>
          <a:p>
            <a:r>
              <a:rPr lang="en-US" altLang="en-US" b="1">
                <a:latin typeface="Calibri" panose="020F0502020204030204" pitchFamily="34" charset="0"/>
                <a:ea typeface="ＭＳ Ｐゴシック" panose="020B0600070205080204" pitchFamily="34" charset="-128"/>
              </a:rPr>
              <a:t>Solution : </a:t>
            </a:r>
          </a:p>
          <a:p>
            <a:pPr lvl="1"/>
            <a:r>
              <a:rPr lang="en-US" altLang="en-US">
                <a:latin typeface="Calibri" panose="020F0502020204030204" pitchFamily="34" charset="0"/>
                <a:ea typeface="ＭＳ Ｐゴシック" panose="020B0600070205080204" pitchFamily="34" charset="-128"/>
              </a:rPr>
              <a:t>Stream Ciphers </a:t>
            </a:r>
          </a:p>
          <a:p>
            <a:pPr lvl="1"/>
            <a:r>
              <a:rPr lang="en-US" altLang="en-US">
                <a:latin typeface="Calibri" panose="020F0502020204030204" pitchFamily="34" charset="0"/>
                <a:ea typeface="ＭＳ Ｐゴシック" panose="020B0600070205080204" pitchFamily="34" charset="-128"/>
              </a:rPr>
              <a:t>Key-stream is generated in pseudo-random fashion form Relatively short secret key</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36D15928-3A8C-8A9C-3604-E7723F1585B4}"/>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Stream Cipher Model</a:t>
            </a:r>
          </a:p>
        </p:txBody>
      </p:sp>
      <p:sp>
        <p:nvSpPr>
          <p:cNvPr id="19458" name="Content Placeholder 2">
            <a:extLst>
              <a:ext uri="{FF2B5EF4-FFF2-40B4-BE49-F238E27FC236}">
                <a16:creationId xmlns:a16="http://schemas.microsoft.com/office/drawing/2014/main" id="{1D562A15-8D2F-E7AA-B602-1161EEED36A1}"/>
              </a:ext>
            </a:extLst>
          </p:cNvPr>
          <p:cNvSpPr>
            <a:spLocks noGrp="1"/>
          </p:cNvSpPr>
          <p:nvPr>
            <p:ph sz="quarter" idx="1"/>
          </p:nvPr>
        </p:nvSpPr>
        <p:spPr>
          <a:xfrm>
            <a:off x="457200" y="1219200"/>
            <a:ext cx="7772400" cy="762000"/>
          </a:xfrm>
        </p:spPr>
        <p:txBody>
          <a:bodyPr/>
          <a:lstStyle/>
          <a:p>
            <a:r>
              <a:rPr lang="en-US" altLang="en-US" b="1">
                <a:latin typeface="Calibri" panose="020F0502020204030204" pitchFamily="34" charset="0"/>
                <a:ea typeface="ＭＳ Ｐゴシック" panose="020B0600070205080204" pitchFamily="34" charset="-128"/>
              </a:rPr>
              <a:t>Output function </a:t>
            </a:r>
            <a:r>
              <a:rPr lang="en-US" altLang="en-US">
                <a:latin typeface="Calibri" panose="020F0502020204030204" pitchFamily="34" charset="0"/>
                <a:ea typeface="ＭＳ Ｐゴシック" panose="020B0600070205080204" pitchFamily="34" charset="-128"/>
              </a:rPr>
              <a:t>appears random</a:t>
            </a:r>
          </a:p>
        </p:txBody>
      </p:sp>
      <p:sp>
        <p:nvSpPr>
          <p:cNvPr id="19459" name="Line 3">
            <a:extLst>
              <a:ext uri="{FF2B5EF4-FFF2-40B4-BE49-F238E27FC236}">
                <a16:creationId xmlns:a16="http://schemas.microsoft.com/office/drawing/2014/main" id="{D4D0D7F8-C669-4D63-EA6F-5F19645A4CFC}"/>
              </a:ext>
            </a:extLst>
          </p:cNvPr>
          <p:cNvSpPr>
            <a:spLocks noChangeShapeType="1"/>
          </p:cNvSpPr>
          <p:nvPr/>
        </p:nvSpPr>
        <p:spPr bwMode="auto">
          <a:xfrm>
            <a:off x="3752850" y="3394075"/>
            <a:ext cx="0" cy="8778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460" name="Line 4">
            <a:extLst>
              <a:ext uri="{FF2B5EF4-FFF2-40B4-BE49-F238E27FC236}">
                <a16:creationId xmlns:a16="http://schemas.microsoft.com/office/drawing/2014/main" id="{7858B02E-3D8B-AA07-E5E4-42929B858B0A}"/>
              </a:ext>
            </a:extLst>
          </p:cNvPr>
          <p:cNvSpPr>
            <a:spLocks noChangeShapeType="1"/>
          </p:cNvSpPr>
          <p:nvPr/>
        </p:nvSpPr>
        <p:spPr bwMode="auto">
          <a:xfrm flipH="1">
            <a:off x="2419350" y="3832225"/>
            <a:ext cx="1333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1" name="Line 5">
            <a:extLst>
              <a:ext uri="{FF2B5EF4-FFF2-40B4-BE49-F238E27FC236}">
                <a16:creationId xmlns:a16="http://schemas.microsoft.com/office/drawing/2014/main" id="{94045573-B2CC-8E57-27FF-F1654AFC074F}"/>
              </a:ext>
            </a:extLst>
          </p:cNvPr>
          <p:cNvSpPr>
            <a:spLocks noChangeShapeType="1"/>
          </p:cNvSpPr>
          <p:nvPr/>
        </p:nvSpPr>
        <p:spPr bwMode="auto">
          <a:xfrm flipV="1">
            <a:off x="2085975" y="2954338"/>
            <a:ext cx="0" cy="585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6">
            <a:extLst>
              <a:ext uri="{FF2B5EF4-FFF2-40B4-BE49-F238E27FC236}">
                <a16:creationId xmlns:a16="http://schemas.microsoft.com/office/drawing/2014/main" id="{BA72CB12-17D1-9914-08CC-08A29B0666CA}"/>
              </a:ext>
            </a:extLst>
          </p:cNvPr>
          <p:cNvSpPr>
            <a:spLocks noChangeShapeType="1"/>
          </p:cNvSpPr>
          <p:nvPr/>
        </p:nvSpPr>
        <p:spPr bwMode="auto">
          <a:xfrm>
            <a:off x="2085975" y="2954338"/>
            <a:ext cx="11668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3" name="Line 7">
            <a:extLst>
              <a:ext uri="{FF2B5EF4-FFF2-40B4-BE49-F238E27FC236}">
                <a16:creationId xmlns:a16="http://schemas.microsoft.com/office/drawing/2014/main" id="{0FAE81F7-F416-0BF6-8A9C-AAD805CA142B}"/>
              </a:ext>
            </a:extLst>
          </p:cNvPr>
          <p:cNvSpPr>
            <a:spLocks noChangeShapeType="1"/>
          </p:cNvSpPr>
          <p:nvPr/>
        </p:nvSpPr>
        <p:spPr bwMode="auto">
          <a:xfrm>
            <a:off x="3752850" y="4856163"/>
            <a:ext cx="0" cy="439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Oval 8">
            <a:extLst>
              <a:ext uri="{FF2B5EF4-FFF2-40B4-BE49-F238E27FC236}">
                <a16:creationId xmlns:a16="http://schemas.microsoft.com/office/drawing/2014/main" id="{3322413F-CA20-9280-2B7F-18E0631C5F44}"/>
              </a:ext>
            </a:extLst>
          </p:cNvPr>
          <p:cNvSpPr>
            <a:spLocks noChangeArrowheads="1"/>
          </p:cNvSpPr>
          <p:nvPr/>
        </p:nvSpPr>
        <p:spPr bwMode="auto">
          <a:xfrm>
            <a:off x="3586163" y="5270500"/>
            <a:ext cx="334962" cy="292100"/>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9465" name="Line 9">
            <a:extLst>
              <a:ext uri="{FF2B5EF4-FFF2-40B4-BE49-F238E27FC236}">
                <a16:creationId xmlns:a16="http://schemas.microsoft.com/office/drawing/2014/main" id="{E88D95C0-352E-0F87-AA06-660BBFEBD81C}"/>
              </a:ext>
            </a:extLst>
          </p:cNvPr>
          <p:cNvSpPr>
            <a:spLocks noChangeShapeType="1"/>
          </p:cNvSpPr>
          <p:nvPr/>
        </p:nvSpPr>
        <p:spPr bwMode="auto">
          <a:xfrm>
            <a:off x="3586163" y="5414963"/>
            <a:ext cx="3349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0">
            <a:extLst>
              <a:ext uri="{FF2B5EF4-FFF2-40B4-BE49-F238E27FC236}">
                <a16:creationId xmlns:a16="http://schemas.microsoft.com/office/drawing/2014/main" id="{B56D2522-32CA-59B4-B018-048655E7BEF0}"/>
              </a:ext>
            </a:extLst>
          </p:cNvPr>
          <p:cNvSpPr>
            <a:spLocks noChangeShapeType="1"/>
          </p:cNvSpPr>
          <p:nvPr/>
        </p:nvSpPr>
        <p:spPr bwMode="auto">
          <a:xfrm>
            <a:off x="3752850" y="5270500"/>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1">
            <a:extLst>
              <a:ext uri="{FF2B5EF4-FFF2-40B4-BE49-F238E27FC236}">
                <a16:creationId xmlns:a16="http://schemas.microsoft.com/office/drawing/2014/main" id="{D92D5D43-5C8E-1181-FDDB-0D5474962BE5}"/>
              </a:ext>
            </a:extLst>
          </p:cNvPr>
          <p:cNvSpPr>
            <a:spLocks noChangeShapeType="1"/>
          </p:cNvSpPr>
          <p:nvPr/>
        </p:nvSpPr>
        <p:spPr bwMode="auto">
          <a:xfrm>
            <a:off x="2586038" y="5414963"/>
            <a:ext cx="1000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Line 12">
            <a:extLst>
              <a:ext uri="{FF2B5EF4-FFF2-40B4-BE49-F238E27FC236}">
                <a16:creationId xmlns:a16="http://schemas.microsoft.com/office/drawing/2014/main" id="{38905A78-2960-DFC2-241D-FA77BFFD7BF3}"/>
              </a:ext>
            </a:extLst>
          </p:cNvPr>
          <p:cNvSpPr>
            <a:spLocks noChangeShapeType="1"/>
          </p:cNvSpPr>
          <p:nvPr/>
        </p:nvSpPr>
        <p:spPr bwMode="auto">
          <a:xfrm>
            <a:off x="3921125" y="5414963"/>
            <a:ext cx="498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Text Box 13">
            <a:extLst>
              <a:ext uri="{FF2B5EF4-FFF2-40B4-BE49-F238E27FC236}">
                <a16:creationId xmlns:a16="http://schemas.microsoft.com/office/drawing/2014/main" id="{14D52BC0-3CFF-149C-E6AD-3E28CAFC79D7}"/>
              </a:ext>
            </a:extLst>
          </p:cNvPr>
          <p:cNvSpPr txBox="1">
            <a:spLocks noChangeArrowheads="1"/>
          </p:cNvSpPr>
          <p:nvPr/>
        </p:nvSpPr>
        <p:spPr bwMode="auto">
          <a:xfrm>
            <a:off x="3252788" y="2514600"/>
            <a:ext cx="1001712" cy="8794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a:p>
            <a:pPr eaLnBrk="1" hangingPunct="1"/>
            <a:r>
              <a:rPr lang="en-US" altLang="en-US" sz="1800"/>
              <a:t>     S</a:t>
            </a:r>
            <a:r>
              <a:rPr lang="en-US" altLang="en-US" sz="1800" baseline="-25000"/>
              <a:t>i</a:t>
            </a:r>
          </a:p>
        </p:txBody>
      </p:sp>
      <p:sp>
        <p:nvSpPr>
          <p:cNvPr id="19470" name="Text Box 14">
            <a:extLst>
              <a:ext uri="{FF2B5EF4-FFF2-40B4-BE49-F238E27FC236}">
                <a16:creationId xmlns:a16="http://schemas.microsoft.com/office/drawing/2014/main" id="{A40DE812-EA46-60F5-9A25-4FB4480CED1E}"/>
              </a:ext>
            </a:extLst>
          </p:cNvPr>
          <p:cNvSpPr txBox="1">
            <a:spLocks noChangeArrowheads="1"/>
          </p:cNvSpPr>
          <p:nvPr/>
        </p:nvSpPr>
        <p:spPr bwMode="auto">
          <a:xfrm>
            <a:off x="1752600" y="3540125"/>
            <a:ext cx="666750" cy="584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000" baseline="-25000"/>
          </a:p>
          <a:p>
            <a:pPr eaLnBrk="1" hangingPunct="1"/>
            <a:r>
              <a:rPr lang="en-US" altLang="en-US" sz="1800"/>
              <a:t>   F</a:t>
            </a:r>
            <a:endParaRPr lang="en-US" altLang="en-US" sz="1000" baseline="-25000"/>
          </a:p>
        </p:txBody>
      </p:sp>
      <p:sp>
        <p:nvSpPr>
          <p:cNvPr id="19471" name="Text Box 15">
            <a:extLst>
              <a:ext uri="{FF2B5EF4-FFF2-40B4-BE49-F238E27FC236}">
                <a16:creationId xmlns:a16="http://schemas.microsoft.com/office/drawing/2014/main" id="{113F6A78-B3F5-F999-85B6-1837EC333280}"/>
              </a:ext>
            </a:extLst>
          </p:cNvPr>
          <p:cNvSpPr txBox="1">
            <a:spLocks noChangeArrowheads="1"/>
          </p:cNvSpPr>
          <p:nvPr/>
        </p:nvSpPr>
        <p:spPr bwMode="auto">
          <a:xfrm>
            <a:off x="3421063" y="4271963"/>
            <a:ext cx="665162" cy="584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000"/>
          </a:p>
          <a:p>
            <a:pPr eaLnBrk="1" hangingPunct="1"/>
            <a:r>
              <a:rPr lang="en-US" altLang="en-US" sz="1000"/>
              <a:t>    </a:t>
            </a:r>
            <a:r>
              <a:rPr lang="en-US" altLang="en-US" sz="1800"/>
              <a:t>G</a:t>
            </a:r>
          </a:p>
        </p:txBody>
      </p:sp>
      <p:sp>
        <p:nvSpPr>
          <p:cNvPr id="19472" name="Text Box 17">
            <a:extLst>
              <a:ext uri="{FF2B5EF4-FFF2-40B4-BE49-F238E27FC236}">
                <a16:creationId xmlns:a16="http://schemas.microsoft.com/office/drawing/2014/main" id="{2D5C0746-7C0F-57AC-8F49-63222E756354}"/>
              </a:ext>
            </a:extLst>
          </p:cNvPr>
          <p:cNvSpPr txBox="1">
            <a:spLocks noChangeArrowheads="1"/>
          </p:cNvSpPr>
          <p:nvPr/>
        </p:nvSpPr>
        <p:spPr bwMode="auto">
          <a:xfrm>
            <a:off x="2270125" y="2552700"/>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S</a:t>
            </a:r>
            <a:r>
              <a:rPr lang="en-US" altLang="en-US" sz="1800" baseline="-25000"/>
              <a:t>i+1</a:t>
            </a:r>
            <a:endParaRPr lang="en-US" altLang="en-US" sz="1800"/>
          </a:p>
        </p:txBody>
      </p:sp>
      <p:sp>
        <p:nvSpPr>
          <p:cNvPr id="19473" name="Text Box 18">
            <a:extLst>
              <a:ext uri="{FF2B5EF4-FFF2-40B4-BE49-F238E27FC236}">
                <a16:creationId xmlns:a16="http://schemas.microsoft.com/office/drawing/2014/main" id="{5BFEE836-A5BB-55FE-FB3C-8AB264AFF5DF}"/>
              </a:ext>
            </a:extLst>
          </p:cNvPr>
          <p:cNvSpPr txBox="1">
            <a:spLocks noChangeArrowheads="1"/>
          </p:cNvSpPr>
          <p:nvPr/>
        </p:nvSpPr>
        <p:spPr bwMode="auto">
          <a:xfrm>
            <a:off x="3717925" y="483870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k</a:t>
            </a:r>
            <a:r>
              <a:rPr lang="en-US" altLang="en-US" sz="1800" baseline="-25000"/>
              <a:t>i</a:t>
            </a:r>
            <a:endParaRPr lang="en-US" altLang="en-US" sz="1800"/>
          </a:p>
        </p:txBody>
      </p:sp>
      <p:sp>
        <p:nvSpPr>
          <p:cNvPr id="19474" name="Text Box 19">
            <a:extLst>
              <a:ext uri="{FF2B5EF4-FFF2-40B4-BE49-F238E27FC236}">
                <a16:creationId xmlns:a16="http://schemas.microsoft.com/office/drawing/2014/main" id="{AE73C79C-6977-0314-D214-0212860A688F}"/>
              </a:ext>
            </a:extLst>
          </p:cNvPr>
          <p:cNvSpPr txBox="1">
            <a:spLocks noChangeArrowheads="1"/>
          </p:cNvSpPr>
          <p:nvPr/>
        </p:nvSpPr>
        <p:spPr bwMode="auto">
          <a:xfrm>
            <a:off x="2651125" y="506730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m</a:t>
            </a:r>
            <a:r>
              <a:rPr lang="en-US" altLang="en-US" sz="1800" baseline="-25000"/>
              <a:t>i</a:t>
            </a:r>
            <a:endParaRPr lang="en-US" altLang="en-US" sz="1800"/>
          </a:p>
        </p:txBody>
      </p:sp>
      <p:sp>
        <p:nvSpPr>
          <p:cNvPr id="19475" name="Text Box 20">
            <a:extLst>
              <a:ext uri="{FF2B5EF4-FFF2-40B4-BE49-F238E27FC236}">
                <a16:creationId xmlns:a16="http://schemas.microsoft.com/office/drawing/2014/main" id="{5E9612A5-BCF3-5BF2-D4AC-DC58DB4686C0}"/>
              </a:ext>
            </a:extLst>
          </p:cNvPr>
          <p:cNvSpPr txBox="1">
            <a:spLocks noChangeArrowheads="1"/>
          </p:cNvSpPr>
          <p:nvPr/>
        </p:nvSpPr>
        <p:spPr bwMode="auto">
          <a:xfrm>
            <a:off x="4251325" y="506730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c</a:t>
            </a:r>
            <a:r>
              <a:rPr lang="en-US" altLang="en-US" sz="1800" baseline="-25000"/>
              <a:t>i</a:t>
            </a:r>
            <a:endParaRPr lang="en-US" altLang="en-US" sz="1800"/>
          </a:p>
        </p:txBody>
      </p:sp>
      <p:sp>
        <p:nvSpPr>
          <p:cNvPr id="19476" name="Text Box 21">
            <a:extLst>
              <a:ext uri="{FF2B5EF4-FFF2-40B4-BE49-F238E27FC236}">
                <a16:creationId xmlns:a16="http://schemas.microsoft.com/office/drawing/2014/main" id="{179E7A15-6AA1-1E88-9F83-6E94FF282859}"/>
              </a:ext>
            </a:extLst>
          </p:cNvPr>
          <p:cNvSpPr txBox="1">
            <a:spLocks noChangeArrowheads="1"/>
          </p:cNvSpPr>
          <p:nvPr/>
        </p:nvSpPr>
        <p:spPr bwMode="auto">
          <a:xfrm>
            <a:off x="5318125" y="2628900"/>
            <a:ext cx="23796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S</a:t>
            </a:r>
            <a:r>
              <a:rPr lang="en-US" altLang="en-US" sz="1800" baseline="-25000"/>
              <a:t>i</a:t>
            </a:r>
            <a:r>
              <a:rPr lang="en-US" altLang="en-US" sz="1800"/>
              <a:t>    :  state of the cipher</a:t>
            </a:r>
          </a:p>
          <a:p>
            <a:pPr eaLnBrk="1" hangingPunct="1"/>
            <a:r>
              <a:rPr lang="en-US" altLang="en-US" sz="1800"/>
              <a:t>          at time t = i.</a:t>
            </a:r>
          </a:p>
          <a:p>
            <a:pPr eaLnBrk="1" hangingPunct="1"/>
            <a:r>
              <a:rPr lang="en-US" altLang="en-US" sz="1800"/>
              <a:t>F     : state function.</a:t>
            </a:r>
          </a:p>
          <a:p>
            <a:pPr eaLnBrk="1" hangingPunct="1"/>
            <a:r>
              <a:rPr lang="en-US" altLang="en-US" sz="1800"/>
              <a:t>G    :  output function. </a:t>
            </a:r>
          </a:p>
        </p:txBody>
      </p:sp>
      <p:sp>
        <p:nvSpPr>
          <p:cNvPr id="19477" name="Text Box 22">
            <a:extLst>
              <a:ext uri="{FF2B5EF4-FFF2-40B4-BE49-F238E27FC236}">
                <a16:creationId xmlns:a16="http://schemas.microsoft.com/office/drawing/2014/main" id="{A6219F30-693F-BD7B-1F36-4B65A30298A5}"/>
              </a:ext>
            </a:extLst>
          </p:cNvPr>
          <p:cNvSpPr txBox="1">
            <a:spLocks noChangeArrowheads="1"/>
          </p:cNvSpPr>
          <p:nvPr/>
        </p:nvSpPr>
        <p:spPr bwMode="auto">
          <a:xfrm>
            <a:off x="5318125" y="4305300"/>
            <a:ext cx="2978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Initial state, output and state</a:t>
            </a:r>
          </a:p>
          <a:p>
            <a:pPr eaLnBrk="1" hangingPunct="1"/>
            <a:r>
              <a:rPr lang="en-US" altLang="en-US" sz="1800"/>
              <a:t>functions are controlled by the</a:t>
            </a:r>
          </a:p>
          <a:p>
            <a:pPr eaLnBrk="1" hangingPunct="1"/>
            <a:r>
              <a:rPr lang="en-US" altLang="en-US" sz="1800"/>
              <a:t>secret key.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F527CACF-0894-9F62-D5ED-4B52D3819416}"/>
              </a:ext>
            </a:extLst>
          </p:cNvPr>
          <p:cNvSpPr>
            <a:spLocks noGrp="1"/>
          </p:cNvSpPr>
          <p:nvPr>
            <p:ph type="title"/>
          </p:nvPr>
        </p:nvSpPr>
        <p:spPr/>
        <p:txBody>
          <a:bodyPr/>
          <a:lstStyle/>
          <a:p>
            <a:r>
              <a:rPr lang="en-AU" altLang="en-US">
                <a:latin typeface="Calibri" panose="020F0502020204030204" pitchFamily="34" charset="0"/>
                <a:ea typeface="ＭＳ Ｐゴシック" panose="020B0600070205080204" pitchFamily="34" charset="-128"/>
              </a:rPr>
              <a:t>Random Numbers</a:t>
            </a:r>
            <a:endParaRPr lang="en-US" altLang="en-US">
              <a:latin typeface="Calibri" panose="020F0502020204030204" pitchFamily="34" charset="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5CB69FDE-648D-2C07-2099-A13AF3D28CB7}"/>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M</a:t>
            </a:r>
            <a:r>
              <a:rPr lang="en-AU" altLang="en-US" sz="2800">
                <a:latin typeface="Calibri" panose="020F0502020204030204" pitchFamily="34" charset="0"/>
                <a:ea typeface="ＭＳ Ｐゴシック" panose="020B0600070205080204" pitchFamily="34" charset="-128"/>
              </a:rPr>
              <a:t>any uses of </a:t>
            </a:r>
            <a:r>
              <a:rPr lang="en-AU" altLang="en-US" sz="2800" b="1">
                <a:latin typeface="Calibri" panose="020F0502020204030204" pitchFamily="34" charset="0"/>
                <a:ea typeface="ＭＳ Ｐゴシック" panose="020B0600070205080204" pitchFamily="34" charset="-128"/>
              </a:rPr>
              <a:t>random numbers</a:t>
            </a:r>
            <a:r>
              <a:rPr lang="en-AU" altLang="en-US" sz="2800">
                <a:latin typeface="Calibri" panose="020F0502020204030204" pitchFamily="34" charset="0"/>
                <a:ea typeface="ＭＳ Ｐゴシック" panose="020B0600070205080204" pitchFamily="34" charset="-128"/>
              </a:rPr>
              <a:t> in cryptography </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Nonce as Initialize Vector</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Session keys</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Public key generation</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Keystream for a one-time pad</a:t>
            </a:r>
            <a:endParaRPr lang="en-AU" altLang="en-US" sz="2800">
              <a:latin typeface="Calibri" panose="020F0502020204030204" pitchFamily="34" charset="0"/>
              <a:ea typeface="ＭＳ Ｐゴシック" panose="020B0600070205080204" pitchFamily="34" charset="-128"/>
            </a:endParaRPr>
          </a:p>
          <a:p>
            <a:r>
              <a:rPr lang="en-AU" altLang="en-US" sz="2800">
                <a:latin typeface="Calibri" panose="020F0502020204030204" pitchFamily="34" charset="0"/>
                <a:ea typeface="ＭＳ Ｐゴシック" panose="020B0600070205080204" pitchFamily="34" charset="-128"/>
              </a:rPr>
              <a:t>In all cases its critical that these values be </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statistically random, uniform distribution, independent</a:t>
            </a:r>
          </a:p>
          <a:p>
            <a:pPr lvl="1" eaLnBrk="1" hangingPunct="1">
              <a:buFont typeface="Wingdings" panose="05000000000000000000" pitchFamily="2" charset="2"/>
              <a:buChar char="l"/>
            </a:pPr>
            <a:r>
              <a:rPr lang="en-AU" altLang="en-US" sz="2400">
                <a:latin typeface="Calibri" panose="020F0502020204030204" pitchFamily="34" charset="0"/>
                <a:ea typeface="ＭＳ Ｐゴシック" panose="020B0600070205080204" pitchFamily="34" charset="-128"/>
              </a:rPr>
              <a:t>unpredictability of future values from </a:t>
            </a:r>
            <a:r>
              <a:rPr lang="en-US" altLang="en-US" sz="2400">
                <a:latin typeface="Calibri" panose="020F0502020204030204" pitchFamily="34" charset="0"/>
                <a:ea typeface="ＭＳ Ｐゴシック" panose="020B0600070205080204" pitchFamily="34" charset="-128"/>
              </a:rPr>
              <a:t>previous values</a:t>
            </a:r>
            <a:endParaRPr lang="en-AU" altLang="en-US" sz="2800">
              <a:latin typeface="Calibri" panose="020F0502020204030204" pitchFamily="34" charset="0"/>
              <a:ea typeface="ＭＳ Ｐゴシック" panose="020B0600070205080204" pitchFamily="34" charset="-128"/>
            </a:endParaRPr>
          </a:p>
          <a:p>
            <a:r>
              <a:rPr lang="en-US" altLang="en-US" sz="2800">
                <a:latin typeface="Calibri" panose="020F0502020204030204" pitchFamily="34" charset="0"/>
                <a:ea typeface="ＭＳ Ｐゴシック" panose="020B0600070205080204" pitchFamily="34" charset="-128"/>
              </a:rPr>
              <a:t>Care needed with generated random numbers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ECB7B9E7-BDDD-6DEE-D097-98AD8381A712}"/>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rPr>
              <a:t>Topics</a:t>
            </a:r>
          </a:p>
        </p:txBody>
      </p:sp>
      <p:sp>
        <p:nvSpPr>
          <p:cNvPr id="22530" name="Content Placeholder 2">
            <a:extLst>
              <a:ext uri="{FF2B5EF4-FFF2-40B4-BE49-F238E27FC236}">
                <a16:creationId xmlns:a16="http://schemas.microsoft.com/office/drawing/2014/main" id="{1CDD260E-EAEC-1051-16AB-9E683D9EAD26}"/>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One-Time-Pad</a:t>
            </a:r>
          </a:p>
          <a:p>
            <a:r>
              <a:rPr lang="en-US" altLang="en-US" b="1">
                <a:latin typeface="Calibri" panose="020F0502020204030204" pitchFamily="34" charset="0"/>
                <a:ea typeface="ＭＳ Ｐゴシック" panose="020B0600070205080204" pitchFamily="34" charset="-128"/>
              </a:rPr>
              <a:t>Random Number Generator</a:t>
            </a:r>
          </a:p>
          <a:p>
            <a:r>
              <a:rPr lang="en-US" altLang="en-US">
                <a:latin typeface="Calibri" panose="020F0502020204030204" pitchFamily="34" charset="0"/>
                <a:ea typeface="ＭＳ Ｐゴシック" panose="020B0600070205080204" pitchFamily="34" charset="-128"/>
              </a:rPr>
              <a:t>Stream Cipher</a:t>
            </a:r>
          </a:p>
          <a:p>
            <a:r>
              <a:rPr lang="en-US" altLang="en-US">
                <a:latin typeface="Calibri" panose="020F0502020204030204" pitchFamily="34" charset="0"/>
                <a:ea typeface="ＭＳ Ｐゴシック" panose="020B0600070205080204" pitchFamily="34" charset="-128"/>
              </a:rPr>
              <a:t>RC4</a:t>
            </a:r>
          </a:p>
          <a:p>
            <a:r>
              <a:rPr lang="en-US" altLang="en-US">
                <a:latin typeface="Calibri" panose="020F0502020204030204" pitchFamily="34" charset="0"/>
                <a:ea typeface="ＭＳ Ｐゴシック" panose="020B0600070205080204" pitchFamily="34" charset="-128"/>
              </a:rPr>
              <a:t>RC4 and WEP</a:t>
            </a: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46A96118-8C6B-EC90-1F7C-44A525E384AE}"/>
              </a:ext>
            </a:extLst>
          </p:cNvPr>
          <p:cNvSpPr>
            <a:spLocks noGrp="1"/>
          </p:cNvSpPr>
          <p:nvPr>
            <p:ph type="title"/>
          </p:nvPr>
        </p:nvSpPr>
        <p:spPr/>
        <p:txBody>
          <a:bodyPr/>
          <a:lstStyle/>
          <a:p>
            <a:r>
              <a:rPr lang="en-AU" altLang="en-US">
                <a:latin typeface="Calibri" panose="020F0502020204030204" pitchFamily="34" charset="0"/>
                <a:ea typeface="ＭＳ Ｐゴシック" panose="020B0600070205080204" pitchFamily="34" charset="-128"/>
              </a:rPr>
              <a:t>Pseudorandom Number Generators (PRNGs)</a:t>
            </a:r>
            <a:endParaRPr lang="en-US" altLang="en-US">
              <a:latin typeface="Calibri" panose="020F0502020204030204" pitchFamily="34" charset="0"/>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FCECFC0C-C212-2095-32E9-13DBF00F752A}"/>
              </a:ext>
            </a:extLst>
          </p:cNvPr>
          <p:cNvSpPr>
            <a:spLocks noGrp="1"/>
          </p:cNvSpPr>
          <p:nvPr>
            <p:ph sz="quarter" idx="1"/>
          </p:nvPr>
        </p:nvSpPr>
        <p:spPr>
          <a:xfrm>
            <a:off x="457200" y="1219200"/>
            <a:ext cx="8229600" cy="4937125"/>
          </a:xfrm>
        </p:spPr>
        <p:txBody>
          <a:bodyPr/>
          <a:lstStyle/>
          <a:p>
            <a:r>
              <a:rPr lang="en-US" altLang="en-US">
                <a:latin typeface="Calibri" panose="020F0502020204030204" pitchFamily="34" charset="0"/>
                <a:ea typeface="ＭＳ Ｐゴシック" panose="020B0600070205080204" pitchFamily="34" charset="-128"/>
              </a:rPr>
              <a:t>Often use deterministic algorithmic techniques to create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random numbers</a:t>
            </a:r>
            <a:r>
              <a:rPr lang="ja-JP" altLang="en-US">
                <a:latin typeface="Calibri" panose="020F0502020204030204" pitchFamily="34" charset="0"/>
                <a:ea typeface="ＭＳ Ｐゴシック" panose="020B0600070205080204" pitchFamily="34" charset="-128"/>
              </a:rPr>
              <a:t>”</a:t>
            </a:r>
            <a:endParaRPr lang="en-US" altLang="ja-JP">
              <a:latin typeface="Calibri" panose="020F0502020204030204" pitchFamily="34" charset="0"/>
              <a:ea typeface="ＭＳ Ｐゴシック" panose="020B0600070205080204" pitchFamily="34" charset="-128"/>
            </a:endParaRPr>
          </a:p>
          <a:p>
            <a:pPr lvl="1" eaLnBrk="1" hangingPunct="1">
              <a:buFont typeface="Wingdings" panose="05000000000000000000" pitchFamily="2" charset="2"/>
              <a:buChar char="l"/>
            </a:pPr>
            <a:r>
              <a:rPr lang="en-US" altLang="en-US">
                <a:latin typeface="Calibri" panose="020F0502020204030204" pitchFamily="34" charset="0"/>
                <a:ea typeface="ＭＳ Ｐゴシック" panose="020B0600070205080204" pitchFamily="34" charset="-128"/>
              </a:rPr>
              <a:t>although are not truly random</a:t>
            </a:r>
          </a:p>
          <a:p>
            <a:pPr lvl="1" eaLnBrk="1" hangingPunct="1">
              <a:buFont typeface="Wingdings" panose="05000000000000000000" pitchFamily="2" charset="2"/>
              <a:buChar char="l"/>
            </a:pPr>
            <a:r>
              <a:rPr lang="en-US" altLang="en-US">
                <a:latin typeface="Calibri" panose="020F0502020204030204" pitchFamily="34" charset="0"/>
                <a:ea typeface="ＭＳ Ｐゴシック" panose="020B0600070205080204" pitchFamily="34" charset="-128"/>
              </a:rPr>
              <a:t>can pass many tests of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randomness</a:t>
            </a:r>
            <a:r>
              <a:rPr lang="ja-JP" altLang="en-US">
                <a:latin typeface="Calibri" panose="020F0502020204030204" pitchFamily="34" charset="0"/>
                <a:ea typeface="ＭＳ Ｐゴシック" panose="020B0600070205080204" pitchFamily="34" charset="-128"/>
              </a:rPr>
              <a:t>”</a:t>
            </a:r>
            <a:endParaRPr lang="en-US" altLang="ja-JP">
              <a:latin typeface="Calibri" panose="020F0502020204030204" pitchFamily="34" charset="0"/>
              <a:ea typeface="ＭＳ Ｐゴシック" panose="020B0600070205080204" pitchFamily="34" charset="-128"/>
            </a:endParaRPr>
          </a:p>
          <a:p>
            <a:endParaRPr lang="en-US" altLang="en-US">
              <a:latin typeface="Calibri" panose="020F0502020204030204" pitchFamily="34" charset="0"/>
              <a:ea typeface="ＭＳ Ｐゴシック" panose="020B0600070205080204" pitchFamily="34" charset="-128"/>
            </a:endParaRPr>
          </a:p>
          <a:p>
            <a:r>
              <a:rPr lang="en-US" altLang="en-US">
                <a:latin typeface="Calibri" panose="020F0502020204030204" pitchFamily="34" charset="0"/>
                <a:ea typeface="ＭＳ Ｐゴシック" panose="020B0600070205080204" pitchFamily="34" charset="-128"/>
              </a:rPr>
              <a:t>Known as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Pseudorandom Numbers</a:t>
            </a:r>
            <a:r>
              <a:rPr lang="ja-JP" altLang="en-US">
                <a:latin typeface="Calibri" panose="020F0502020204030204" pitchFamily="34" charset="0"/>
                <a:ea typeface="ＭＳ Ｐゴシック" panose="020B0600070205080204" pitchFamily="34" charset="-128"/>
              </a:rPr>
              <a:t>”</a:t>
            </a:r>
            <a:endParaRPr lang="en-US" altLang="ja-JP">
              <a:latin typeface="Calibri" panose="020F0502020204030204" pitchFamily="34" charset="0"/>
              <a:ea typeface="ＭＳ Ｐゴシック" panose="020B0600070205080204" pitchFamily="34" charset="-128"/>
            </a:endParaRPr>
          </a:p>
          <a:p>
            <a:r>
              <a:rPr lang="en-US" altLang="en-US">
                <a:latin typeface="Calibri" panose="020F0502020204030204" pitchFamily="34" charset="0"/>
                <a:ea typeface="ＭＳ Ｐゴシック" panose="020B0600070205080204" pitchFamily="34" charset="-128"/>
              </a:rPr>
              <a:t>Created by </a:t>
            </a:r>
            <a:r>
              <a:rPr lang="ja-JP" altLang="en-US">
                <a:latin typeface="Calibri" panose="020F0502020204030204" pitchFamily="34" charset="0"/>
                <a:ea typeface="ＭＳ Ｐゴシック" panose="020B0600070205080204" pitchFamily="34" charset="-128"/>
              </a:rPr>
              <a:t>“</a:t>
            </a:r>
            <a:r>
              <a:rPr lang="en-AU" altLang="ja-JP" sz="2800">
                <a:latin typeface="Calibri" panose="020F0502020204030204" pitchFamily="34" charset="0"/>
                <a:ea typeface="ＭＳ Ｐゴシック" panose="020B0600070205080204" pitchFamily="34" charset="-128"/>
              </a:rPr>
              <a:t>Pseudorandom Number Generators (PRNGs)</a:t>
            </a:r>
            <a:r>
              <a:rPr lang="en-AU" altLang="en-US" sz="2800">
                <a:latin typeface="Calibri" panose="020F0502020204030204" pitchFamily="34" charset="0"/>
                <a:ea typeface="ＭＳ Ｐゴシック" panose="020B0600070205080204" pitchFamily="34" charset="-128"/>
              </a:rPr>
              <a:t>”</a:t>
            </a:r>
            <a:endParaRPr lang="en-AU" altLang="ja-JP" sz="2800">
              <a:latin typeface="Calibri" panose="020F0502020204030204" pitchFamily="34" charset="0"/>
              <a:ea typeface="ＭＳ Ｐゴシック" panose="020B0600070205080204" pitchFamily="34" charset="-128"/>
            </a:endParaRPr>
          </a:p>
          <a:p>
            <a:pPr eaLnBrk="1" hangingPunct="1">
              <a:buFont typeface="Wingdings" panose="05000000000000000000" pitchFamily="2" charset="2"/>
              <a:buChar char="Ø"/>
            </a:pPr>
            <a:endParaRPr lang="en-AU" altLang="en-US" sz="2800">
              <a:latin typeface="Calibri" panose="020F0502020204030204" pitchFamily="34" charset="0"/>
              <a:ea typeface="ＭＳ Ｐゴシック" panose="020B0600070205080204" pitchFamily="34" charset="-128"/>
            </a:endParaRP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Origin.thmx</Template>
  <TotalTime>1996</TotalTime>
  <Words>2765</Words>
  <Application>Microsoft Office PowerPoint</Application>
  <PresentationFormat>On-screen Show (4:3)</PresentationFormat>
  <Paragraphs>271</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Origin</vt:lpstr>
      <vt:lpstr>Stream Cipher</vt:lpstr>
      <vt:lpstr>Topics</vt:lpstr>
      <vt:lpstr>One-Time Pad</vt:lpstr>
      <vt:lpstr>Example </vt:lpstr>
      <vt:lpstr>One-Time pad practical Problem</vt:lpstr>
      <vt:lpstr>Stream Cipher Model</vt:lpstr>
      <vt:lpstr>Random Numbers</vt:lpstr>
      <vt:lpstr>Topics</vt:lpstr>
      <vt:lpstr>Pseudorandom Number Generators (PRNGs)</vt:lpstr>
      <vt:lpstr>Random &amp; Pseudorandom Number Generators</vt:lpstr>
      <vt:lpstr>PRNG Requirements</vt:lpstr>
      <vt:lpstr>Using Block Ciphers as PRNGs</vt:lpstr>
      <vt:lpstr>Topics</vt:lpstr>
      <vt:lpstr>Stream Ciphers</vt:lpstr>
      <vt:lpstr>Stream Cipher Structure</vt:lpstr>
      <vt:lpstr>Stream Cipher Properties</vt:lpstr>
      <vt:lpstr>Topics</vt:lpstr>
      <vt:lpstr>RC4 Basics</vt:lpstr>
      <vt:lpstr>RC4-based Usage</vt:lpstr>
      <vt:lpstr>RC4 Block Diagram</vt:lpstr>
      <vt:lpstr>RC4 …Inside</vt:lpstr>
      <vt:lpstr>The KSA</vt:lpstr>
      <vt:lpstr>The PRGA</vt:lpstr>
      <vt:lpstr>RC4 Lookup Stage</vt:lpstr>
      <vt:lpstr>Detailed Diagram</vt:lpstr>
      <vt:lpstr>Overall Operation of RC4</vt:lpstr>
      <vt:lpstr>Decryption using RC4</vt:lpstr>
      <vt:lpstr>Topics</vt:lpstr>
      <vt:lpstr>RC4 and WEP</vt:lpstr>
      <vt:lpstr>PowerPoint Presentation</vt:lpstr>
    </vt:vector>
  </TitlesOfParts>
  <Company>airtight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Encryption/Decyprtion using RC4</dc:title>
  <dc:creator>asd</dc:creator>
  <cp:lastModifiedBy>msandhya.phd@gmail.com</cp:lastModifiedBy>
  <cp:revision>51</cp:revision>
  <dcterms:created xsi:type="dcterms:W3CDTF">2011-07-20T01:02:40Z</dcterms:created>
  <dcterms:modified xsi:type="dcterms:W3CDTF">2022-11-20T15:35:11Z</dcterms:modified>
</cp:coreProperties>
</file>