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sldIdLst>
    <p:sldId id="256" r:id="rId2"/>
    <p:sldId id="297" r:id="rId3"/>
    <p:sldId id="258" r:id="rId4"/>
    <p:sldId id="259" r:id="rId5"/>
    <p:sldId id="260" r:id="rId6"/>
    <p:sldId id="298" r:id="rId7"/>
    <p:sldId id="261" r:id="rId8"/>
    <p:sldId id="262" r:id="rId9"/>
    <p:sldId id="263" r:id="rId10"/>
    <p:sldId id="264" r:id="rId11"/>
    <p:sldId id="265" r:id="rId12"/>
    <p:sldId id="266" r:id="rId13"/>
    <p:sldId id="290" r:id="rId14"/>
    <p:sldId id="289" r:id="rId15"/>
    <p:sldId id="291" r:id="rId16"/>
    <p:sldId id="267" r:id="rId17"/>
    <p:sldId id="292" r:id="rId18"/>
    <p:sldId id="293" r:id="rId19"/>
    <p:sldId id="269" r:id="rId20"/>
    <p:sldId id="294" r:id="rId21"/>
    <p:sldId id="295" r:id="rId22"/>
    <p:sldId id="296" r:id="rId23"/>
    <p:sldId id="270" r:id="rId24"/>
    <p:sldId id="288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7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7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675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4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6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8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41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9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4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30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413" y="1872513"/>
            <a:ext cx="5587365" cy="1224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14"/>
              </a:spcBef>
            </a:pPr>
            <a:r>
              <a:rPr sz="4200" b="1" spc="-16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4200" b="1" spc="-14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4200" b="1" spc="-175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4200" b="1" spc="-114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4200" b="1" spc="-8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4200" b="1" spc="-15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4200" b="1" spc="-180" dirty="0">
                <a:solidFill>
                  <a:srgbClr val="001F5F"/>
                </a:solidFill>
                <a:latin typeface="Verdana"/>
                <a:cs typeface="Verdana"/>
              </a:rPr>
              <a:t>n</a:t>
            </a:r>
            <a:r>
              <a:rPr sz="4200" b="1" spc="-16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4200" b="1" spc="-2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4200" b="1" spc="-165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4200" b="1" spc="-12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4200" b="1" spc="-14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4200" b="1" spc="-114" dirty="0">
                <a:solidFill>
                  <a:srgbClr val="001F5F"/>
                </a:solidFill>
                <a:latin typeface="Verdana"/>
                <a:cs typeface="Verdana"/>
              </a:rPr>
              <a:t>j</a:t>
            </a:r>
            <a:r>
              <a:rPr sz="4200" b="1" spc="-13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4200" b="1" spc="-14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4200" b="1" spc="-11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endParaRPr sz="4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b="1" spc="-140" dirty="0">
                <a:latin typeface="Verdana"/>
                <a:cs typeface="Verdana"/>
              </a:rPr>
              <a:t>H</a:t>
            </a:r>
            <a:r>
              <a:rPr b="1" spc="-130" dirty="0">
                <a:latin typeface="Verdana"/>
                <a:cs typeface="Verdana"/>
              </a:rPr>
              <a:t>o</a:t>
            </a:r>
            <a:r>
              <a:rPr b="1" spc="-100" dirty="0">
                <a:latin typeface="Verdana"/>
                <a:cs typeface="Verdana"/>
              </a:rPr>
              <a:t>t</a:t>
            </a:r>
            <a:r>
              <a:rPr b="1" spc="-130" dirty="0">
                <a:latin typeface="Verdana"/>
                <a:cs typeface="Verdana"/>
              </a:rPr>
              <a:t>e</a:t>
            </a:r>
            <a:r>
              <a:rPr b="1" spc="-65" dirty="0">
                <a:latin typeface="Verdana"/>
                <a:cs typeface="Verdana"/>
              </a:rPr>
              <a:t>l</a:t>
            </a:r>
            <a:r>
              <a:rPr b="1" spc="-200" dirty="0">
                <a:latin typeface="Verdana"/>
                <a:cs typeface="Verdana"/>
              </a:rPr>
              <a:t> </a:t>
            </a:r>
            <a:r>
              <a:rPr b="1" spc="-140" dirty="0">
                <a:latin typeface="Verdana"/>
                <a:cs typeface="Verdana"/>
              </a:rPr>
              <a:t>Boo</a:t>
            </a:r>
            <a:r>
              <a:rPr b="1" spc="-120" dirty="0">
                <a:latin typeface="Verdana"/>
                <a:cs typeface="Verdana"/>
              </a:rPr>
              <a:t>k</a:t>
            </a:r>
            <a:r>
              <a:rPr b="1" spc="-80" dirty="0">
                <a:latin typeface="Verdana"/>
                <a:cs typeface="Verdana"/>
              </a:rPr>
              <a:t>i</a:t>
            </a:r>
            <a:r>
              <a:rPr b="1" spc="-120" dirty="0">
                <a:latin typeface="Verdana"/>
                <a:cs typeface="Verdana"/>
              </a:rPr>
              <a:t>n</a:t>
            </a:r>
            <a:r>
              <a:rPr b="1" spc="-135" dirty="0">
                <a:latin typeface="Verdana"/>
                <a:cs typeface="Verdana"/>
              </a:rPr>
              <a:t>g</a:t>
            </a:r>
            <a:r>
              <a:rPr b="1" spc="-229" dirty="0">
                <a:latin typeface="Verdana"/>
                <a:cs typeface="Verdana"/>
              </a:rPr>
              <a:t> </a:t>
            </a:r>
            <a:r>
              <a:rPr b="1" spc="-140" dirty="0">
                <a:latin typeface="Verdana"/>
                <a:cs typeface="Verdana"/>
              </a:rPr>
              <a:t>A</a:t>
            </a:r>
            <a:r>
              <a:rPr b="1" spc="-155" dirty="0">
                <a:latin typeface="Verdana"/>
                <a:cs typeface="Verdana"/>
              </a:rPr>
              <a:t>n</a:t>
            </a:r>
            <a:r>
              <a:rPr b="1" spc="-105" dirty="0">
                <a:latin typeface="Verdana"/>
                <a:cs typeface="Verdana"/>
              </a:rPr>
              <a:t>a</a:t>
            </a:r>
            <a:r>
              <a:rPr b="1" spc="-80" dirty="0">
                <a:latin typeface="Verdana"/>
                <a:cs typeface="Verdana"/>
              </a:rPr>
              <a:t>l</a:t>
            </a:r>
            <a:r>
              <a:rPr b="1" spc="-120" dirty="0">
                <a:latin typeface="Verdana"/>
                <a:cs typeface="Verdana"/>
              </a:rPr>
              <a:t>ys</a:t>
            </a:r>
            <a:r>
              <a:rPr b="1" spc="-60" dirty="0">
                <a:latin typeface="Verdana"/>
                <a:cs typeface="Verdana"/>
              </a:rPr>
              <a:t>i</a:t>
            </a:r>
            <a:r>
              <a:rPr b="1" spc="-114" dirty="0">
                <a:latin typeface="Verdana"/>
                <a:cs typeface="Verdana"/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4007"/>
            <a:ext cx="347141" cy="355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" y="130444"/>
            <a:ext cx="7772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Cancellation</a:t>
            </a:r>
            <a:r>
              <a:rPr sz="4400" dirty="0"/>
              <a:t> </a:t>
            </a:r>
            <a:r>
              <a:rPr sz="4400" spc="-10" dirty="0"/>
              <a:t>rate</a:t>
            </a:r>
            <a:r>
              <a:rPr sz="4400" spc="-35" dirty="0"/>
              <a:t> </a:t>
            </a:r>
            <a:r>
              <a:rPr sz="4400" spc="5" dirty="0"/>
              <a:t>hotel</a:t>
            </a:r>
            <a:r>
              <a:rPr sz="4400" spc="-35" dirty="0"/>
              <a:t> </a:t>
            </a:r>
            <a:r>
              <a:rPr sz="4400" spc="-5" dirty="0"/>
              <a:t>wise</a:t>
            </a:r>
            <a:endParaRPr sz="44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459" y="3637751"/>
            <a:ext cx="6400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5751"/>
            <a:ext cx="3429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hotel cancelled booking is 16049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Resort Hotel cancelled booking is 7976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cancellation percentage of city hotel is </a:t>
            </a:r>
            <a:r>
              <a:rPr lang="en-IN" sz="2000" i="1" dirty="0" smtClean="0"/>
              <a:t>30.03%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 smtClean="0"/>
              <a:t>cancellation </a:t>
            </a:r>
            <a:r>
              <a:rPr lang="en-IN" sz="2000" i="1" dirty="0"/>
              <a:t>percentage of Resort hotel is </a:t>
            </a:r>
            <a:r>
              <a:rPr lang="en-IN" sz="2000" i="1" dirty="0" smtClean="0"/>
              <a:t>23.48%</a:t>
            </a:r>
            <a:endParaRPr lang="en-US" sz="20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71550"/>
            <a:ext cx="5715000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8053325" cy="492443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A</a:t>
            </a:r>
            <a:r>
              <a:rPr lang="en-IN" sz="3200" b="1" dirty="0" smtClean="0"/>
              <a:t>verage </a:t>
            </a:r>
            <a:r>
              <a:rPr lang="en-IN" sz="3200" b="1" dirty="0"/>
              <a:t>number of people </a:t>
            </a:r>
            <a:r>
              <a:rPr lang="en-IN" sz="3200" b="1" dirty="0" smtClean="0"/>
              <a:t>staying per year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7924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5750"/>
            <a:ext cx="7772400" cy="830997"/>
          </a:xfrm>
        </p:spPr>
        <p:txBody>
          <a:bodyPr/>
          <a:lstStyle/>
          <a:p>
            <a:pPr algn="ctr"/>
            <a:r>
              <a:rPr lang="en-IN" sz="5400" dirty="0" smtClean="0"/>
              <a:t>Observations</a:t>
            </a:r>
            <a:endParaRPr lang="en-IN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4850" y="1352550"/>
            <a:ext cx="7581900" cy="3557384"/>
          </a:xfrm>
        </p:spPr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IN" sz="28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city</a:t>
            </a:r>
            <a:r>
              <a:rPr lang="en-IN" sz="28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hotel</a:t>
            </a:r>
            <a:r>
              <a:rPr lang="en-IN" sz="28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have</a:t>
            </a:r>
            <a:r>
              <a:rPr lang="en-IN" sz="28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greater</a:t>
            </a:r>
            <a:r>
              <a:rPr lang="en-IN" sz="2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percentage</a:t>
            </a:r>
            <a:r>
              <a:rPr lang="en-IN" sz="28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lang="en-IN" sz="28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cancellation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IN" sz="28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city</a:t>
            </a:r>
            <a:r>
              <a:rPr lang="en-IN" sz="2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hotel</a:t>
            </a:r>
            <a:r>
              <a:rPr lang="en-IN" sz="28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also</a:t>
            </a:r>
            <a:r>
              <a:rPr lang="en-IN" sz="2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have</a:t>
            </a:r>
            <a:r>
              <a:rPr lang="en-IN" sz="28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comparetively</a:t>
            </a:r>
            <a:r>
              <a:rPr lang="en-IN" sz="28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larger</a:t>
            </a:r>
            <a:r>
              <a:rPr lang="en-IN" sz="28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number</a:t>
            </a:r>
            <a:r>
              <a:rPr lang="en-IN" sz="28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lang="en-IN" sz="28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booking</a:t>
            </a:r>
            <a:r>
              <a:rPr lang="en-IN" sz="28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than</a:t>
            </a:r>
            <a:r>
              <a:rPr lang="en-IN" sz="28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resort</a:t>
            </a:r>
            <a:r>
              <a:rPr lang="en-IN" sz="28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hotel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IN" sz="28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their</a:t>
            </a:r>
            <a:r>
              <a:rPr lang="en-IN" sz="2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were</a:t>
            </a:r>
            <a:r>
              <a:rPr lang="en-IN" sz="28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more</a:t>
            </a:r>
            <a:r>
              <a:rPr lang="en-IN" sz="28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people</a:t>
            </a:r>
            <a:r>
              <a:rPr lang="en-IN" sz="2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staying</a:t>
            </a:r>
            <a:r>
              <a:rPr lang="en-IN" sz="28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lang="en-IN" sz="28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hotel</a:t>
            </a:r>
            <a:r>
              <a:rPr lang="en-IN" sz="28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lang="en-IN" sz="28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2017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50"/>
            <a:ext cx="6986525" cy="1231106"/>
          </a:xfrm>
        </p:spPr>
        <p:txBody>
          <a:bodyPr/>
          <a:lstStyle/>
          <a:p>
            <a:pPr algn="ctr"/>
            <a:r>
              <a:rPr lang="en-IN" sz="4400" dirty="0"/>
              <a:t>D</a:t>
            </a:r>
            <a:r>
              <a:rPr lang="en-IN" sz="4400" dirty="0" smtClean="0"/>
              <a:t>istribution </a:t>
            </a:r>
            <a:r>
              <a:rPr lang="en-IN" sz="4400" dirty="0"/>
              <a:t>channel report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79247" y="1657350"/>
            <a:ext cx="8571230" cy="3600986"/>
          </a:xfrm>
        </p:spPr>
        <p:txBody>
          <a:bodyPr/>
          <a:lstStyle/>
          <a:p>
            <a:r>
              <a:rPr lang="en-IN" sz="2800" dirty="0" smtClean="0"/>
              <a:t>Their were 5 Distribution channel: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Direct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Corporate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TA/TO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Undefined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GDS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Now lets see how much each channel have contributed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754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0"/>
            <a:ext cx="8305800" cy="1107996"/>
          </a:xfrm>
        </p:spPr>
        <p:txBody>
          <a:bodyPr/>
          <a:lstStyle/>
          <a:p>
            <a:pPr algn="ctr"/>
            <a:r>
              <a:rPr lang="en-IN" sz="3600" b="1" dirty="0"/>
              <a:t>channel </a:t>
            </a:r>
            <a:r>
              <a:rPr lang="en-IN" sz="3600" b="1" dirty="0" smtClean="0"/>
              <a:t>having </a:t>
            </a:r>
            <a:r>
              <a:rPr lang="en-IN" sz="3600" b="1" dirty="0"/>
              <a:t>more repeated customer after TA/TO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6350"/>
            <a:ext cx="8153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819150"/>
            <a:ext cx="4724400" cy="829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5152"/>
            <a:ext cx="7772400" cy="738664"/>
          </a:xfrm>
        </p:spPr>
        <p:txBody>
          <a:bodyPr/>
          <a:lstStyle/>
          <a:p>
            <a:pPr algn="ctr"/>
            <a:r>
              <a:rPr lang="en-IN" sz="4800" b="1" u="sng" spc="-5" dirty="0">
                <a:latin typeface="Arial"/>
                <a:cs typeface="Arial"/>
              </a:rPr>
              <a:t>Observation</a:t>
            </a:r>
            <a:endParaRPr lang="en-IN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299689"/>
            <a:ext cx="8534400" cy="2721258"/>
          </a:xfrm>
        </p:spPr>
        <p:txBody>
          <a:bodyPr>
            <a:noAutofit/>
          </a:bodyPr>
          <a:lstStyle/>
          <a:p>
            <a:pPr marL="309245" indent="-297180">
              <a:lnSpc>
                <a:spcPts val="1650"/>
              </a:lnSpc>
              <a:buAutoNum type="arabicPeriod"/>
              <a:tabLst>
                <a:tab pos="309245" algn="l"/>
                <a:tab pos="309880" algn="l"/>
              </a:tabLst>
            </a:pPr>
            <a:r>
              <a:rPr lang="en-IN" sz="2400" spc="-10" dirty="0">
                <a:solidFill>
                  <a:schemeClr val="tx1"/>
                </a:solidFill>
                <a:latin typeface="+mn-lt"/>
                <a:cs typeface="Arial MT"/>
              </a:rPr>
              <a:t>TA/TO</a:t>
            </a:r>
            <a:r>
              <a:rPr lang="en-IN" sz="2400" spc="-15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+mn-lt"/>
                <a:cs typeface="Arial MT"/>
              </a:rPr>
              <a:t>have</a:t>
            </a:r>
            <a:r>
              <a:rPr lang="en-IN" sz="2400" spc="1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+mn-lt"/>
                <a:cs typeface="Arial MT"/>
              </a:rPr>
              <a:t>the</a:t>
            </a:r>
            <a:r>
              <a:rPr lang="en-IN" sz="2400" spc="-2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10" dirty="0">
                <a:solidFill>
                  <a:schemeClr val="tx1"/>
                </a:solidFill>
                <a:latin typeface="+mn-lt"/>
                <a:cs typeface="Arial MT"/>
              </a:rPr>
              <a:t>most</a:t>
            </a:r>
            <a:r>
              <a:rPr lang="en-IN" sz="2400" spc="1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10" dirty="0" smtClean="0">
                <a:solidFill>
                  <a:schemeClr val="tx1"/>
                </a:solidFill>
                <a:latin typeface="+mn-lt"/>
                <a:cs typeface="Arial MT"/>
              </a:rPr>
              <a:t>contribution</a:t>
            </a:r>
          </a:p>
          <a:p>
            <a:pPr marL="309245" indent="-297180">
              <a:lnSpc>
                <a:spcPts val="1650"/>
              </a:lnSpc>
              <a:buAutoNum type="arabicPeriod"/>
              <a:tabLst>
                <a:tab pos="309245" algn="l"/>
                <a:tab pos="309880" algn="l"/>
              </a:tabLst>
            </a:pPr>
            <a:endParaRPr lang="en-IN" sz="2400" dirty="0">
              <a:solidFill>
                <a:schemeClr val="tx1"/>
              </a:solidFill>
              <a:latin typeface="+mn-lt"/>
              <a:cs typeface="Arial MT"/>
            </a:endParaRPr>
          </a:p>
          <a:p>
            <a:pPr marL="309245" indent="-297180">
              <a:lnSpc>
                <a:spcPts val="1620"/>
              </a:lnSpc>
              <a:buAutoNum type="arabicPeriod"/>
              <a:tabLst>
                <a:tab pos="309245" algn="l"/>
                <a:tab pos="309880" algn="l"/>
              </a:tabLst>
            </a:pPr>
            <a:endParaRPr lang="en-IN" sz="2400" spc="-10" dirty="0" smtClean="0">
              <a:solidFill>
                <a:schemeClr val="tx1"/>
              </a:solidFill>
              <a:latin typeface="+mn-lt"/>
              <a:cs typeface="Arial MT"/>
            </a:endParaRPr>
          </a:p>
          <a:p>
            <a:pPr marL="309245" indent="-297180">
              <a:lnSpc>
                <a:spcPts val="1620"/>
              </a:lnSpc>
              <a:buAutoNum type="arabicPeriod"/>
              <a:tabLst>
                <a:tab pos="309245" algn="l"/>
                <a:tab pos="309880" algn="l"/>
              </a:tabLst>
            </a:pPr>
            <a:r>
              <a:rPr lang="en-IN" sz="2400" spc="-10" dirty="0" smtClean="0">
                <a:solidFill>
                  <a:schemeClr val="tx1"/>
                </a:solidFill>
                <a:latin typeface="+mn-lt"/>
                <a:cs typeface="Arial MT"/>
              </a:rPr>
              <a:t>TA/TO</a:t>
            </a:r>
            <a:r>
              <a:rPr lang="en-IN" sz="2400" spc="-15" dirty="0" smtClean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+mn-lt"/>
                <a:cs typeface="Arial MT"/>
              </a:rPr>
              <a:t>even</a:t>
            </a:r>
            <a:r>
              <a:rPr lang="en-IN" sz="2400" spc="1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+mn-lt"/>
                <a:cs typeface="Arial MT"/>
              </a:rPr>
              <a:t>have</a:t>
            </a:r>
            <a:r>
              <a:rPr lang="en-IN" sz="2400" spc="-25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+mn-lt"/>
                <a:cs typeface="Arial MT"/>
              </a:rPr>
              <a:t>the</a:t>
            </a:r>
            <a:r>
              <a:rPr lang="en-IN" sz="2400" spc="-2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10" dirty="0">
                <a:solidFill>
                  <a:schemeClr val="tx1"/>
                </a:solidFill>
                <a:latin typeface="+mn-lt"/>
                <a:cs typeface="Arial MT"/>
              </a:rPr>
              <a:t>most</a:t>
            </a:r>
            <a:r>
              <a:rPr lang="en-IN" sz="2400" spc="1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5" dirty="0">
                <a:solidFill>
                  <a:schemeClr val="tx1"/>
                </a:solidFill>
                <a:latin typeface="+mn-lt"/>
                <a:cs typeface="Arial MT"/>
              </a:rPr>
              <a:t>number </a:t>
            </a:r>
            <a:r>
              <a:rPr lang="en-IN" sz="2400" spc="-15" dirty="0">
                <a:solidFill>
                  <a:schemeClr val="tx1"/>
                </a:solidFill>
                <a:latin typeface="+mn-lt"/>
                <a:cs typeface="Arial MT"/>
              </a:rPr>
              <a:t>of</a:t>
            </a:r>
            <a:r>
              <a:rPr lang="en-IN" sz="2400" spc="1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endParaRPr lang="en-IN" sz="2400" spc="10" dirty="0" smtClean="0">
              <a:solidFill>
                <a:schemeClr val="tx1"/>
              </a:solidFill>
              <a:latin typeface="+mn-lt"/>
              <a:cs typeface="Arial MT"/>
            </a:endParaRPr>
          </a:p>
          <a:p>
            <a:pPr marL="309245" indent="-297180">
              <a:lnSpc>
                <a:spcPts val="1620"/>
              </a:lnSpc>
              <a:buAutoNum type="arabicPeriod"/>
              <a:tabLst>
                <a:tab pos="309245" algn="l"/>
                <a:tab pos="309880" algn="l"/>
              </a:tabLst>
            </a:pPr>
            <a:endParaRPr lang="en-IN" sz="2400" spc="10" dirty="0">
              <a:solidFill>
                <a:schemeClr val="tx1"/>
              </a:solidFill>
              <a:latin typeface="+mn-lt"/>
              <a:cs typeface="Arial MT"/>
            </a:endParaRPr>
          </a:p>
          <a:p>
            <a:pPr marL="12065">
              <a:lnSpc>
                <a:spcPts val="1620"/>
              </a:lnSpc>
              <a:tabLst>
                <a:tab pos="309245" algn="l"/>
                <a:tab pos="309880" algn="l"/>
              </a:tabLst>
            </a:pPr>
            <a:r>
              <a:rPr lang="en-IN" sz="2400" spc="10" dirty="0" smtClean="0">
                <a:solidFill>
                  <a:schemeClr val="tx1"/>
                </a:solidFill>
                <a:latin typeface="+mn-lt"/>
                <a:cs typeface="Arial MT"/>
              </a:rPr>
              <a:t>    </a:t>
            </a:r>
            <a:r>
              <a:rPr lang="en-IN" sz="2400" spc="-5" dirty="0" smtClean="0">
                <a:solidFill>
                  <a:schemeClr val="tx1"/>
                </a:solidFill>
                <a:latin typeface="+mn-lt"/>
                <a:cs typeface="Arial MT"/>
              </a:rPr>
              <a:t>repeated</a:t>
            </a:r>
            <a:r>
              <a:rPr lang="en-IN" sz="2400" spc="-25" dirty="0" smtClean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5" dirty="0" smtClean="0">
                <a:solidFill>
                  <a:schemeClr val="tx1"/>
                </a:solidFill>
                <a:latin typeface="+mn-lt"/>
                <a:cs typeface="Arial MT"/>
              </a:rPr>
              <a:t>guests</a:t>
            </a:r>
          </a:p>
          <a:p>
            <a:pPr marL="12065">
              <a:lnSpc>
                <a:spcPts val="1620"/>
              </a:lnSpc>
              <a:tabLst>
                <a:tab pos="309245" algn="l"/>
                <a:tab pos="309880" algn="l"/>
              </a:tabLst>
            </a:pPr>
            <a:endParaRPr lang="en-IN" sz="2400" spc="-5" dirty="0" smtClean="0">
              <a:solidFill>
                <a:schemeClr val="tx1"/>
              </a:solidFill>
              <a:latin typeface="+mn-lt"/>
              <a:cs typeface="Arial MT"/>
            </a:endParaRPr>
          </a:p>
          <a:p>
            <a:pPr marL="309245" indent="-297180">
              <a:lnSpc>
                <a:spcPts val="1620"/>
              </a:lnSpc>
              <a:buAutoNum type="arabicPeriod"/>
              <a:tabLst>
                <a:tab pos="309245" algn="l"/>
                <a:tab pos="309880" algn="l"/>
              </a:tabLst>
            </a:pPr>
            <a:endParaRPr lang="en-IN" sz="2400" dirty="0">
              <a:solidFill>
                <a:schemeClr val="tx1"/>
              </a:solidFill>
              <a:latin typeface="+mn-lt"/>
              <a:cs typeface="Arial MT"/>
            </a:endParaRPr>
          </a:p>
          <a:p>
            <a:pPr marL="12065">
              <a:lnSpc>
                <a:spcPts val="1650"/>
              </a:lnSpc>
              <a:tabLst>
                <a:tab pos="309245" algn="l"/>
                <a:tab pos="309880" algn="l"/>
              </a:tabLst>
            </a:pPr>
            <a:r>
              <a:rPr lang="en-IN" sz="2400" spc="-5" dirty="0" smtClean="0">
                <a:solidFill>
                  <a:schemeClr val="tx1"/>
                </a:solidFill>
                <a:latin typeface="+mn-lt"/>
                <a:cs typeface="Arial MT"/>
              </a:rPr>
              <a:t>3.direct</a:t>
            </a:r>
            <a:r>
              <a:rPr lang="en-IN" sz="2400" spc="-30" dirty="0" smtClean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5" dirty="0">
                <a:solidFill>
                  <a:schemeClr val="tx1"/>
                </a:solidFill>
                <a:latin typeface="+mn-lt"/>
                <a:cs typeface="Arial MT"/>
              </a:rPr>
              <a:t>channel</a:t>
            </a:r>
            <a:r>
              <a:rPr lang="en-IN" sz="2400" spc="15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10" dirty="0">
                <a:solidFill>
                  <a:schemeClr val="tx1"/>
                </a:solidFill>
                <a:latin typeface="+mn-lt"/>
                <a:cs typeface="Arial MT"/>
              </a:rPr>
              <a:t>have</a:t>
            </a:r>
            <a:r>
              <a:rPr lang="en-IN" sz="2400" spc="-25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+mn-lt"/>
                <a:cs typeface="Arial MT"/>
              </a:rPr>
              <a:t>most</a:t>
            </a:r>
            <a:r>
              <a:rPr lang="en-IN" sz="2400" spc="5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5" dirty="0">
                <a:solidFill>
                  <a:schemeClr val="tx1"/>
                </a:solidFill>
                <a:latin typeface="+mn-lt"/>
                <a:cs typeface="Arial MT"/>
              </a:rPr>
              <a:t>repeated</a:t>
            </a:r>
            <a:r>
              <a:rPr lang="en-IN" sz="2400" spc="-2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5" dirty="0">
                <a:solidFill>
                  <a:schemeClr val="tx1"/>
                </a:solidFill>
                <a:latin typeface="+mn-lt"/>
                <a:cs typeface="Arial MT"/>
              </a:rPr>
              <a:t>guest</a:t>
            </a:r>
            <a:r>
              <a:rPr lang="en-IN" sz="2400" spc="10" dirty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endParaRPr lang="en-IN" sz="2400" spc="10" dirty="0" smtClean="0">
              <a:solidFill>
                <a:schemeClr val="tx1"/>
              </a:solidFill>
              <a:latin typeface="+mn-lt"/>
              <a:cs typeface="Arial MT"/>
            </a:endParaRPr>
          </a:p>
          <a:p>
            <a:pPr marL="12065">
              <a:lnSpc>
                <a:spcPts val="1650"/>
              </a:lnSpc>
              <a:tabLst>
                <a:tab pos="309245" algn="l"/>
                <a:tab pos="309880" algn="l"/>
              </a:tabLst>
            </a:pPr>
            <a:endParaRPr lang="en-IN" sz="2400" spc="10" dirty="0" smtClean="0">
              <a:solidFill>
                <a:schemeClr val="tx1"/>
              </a:solidFill>
              <a:latin typeface="+mn-lt"/>
              <a:cs typeface="Arial MT"/>
            </a:endParaRPr>
          </a:p>
          <a:p>
            <a:pPr marL="12065">
              <a:lnSpc>
                <a:spcPts val="1650"/>
              </a:lnSpc>
              <a:tabLst>
                <a:tab pos="309245" algn="l"/>
                <a:tab pos="309880" algn="l"/>
              </a:tabLst>
            </a:pPr>
            <a:r>
              <a:rPr lang="en-IN" sz="2400" spc="-5" dirty="0" smtClean="0">
                <a:solidFill>
                  <a:schemeClr val="tx1"/>
                </a:solidFill>
                <a:latin typeface="+mn-lt"/>
                <a:cs typeface="Arial MT"/>
              </a:rPr>
              <a:t>    after</a:t>
            </a:r>
            <a:r>
              <a:rPr lang="en-IN" sz="2400" dirty="0" smtClean="0">
                <a:solidFill>
                  <a:schemeClr val="tx1"/>
                </a:solidFill>
                <a:latin typeface="+mn-lt"/>
                <a:cs typeface="Arial MT"/>
              </a:rPr>
              <a:t> </a:t>
            </a:r>
            <a:r>
              <a:rPr lang="en-IN" sz="2400" spc="-10" dirty="0">
                <a:solidFill>
                  <a:schemeClr val="tx1"/>
                </a:solidFill>
                <a:latin typeface="+mn-lt"/>
                <a:cs typeface="Arial MT"/>
              </a:rPr>
              <a:t>TA/TO</a:t>
            </a:r>
            <a:endParaRPr lang="en-IN" sz="2400" dirty="0">
              <a:solidFill>
                <a:schemeClr val="tx1"/>
              </a:solidFill>
              <a:latin typeface="+mn-lt"/>
              <a:cs typeface="Arial MT"/>
            </a:endParaRPr>
          </a:p>
          <a:p>
            <a:endParaRPr lang="en-IN" sz="2400" dirty="0">
              <a:solidFill>
                <a:schemeClr val="tx1"/>
              </a:solidFill>
              <a:latin typeface="+mn-lt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5" y="209550"/>
            <a:ext cx="7519925" cy="732485"/>
          </a:xfrm>
        </p:spPr>
        <p:txBody>
          <a:bodyPr/>
          <a:lstStyle/>
          <a:p>
            <a:pPr algn="ctr"/>
            <a:r>
              <a:rPr lang="en-IN" dirty="0" smtClean="0"/>
              <a:t>Agent Performance Report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17569"/>
            <a:ext cx="4724400" cy="402593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10574"/>
              </p:ext>
            </p:extLst>
          </p:nvPr>
        </p:nvGraphicFramePr>
        <p:xfrm>
          <a:off x="152400" y="963225"/>
          <a:ext cx="37338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Total number of booking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9.0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17235</a:t>
                      </a:r>
                      <a:endParaRPr lang="en-IN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IN" dirty="0" smtClean="0"/>
                        <a:t>240.0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8084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2766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250.0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241.0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1426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440519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Agent with I.D No.. 9 have done most number of booking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8293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223" y="2110085"/>
            <a:ext cx="8563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Checking</a:t>
            </a:r>
            <a:r>
              <a:rPr lang="en-US" sz="5400" u="sng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For Correlation</a:t>
            </a:r>
            <a:endParaRPr lang="en-US" sz="5400" b="0" u="sng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7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108" y="534325"/>
            <a:ext cx="3022245" cy="421782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615"/>
              </a:spcBef>
            </a:pPr>
            <a:r>
              <a:rPr sz="3200" b="1" spc="-10" dirty="0">
                <a:solidFill>
                  <a:srgbClr val="202020"/>
                </a:solidFill>
                <a:latin typeface="Arial"/>
                <a:cs typeface="Arial"/>
              </a:rPr>
              <a:t>Observation</a:t>
            </a:r>
            <a:endParaRPr sz="3200" dirty="0">
              <a:latin typeface="Arial"/>
              <a:cs typeface="Arial"/>
            </a:endParaRPr>
          </a:p>
          <a:p>
            <a:pPr marL="12700" marR="186690" indent="415925">
              <a:lnSpc>
                <a:spcPct val="96500"/>
              </a:lnSpc>
              <a:spcBef>
                <a:spcPts val="580"/>
              </a:spcBef>
              <a:buSzPct val="104545"/>
              <a:buFont typeface="Times New Roman"/>
              <a:buAutoNum type="arabicParenR"/>
              <a:tabLst>
                <a:tab pos="616585" algn="l"/>
              </a:tabLst>
            </a:pPr>
            <a:r>
              <a:rPr spc="-10" dirty="0">
                <a:latin typeface="Arial MT"/>
                <a:cs typeface="Arial MT"/>
              </a:rPr>
              <a:t>Total </a:t>
            </a:r>
            <a:r>
              <a:rPr dirty="0">
                <a:latin typeface="Arial MT"/>
                <a:cs typeface="Arial MT"/>
              </a:rPr>
              <a:t>stay </a:t>
            </a:r>
            <a:r>
              <a:rPr spc="-5" dirty="0">
                <a:latin typeface="Arial MT"/>
                <a:cs typeface="Arial MT"/>
              </a:rPr>
              <a:t>length </a:t>
            </a:r>
            <a:r>
              <a:rPr spc="-10" dirty="0">
                <a:latin typeface="Arial MT"/>
                <a:cs typeface="Arial MT"/>
              </a:rPr>
              <a:t>and lead </a:t>
            </a:r>
            <a:r>
              <a:rPr spc="10" dirty="0">
                <a:latin typeface="Arial MT"/>
                <a:cs typeface="Arial MT"/>
              </a:rPr>
              <a:t>time </a:t>
            </a:r>
            <a:r>
              <a:rPr spc="-5" dirty="0">
                <a:latin typeface="Arial MT"/>
                <a:cs typeface="Arial MT"/>
              </a:rPr>
              <a:t>have slight correlation. </a:t>
            </a:r>
            <a:r>
              <a:rPr spc="5" dirty="0">
                <a:latin typeface="Arial MT"/>
                <a:cs typeface="Arial MT"/>
              </a:rPr>
              <a:t>This may </a:t>
            </a:r>
            <a:r>
              <a:rPr spc="-5" dirty="0">
                <a:latin typeface="Arial MT"/>
                <a:cs typeface="Arial MT"/>
              </a:rPr>
              <a:t>means that </a:t>
            </a:r>
            <a:r>
              <a:rPr spc="-20" dirty="0">
                <a:latin typeface="Arial MT"/>
                <a:cs typeface="Arial MT"/>
              </a:rPr>
              <a:t>for </a:t>
            </a:r>
            <a:r>
              <a:rPr dirty="0">
                <a:latin typeface="Arial MT"/>
                <a:cs typeface="Arial MT"/>
              </a:rPr>
              <a:t>longer </a:t>
            </a:r>
            <a:r>
              <a:rPr spc="-5" dirty="0">
                <a:latin typeface="Arial MT"/>
                <a:cs typeface="Arial MT"/>
              </a:rPr>
              <a:t>hotel </a:t>
            </a:r>
            <a:r>
              <a:rPr spc="-10" dirty="0">
                <a:latin typeface="Arial MT"/>
                <a:cs typeface="Arial MT"/>
              </a:rPr>
              <a:t>stays </a:t>
            </a:r>
            <a:r>
              <a:rPr dirty="0">
                <a:latin typeface="Arial MT"/>
                <a:cs typeface="Arial MT"/>
              </a:rPr>
              <a:t>people </a:t>
            </a:r>
            <a:r>
              <a:rPr spc="-5" dirty="0">
                <a:latin typeface="Arial MT"/>
                <a:cs typeface="Arial MT"/>
              </a:rPr>
              <a:t>generally </a:t>
            </a:r>
            <a:r>
              <a:rPr spc="-10" dirty="0">
                <a:latin typeface="Arial MT"/>
                <a:cs typeface="Arial MT"/>
              </a:rPr>
              <a:t>plan </a:t>
            </a:r>
            <a:r>
              <a:rPr dirty="0">
                <a:latin typeface="Arial MT"/>
                <a:cs typeface="Arial MT"/>
              </a:rPr>
              <a:t>lit </a:t>
            </a:r>
            <a:r>
              <a:rPr spc="5" dirty="0">
                <a:latin typeface="Arial MT"/>
                <a:cs typeface="Arial MT"/>
              </a:rPr>
              <a:t>tle </a:t>
            </a:r>
            <a:r>
              <a:rPr spc="-29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before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the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the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actual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10" dirty="0" smtClean="0">
                <a:latin typeface="Arial MT"/>
                <a:cs typeface="Arial MT"/>
              </a:rPr>
              <a:t>arrival.</a:t>
            </a:r>
            <a:endParaRPr lang="en-IN" dirty="0">
              <a:latin typeface="Arial MT"/>
              <a:cs typeface="Arial MT"/>
            </a:endParaRPr>
          </a:p>
          <a:p>
            <a:pPr marL="12700" marR="186690" indent="415925">
              <a:lnSpc>
                <a:spcPct val="96500"/>
              </a:lnSpc>
              <a:spcBef>
                <a:spcPts val="580"/>
              </a:spcBef>
              <a:buSzPct val="104545"/>
              <a:buFont typeface="Times New Roman"/>
              <a:buAutoNum type="arabicParenR"/>
              <a:tabLst>
                <a:tab pos="616585" algn="l"/>
              </a:tabLst>
            </a:pPr>
            <a:r>
              <a:rPr lang="en-IN" spc="-15" dirty="0" smtClean="0">
                <a:latin typeface="Arial MT"/>
                <a:cs typeface="Arial MT"/>
              </a:rPr>
              <a:t>A</a:t>
            </a:r>
            <a:r>
              <a:rPr spc="-15" dirty="0" err="1" smtClean="0">
                <a:latin typeface="Arial MT"/>
                <a:cs typeface="Arial MT"/>
              </a:rPr>
              <a:t>dr</a:t>
            </a:r>
            <a:r>
              <a:rPr spc="10" dirty="0" smtClean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is </a:t>
            </a:r>
            <a:r>
              <a:rPr spc="-5" dirty="0">
                <a:latin typeface="Arial MT"/>
                <a:cs typeface="Arial MT"/>
              </a:rPr>
              <a:t>slightly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correlated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10" dirty="0">
                <a:latin typeface="Arial MT"/>
                <a:cs typeface="Arial MT"/>
              </a:rPr>
              <a:t>with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total_people,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which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makes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sense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more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no.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of</a:t>
            </a:r>
            <a:r>
              <a:rPr dirty="0">
                <a:latin typeface="Arial MT"/>
                <a:cs typeface="Arial MT"/>
              </a:rPr>
              <a:t> people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means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10" dirty="0">
                <a:latin typeface="Arial MT"/>
                <a:cs typeface="Arial MT"/>
              </a:rPr>
              <a:t>more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revenue,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therefore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more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adr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576" y="4837429"/>
            <a:ext cx="8983980" cy="22860"/>
            <a:chOff x="36576" y="4837429"/>
            <a:chExt cx="8983980" cy="22860"/>
          </a:xfrm>
        </p:grpSpPr>
        <p:sp>
          <p:nvSpPr>
            <p:cNvPr id="4" name="object 4"/>
            <p:cNvSpPr/>
            <p:nvPr/>
          </p:nvSpPr>
          <p:spPr>
            <a:xfrm>
              <a:off x="36576" y="4837442"/>
              <a:ext cx="8979535" cy="17780"/>
            </a:xfrm>
            <a:custGeom>
              <a:avLst/>
              <a:gdLst/>
              <a:ahLst/>
              <a:cxnLst/>
              <a:rect l="l" t="t" r="r" b="b"/>
              <a:pathLst>
                <a:path w="8979535" h="17779">
                  <a:moveTo>
                    <a:pt x="8979408" y="4305"/>
                  </a:moveTo>
                  <a:lnTo>
                    <a:pt x="8979154" y="4305"/>
                  </a:lnTo>
                  <a:lnTo>
                    <a:pt x="8979154" y="0"/>
                  </a:lnTo>
                  <a:lnTo>
                    <a:pt x="254" y="0"/>
                  </a:lnTo>
                  <a:lnTo>
                    <a:pt x="254" y="4305"/>
                  </a:lnTo>
                  <a:lnTo>
                    <a:pt x="0" y="4305"/>
                  </a:lnTo>
                  <a:lnTo>
                    <a:pt x="0" y="8877"/>
                  </a:lnTo>
                  <a:lnTo>
                    <a:pt x="254" y="8877"/>
                  </a:lnTo>
                  <a:lnTo>
                    <a:pt x="254" y="17767"/>
                  </a:lnTo>
                  <a:lnTo>
                    <a:pt x="8979154" y="17767"/>
                  </a:lnTo>
                  <a:lnTo>
                    <a:pt x="8979154" y="8877"/>
                  </a:lnTo>
                  <a:lnTo>
                    <a:pt x="8979408" y="8877"/>
                  </a:lnTo>
                  <a:lnTo>
                    <a:pt x="8979408" y="4305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5983" y="4841747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" y="4841747"/>
              <a:ext cx="8983980" cy="13970"/>
            </a:xfrm>
            <a:custGeom>
              <a:avLst/>
              <a:gdLst/>
              <a:ahLst/>
              <a:cxnLst/>
              <a:rect l="l" t="t" r="r" b="b"/>
              <a:pathLst>
                <a:path w="8983980" h="13970">
                  <a:moveTo>
                    <a:pt x="4559" y="4572"/>
                  </a:moveTo>
                  <a:lnTo>
                    <a:pt x="0" y="4572"/>
                  </a:lnTo>
                  <a:lnTo>
                    <a:pt x="0" y="13716"/>
                  </a:lnTo>
                  <a:lnTo>
                    <a:pt x="4559" y="13716"/>
                  </a:lnTo>
                  <a:lnTo>
                    <a:pt x="4559" y="4572"/>
                  </a:lnTo>
                  <a:close/>
                </a:path>
                <a:path w="8983980" h="13970">
                  <a:moveTo>
                    <a:pt x="8983980" y="0"/>
                  </a:moveTo>
                  <a:lnTo>
                    <a:pt x="8979408" y="0"/>
                  </a:lnTo>
                  <a:lnTo>
                    <a:pt x="8979408" y="4572"/>
                  </a:lnTo>
                  <a:lnTo>
                    <a:pt x="8983980" y="4572"/>
                  </a:lnTo>
                  <a:lnTo>
                    <a:pt x="898398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15983" y="4846319"/>
              <a:ext cx="5080" cy="9525"/>
            </a:xfrm>
            <a:custGeom>
              <a:avLst/>
              <a:gdLst/>
              <a:ahLst/>
              <a:cxnLst/>
              <a:rect l="l" t="t" r="r" b="b"/>
              <a:pathLst>
                <a:path w="5079" h="9525">
                  <a:moveTo>
                    <a:pt x="457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572" y="9143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" y="4855464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571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4571" y="457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" y="4855476"/>
              <a:ext cx="8983980" cy="5080"/>
            </a:xfrm>
            <a:custGeom>
              <a:avLst/>
              <a:gdLst/>
              <a:ahLst/>
              <a:cxnLst/>
              <a:rect l="l" t="t" r="r" b="b"/>
              <a:pathLst>
                <a:path w="8983980" h="5079">
                  <a:moveTo>
                    <a:pt x="4559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4559" y="4559"/>
                  </a:lnTo>
                  <a:lnTo>
                    <a:pt x="4559" y="0"/>
                  </a:lnTo>
                  <a:close/>
                </a:path>
                <a:path w="8983980" h="5079">
                  <a:moveTo>
                    <a:pt x="8983980" y="0"/>
                  </a:moveTo>
                  <a:lnTo>
                    <a:pt x="8979408" y="0"/>
                  </a:lnTo>
                  <a:lnTo>
                    <a:pt x="4572" y="0"/>
                  </a:lnTo>
                  <a:lnTo>
                    <a:pt x="4572" y="4559"/>
                  </a:lnTo>
                  <a:lnTo>
                    <a:pt x="8979408" y="4559"/>
                  </a:lnTo>
                  <a:lnTo>
                    <a:pt x="8983980" y="4559"/>
                  </a:lnTo>
                  <a:lnTo>
                    <a:pt x="898398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666750"/>
            <a:ext cx="5640260" cy="390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5" y="367360"/>
            <a:ext cx="7672325" cy="3877985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Team Members Name: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Deepanshu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Kishore</a:t>
            </a:r>
            <a:b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Abhishek</a:t>
            </a:r>
            <a:b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Gaurav</a:t>
            </a:r>
            <a:b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Shaifali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00150"/>
            <a:ext cx="61721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u="sng" dirty="0"/>
              <a:t>Room </a:t>
            </a:r>
            <a:r>
              <a:rPr lang="en-IN" sz="7200" u="sng" dirty="0" smtClean="0"/>
              <a:t>Insights</a:t>
            </a:r>
            <a:endParaRPr lang="en-IN" sz="7200" u="sng" dirty="0"/>
          </a:p>
        </p:txBody>
      </p:sp>
    </p:spTree>
    <p:extLst>
      <p:ext uri="{BB962C8B-B14F-4D97-AF65-F5344CB8AC3E}">
        <p14:creationId xmlns:p14="http://schemas.microsoft.com/office/powerpoint/2010/main" val="29546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5750"/>
            <a:ext cx="7772400" cy="677108"/>
          </a:xfrm>
        </p:spPr>
        <p:txBody>
          <a:bodyPr/>
          <a:lstStyle/>
          <a:p>
            <a:pPr algn="ctr"/>
            <a:r>
              <a:rPr lang="en-IN" sz="4400" u="sng" dirty="0" smtClean="0"/>
              <a:t>Room In Demand</a:t>
            </a:r>
            <a:endParaRPr lang="en-IN" sz="44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986"/>
            <a:ext cx="8686800" cy="4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9550"/>
            <a:ext cx="8129525" cy="1107996"/>
          </a:xfrm>
        </p:spPr>
        <p:txBody>
          <a:bodyPr/>
          <a:lstStyle/>
          <a:p>
            <a:pPr algn="ctr"/>
            <a:r>
              <a:rPr lang="en-IN" u="sng" dirty="0" smtClean="0"/>
              <a:t>Checking whether waiting time have any affect on cancellation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04950"/>
            <a:ext cx="830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71550"/>
            <a:ext cx="8839200" cy="343555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30"/>
              </a:spcBef>
            </a:pPr>
            <a:r>
              <a:rPr sz="4400" b="1" spc="15" dirty="0" smtClean="0">
                <a:solidFill>
                  <a:srgbClr val="202020"/>
                </a:solidFill>
                <a:latin typeface="Arial"/>
                <a:cs typeface="Arial"/>
              </a:rPr>
              <a:t>Observation</a:t>
            </a:r>
            <a:endParaRPr lang="en-IN" sz="4400" b="1" spc="15" dirty="0" smtClean="0">
              <a:solidFill>
                <a:srgbClr val="202020"/>
              </a:solidFill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730"/>
              </a:spcBef>
            </a:pPr>
            <a:endParaRPr lang="en-IN" sz="2400" dirty="0" smtClean="0">
              <a:latin typeface="Arial"/>
              <a:cs typeface="Arial"/>
            </a:endParaRPr>
          </a:p>
          <a:p>
            <a:pPr marL="597535" indent="-457200">
              <a:spcBef>
                <a:spcPts val="730"/>
              </a:spcBef>
              <a:buAutoNum type="arabicParenR"/>
            </a:pPr>
            <a:r>
              <a:rPr lang="en-IN" sz="2400" dirty="0"/>
              <a:t>T</a:t>
            </a:r>
            <a:r>
              <a:rPr lang="en-IN" sz="2400" dirty="0" smtClean="0"/>
              <a:t>ype </a:t>
            </a:r>
            <a:r>
              <a:rPr lang="en-IN" sz="2400" dirty="0"/>
              <a:t>A Room is in most </a:t>
            </a:r>
            <a:r>
              <a:rPr lang="en-IN" sz="2400" dirty="0" smtClean="0"/>
              <a:t>demand</a:t>
            </a:r>
            <a:endParaRPr lang="en-IN" sz="4400" dirty="0">
              <a:latin typeface="Arial"/>
              <a:cs typeface="Arial"/>
            </a:endParaRPr>
          </a:p>
          <a:p>
            <a:pPr marL="597535" indent="-457200">
              <a:spcBef>
                <a:spcPts val="730"/>
              </a:spcBef>
              <a:buFontTx/>
              <a:buAutoNum type="arabicParenR"/>
            </a:pPr>
            <a:r>
              <a:rPr lang="en-IN" sz="2400" spc="10" dirty="0" smtClean="0">
                <a:latin typeface="Arial MT"/>
                <a:cs typeface="Arial MT"/>
              </a:rPr>
              <a:t>Waiting</a:t>
            </a:r>
            <a:r>
              <a:rPr lang="en-IN" sz="2400" spc="25" dirty="0" smtClean="0">
                <a:latin typeface="Arial MT"/>
                <a:cs typeface="Arial MT"/>
              </a:rPr>
              <a:t> </a:t>
            </a:r>
            <a:r>
              <a:rPr lang="en-IN" sz="2400" spc="20" dirty="0">
                <a:latin typeface="Arial MT"/>
                <a:cs typeface="Arial MT"/>
              </a:rPr>
              <a:t>time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r>
              <a:rPr lang="en-IN" sz="2400" spc="5" dirty="0">
                <a:latin typeface="Arial MT"/>
                <a:cs typeface="Arial MT"/>
              </a:rPr>
              <a:t>is</a:t>
            </a:r>
            <a:r>
              <a:rPr lang="en-IN" sz="2400" spc="25" dirty="0">
                <a:latin typeface="Arial MT"/>
                <a:cs typeface="Arial MT"/>
              </a:rPr>
              <a:t> </a:t>
            </a:r>
            <a:r>
              <a:rPr lang="en-IN" sz="2400" spc="20" dirty="0">
                <a:latin typeface="Arial MT"/>
                <a:cs typeface="Arial MT"/>
              </a:rPr>
              <a:t>showing</a:t>
            </a:r>
            <a:r>
              <a:rPr lang="en-IN" sz="2400" spc="60" dirty="0">
                <a:latin typeface="Arial MT"/>
                <a:cs typeface="Arial MT"/>
              </a:rPr>
              <a:t> </a:t>
            </a:r>
            <a:r>
              <a:rPr lang="en-IN" sz="2400" spc="15" dirty="0">
                <a:latin typeface="Arial MT"/>
                <a:cs typeface="Arial MT"/>
              </a:rPr>
              <a:t>almost</a:t>
            </a:r>
            <a:r>
              <a:rPr lang="en-IN" sz="2400" spc="35" dirty="0">
                <a:latin typeface="Arial MT"/>
                <a:cs typeface="Arial MT"/>
              </a:rPr>
              <a:t> </a:t>
            </a:r>
            <a:r>
              <a:rPr lang="en-IN" sz="2400" spc="30" dirty="0">
                <a:latin typeface="Arial MT"/>
                <a:cs typeface="Arial MT"/>
              </a:rPr>
              <a:t>no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r>
              <a:rPr lang="en-IN" sz="2400" spc="15" dirty="0">
                <a:latin typeface="Arial MT"/>
                <a:cs typeface="Arial MT"/>
              </a:rPr>
              <a:t>affect</a:t>
            </a:r>
            <a:r>
              <a:rPr lang="en-IN" sz="2400" spc="30" dirty="0">
                <a:latin typeface="Arial MT"/>
                <a:cs typeface="Arial MT"/>
              </a:rPr>
              <a:t> </a:t>
            </a:r>
            <a:r>
              <a:rPr lang="en-IN" sz="2400" spc="10" dirty="0">
                <a:latin typeface="Arial MT"/>
                <a:cs typeface="Arial MT"/>
              </a:rPr>
              <a:t>on</a:t>
            </a:r>
            <a:r>
              <a:rPr lang="en-IN" sz="2400" spc="30" dirty="0">
                <a:latin typeface="Arial MT"/>
                <a:cs typeface="Arial MT"/>
              </a:rPr>
              <a:t> </a:t>
            </a:r>
            <a:r>
              <a:rPr lang="en-IN" sz="2400" spc="15" dirty="0">
                <a:latin typeface="Arial MT"/>
                <a:cs typeface="Arial MT"/>
              </a:rPr>
              <a:t>cancellation </a:t>
            </a:r>
            <a:endParaRPr lang="en-IN" sz="2400" spc="15" dirty="0" smtClean="0">
              <a:latin typeface="Arial MT"/>
              <a:cs typeface="Arial MT"/>
            </a:endParaRPr>
          </a:p>
          <a:p>
            <a:pPr marL="597535" indent="-457200">
              <a:spcBef>
                <a:spcPts val="730"/>
              </a:spcBef>
              <a:buFontTx/>
              <a:buAutoNum type="arabicParenR"/>
            </a:pPr>
            <a:r>
              <a:rPr lang="en-IN" sz="2400" spc="25" dirty="0" smtClean="0">
                <a:latin typeface="Arial MT"/>
                <a:cs typeface="Arial MT"/>
              </a:rPr>
              <a:t>Room</a:t>
            </a:r>
            <a:r>
              <a:rPr lang="en-IN" sz="2400" spc="-10" dirty="0" smtClean="0">
                <a:latin typeface="Arial MT"/>
                <a:cs typeface="Arial MT"/>
              </a:rPr>
              <a:t> </a:t>
            </a:r>
            <a:r>
              <a:rPr lang="en-IN" sz="2400" spc="10" dirty="0">
                <a:latin typeface="Arial MT"/>
                <a:cs typeface="Arial MT"/>
              </a:rPr>
              <a:t>types</a:t>
            </a:r>
            <a:r>
              <a:rPr lang="en-IN" sz="2400" spc="25" dirty="0">
                <a:latin typeface="Arial MT"/>
                <a:cs typeface="Arial MT"/>
              </a:rPr>
              <a:t> </a:t>
            </a:r>
            <a:r>
              <a:rPr lang="en-IN" sz="2400" spc="35" dirty="0">
                <a:latin typeface="Arial MT"/>
                <a:cs typeface="Arial MT"/>
              </a:rPr>
              <a:t>C,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r>
              <a:rPr lang="en-IN" sz="2400" spc="25" dirty="0">
                <a:latin typeface="Arial MT"/>
                <a:cs typeface="Arial MT"/>
              </a:rPr>
              <a:t>G</a:t>
            </a:r>
            <a:r>
              <a:rPr lang="en-IN" sz="2400" spc="55" dirty="0">
                <a:latin typeface="Arial MT"/>
                <a:cs typeface="Arial MT"/>
              </a:rPr>
              <a:t> </a:t>
            </a:r>
            <a:r>
              <a:rPr lang="en-IN" sz="2400" spc="20" dirty="0">
                <a:latin typeface="Arial MT"/>
                <a:cs typeface="Arial MT"/>
              </a:rPr>
              <a:t>and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r>
              <a:rPr lang="en-IN" sz="2400" spc="25" dirty="0">
                <a:latin typeface="Arial MT"/>
                <a:cs typeface="Arial MT"/>
              </a:rPr>
              <a:t>H</a:t>
            </a:r>
            <a:r>
              <a:rPr lang="en-IN" sz="2400" spc="40" dirty="0">
                <a:latin typeface="Arial MT"/>
                <a:cs typeface="Arial MT"/>
              </a:rPr>
              <a:t> </a:t>
            </a:r>
            <a:r>
              <a:rPr lang="en-IN" sz="2400" spc="20" dirty="0">
                <a:latin typeface="Arial MT"/>
                <a:cs typeface="Arial MT"/>
              </a:rPr>
              <a:t>are</a:t>
            </a:r>
            <a:r>
              <a:rPr lang="en-IN" sz="2400" spc="-40" dirty="0">
                <a:latin typeface="Arial MT"/>
                <a:cs typeface="Arial MT"/>
              </a:rPr>
              <a:t> </a:t>
            </a:r>
            <a:r>
              <a:rPr lang="en-IN" sz="2400" spc="25" dirty="0">
                <a:latin typeface="Arial MT"/>
                <a:cs typeface="Arial MT"/>
              </a:rPr>
              <a:t>some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r>
              <a:rPr lang="en-IN" sz="2400" spc="5" dirty="0">
                <a:latin typeface="Arial MT"/>
                <a:cs typeface="Arial MT"/>
              </a:rPr>
              <a:t>of</a:t>
            </a:r>
            <a:r>
              <a:rPr lang="en-IN" sz="2400" spc="35" dirty="0">
                <a:latin typeface="Arial MT"/>
                <a:cs typeface="Arial MT"/>
              </a:rPr>
              <a:t> </a:t>
            </a:r>
            <a:r>
              <a:rPr lang="en-IN" sz="2400" spc="30" dirty="0">
                <a:latin typeface="Arial MT"/>
                <a:cs typeface="Arial MT"/>
              </a:rPr>
              <a:t>the</a:t>
            </a:r>
            <a:r>
              <a:rPr lang="en-IN" sz="2400" spc="-40" dirty="0">
                <a:latin typeface="Arial MT"/>
                <a:cs typeface="Arial MT"/>
              </a:rPr>
              <a:t> </a:t>
            </a:r>
            <a:r>
              <a:rPr lang="en-IN" sz="2400" spc="15" dirty="0">
                <a:latin typeface="Arial MT"/>
                <a:cs typeface="Arial MT"/>
              </a:rPr>
              <a:t>highest </a:t>
            </a:r>
            <a:r>
              <a:rPr lang="en-IN" sz="2400" spc="-305" dirty="0">
                <a:latin typeface="Arial MT"/>
                <a:cs typeface="Arial MT"/>
              </a:rPr>
              <a:t> </a:t>
            </a:r>
            <a:r>
              <a:rPr lang="en-IN" sz="2400" spc="20" dirty="0" err="1">
                <a:latin typeface="Arial MT"/>
                <a:cs typeface="Arial MT"/>
              </a:rPr>
              <a:t>adr</a:t>
            </a:r>
            <a:r>
              <a:rPr lang="en-IN" sz="2400" spc="20" dirty="0">
                <a:latin typeface="Arial MT"/>
                <a:cs typeface="Arial MT"/>
              </a:rPr>
              <a:t>(average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r>
              <a:rPr lang="en-IN" sz="2400" spc="15" dirty="0">
                <a:latin typeface="Arial MT"/>
                <a:cs typeface="Arial MT"/>
              </a:rPr>
              <a:t>daily</a:t>
            </a:r>
            <a:r>
              <a:rPr lang="en-IN" sz="2400" spc="-55" dirty="0">
                <a:latin typeface="Arial MT"/>
                <a:cs typeface="Arial MT"/>
              </a:rPr>
              <a:t> </a:t>
            </a:r>
            <a:r>
              <a:rPr lang="en-IN" sz="2400" spc="20" dirty="0">
                <a:latin typeface="Arial MT"/>
                <a:cs typeface="Arial MT"/>
              </a:rPr>
              <a:t>rate)</a:t>
            </a:r>
            <a:r>
              <a:rPr lang="en-IN" sz="2400" spc="5" dirty="0">
                <a:latin typeface="Arial MT"/>
                <a:cs typeface="Arial MT"/>
              </a:rPr>
              <a:t> </a:t>
            </a:r>
            <a:r>
              <a:rPr lang="en-IN" sz="2400" spc="20" dirty="0">
                <a:latin typeface="Arial MT"/>
                <a:cs typeface="Arial MT"/>
              </a:rPr>
              <a:t>generating</a:t>
            </a:r>
            <a:r>
              <a:rPr lang="en-IN" sz="2400" spc="-45" dirty="0">
                <a:latin typeface="Arial MT"/>
                <a:cs typeface="Arial MT"/>
              </a:rPr>
              <a:t> </a:t>
            </a:r>
            <a:r>
              <a:rPr lang="en-IN" sz="2400" spc="25" dirty="0">
                <a:latin typeface="Arial MT"/>
                <a:cs typeface="Arial MT"/>
              </a:rPr>
              <a:t>rooms</a:t>
            </a:r>
            <a:endParaRPr lang="en-IN" sz="2400" dirty="0">
              <a:latin typeface="Arial MT"/>
              <a:cs typeface="Arial MT"/>
            </a:endParaRPr>
          </a:p>
          <a:p>
            <a:pPr marL="140335">
              <a:spcBef>
                <a:spcPts val="730"/>
              </a:spcBef>
            </a:pPr>
            <a:endParaRPr lang="en-IN"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733550"/>
            <a:ext cx="540969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b="1" spc="5" dirty="0">
                <a:solidFill>
                  <a:schemeClr val="tx1"/>
                </a:solidFill>
                <a:latin typeface="Arial"/>
                <a:cs typeface="Arial"/>
              </a:rPr>
              <a:t>Thank</a:t>
            </a:r>
            <a:r>
              <a:rPr sz="7200" b="1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7200" b="1" dirty="0">
                <a:solidFill>
                  <a:schemeClr val="tx1"/>
                </a:solidFill>
                <a:latin typeface="Arial"/>
                <a:cs typeface="Arial"/>
              </a:rPr>
              <a:t>You</a:t>
            </a:r>
            <a:endParaRPr sz="7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226" y="389966"/>
            <a:ext cx="141986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0" dirty="0">
                <a:solidFill>
                  <a:srgbClr val="001F5F"/>
                </a:solidFill>
                <a:latin typeface="Arial"/>
                <a:cs typeface="Arial"/>
              </a:rPr>
              <a:t>Agenda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04" y="1300683"/>
            <a:ext cx="6043930" cy="344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discuss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from </a:t>
            </a:r>
            <a:r>
              <a:rPr sz="1400" spc="-5" dirty="0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We’ll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doing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ways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300990" indent="-288925">
              <a:lnSpc>
                <a:spcPct val="100000"/>
              </a:lnSpc>
              <a:spcBef>
                <a:spcPts val="1165"/>
              </a:spcBef>
              <a:buChar char="•"/>
              <a:tabLst>
                <a:tab pos="300355" algn="l"/>
                <a:tab pos="301625" algn="l"/>
              </a:tabLst>
            </a:pPr>
            <a:r>
              <a:rPr sz="1400" dirty="0">
                <a:latin typeface="Arial MT"/>
                <a:cs typeface="Arial MT"/>
              </a:rPr>
              <a:t>Basic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300990" indent="-288925">
              <a:lnSpc>
                <a:spcPct val="100000"/>
              </a:lnSpc>
              <a:spcBef>
                <a:spcPts val="5"/>
              </a:spcBef>
              <a:buChar char="•"/>
              <a:tabLst>
                <a:tab pos="300355" algn="l"/>
                <a:tab pos="301625" algn="l"/>
              </a:tabLst>
            </a:pP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300990" indent="-288925">
              <a:lnSpc>
                <a:spcPct val="100000"/>
              </a:lnSpc>
              <a:buChar char="•"/>
              <a:tabLst>
                <a:tab pos="300355" algn="l"/>
                <a:tab pos="301625" algn="l"/>
              </a:tabLst>
            </a:pP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Channel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300990" indent="-288925">
              <a:lnSpc>
                <a:spcPct val="100000"/>
              </a:lnSpc>
              <a:buChar char="•"/>
              <a:tabLst>
                <a:tab pos="300355" algn="l"/>
                <a:tab pos="301625" algn="l"/>
              </a:tabLst>
            </a:pPr>
            <a:r>
              <a:rPr sz="1400" dirty="0">
                <a:latin typeface="Arial MT"/>
                <a:cs typeface="Arial MT"/>
              </a:rPr>
              <a:t>Checking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correlation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300990" indent="-288925">
              <a:lnSpc>
                <a:spcPct val="100000"/>
              </a:lnSpc>
              <a:buChar char="•"/>
              <a:tabLst>
                <a:tab pos="300355" algn="l"/>
                <a:tab pos="301625" algn="l"/>
              </a:tabLst>
            </a:pPr>
            <a:r>
              <a:rPr sz="1400" dirty="0">
                <a:latin typeface="Arial MT"/>
                <a:cs typeface="Arial MT"/>
              </a:rPr>
              <a:t>Waiting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affect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we’ll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find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key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factors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33350"/>
            <a:ext cx="561629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3600" b="1" spc="-5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sz="3600" b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00150"/>
            <a:ext cx="8406588" cy="3872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Given</a:t>
            </a:r>
            <a:r>
              <a:rPr spc="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data</a:t>
            </a:r>
            <a:r>
              <a:rPr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set</a:t>
            </a:r>
            <a:r>
              <a:rPr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has</a:t>
            </a:r>
            <a:r>
              <a:rPr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different</a:t>
            </a:r>
            <a:r>
              <a:rPr spc="-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columns</a:t>
            </a:r>
            <a:r>
              <a:rPr spc="-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of</a:t>
            </a:r>
            <a:r>
              <a:rPr spc="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variables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crucial</a:t>
            </a:r>
            <a:r>
              <a:rPr spc="-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for</a:t>
            </a:r>
            <a:r>
              <a:rPr spc="-5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hotel</a:t>
            </a:r>
            <a:r>
              <a:rPr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bookings.</a:t>
            </a:r>
            <a:r>
              <a:rPr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Some</a:t>
            </a:r>
            <a:r>
              <a:rPr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of</a:t>
            </a:r>
            <a:r>
              <a:rPr spc="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them</a:t>
            </a:r>
            <a:r>
              <a:rPr spc="-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are:</a:t>
            </a:r>
            <a:endParaRPr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  <a:latin typeface="Arial MT"/>
                <a:cs typeface="Arial MT"/>
              </a:rPr>
              <a:t>hotel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pc="-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category</a:t>
            </a:r>
            <a:r>
              <a:rPr spc="-4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hotels,</a:t>
            </a:r>
            <a:r>
              <a:rPr spc="-5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which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are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two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Arial MT"/>
              </a:rPr>
              <a:t>resort</a:t>
            </a:r>
            <a:r>
              <a:rPr spc="-5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hotel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city</a:t>
            </a:r>
            <a:r>
              <a:rPr spc="-4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hotel.</a:t>
            </a:r>
            <a:endParaRPr dirty="0">
              <a:latin typeface="Arial MT"/>
              <a:cs typeface="Arial MT"/>
            </a:endParaRPr>
          </a:p>
          <a:p>
            <a:pPr marL="298450" marR="5080" indent="-285750">
              <a:lnSpc>
                <a:spcPts val="162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value</a:t>
            </a:r>
            <a:r>
              <a:rPr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column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show</a:t>
            </a:r>
            <a:r>
              <a:rPr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the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cancellation</a:t>
            </a:r>
            <a:r>
              <a:rPr spc="-3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type.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575757"/>
                </a:solidFill>
                <a:latin typeface="Arial MT"/>
                <a:cs typeface="Arial MT"/>
              </a:rPr>
              <a:t>If</a:t>
            </a:r>
            <a:r>
              <a:rPr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booking</a:t>
            </a:r>
            <a:r>
              <a:rPr spc="-4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0" dirty="0">
                <a:solidFill>
                  <a:srgbClr val="575757"/>
                </a:solidFill>
                <a:latin typeface="Arial MT"/>
                <a:cs typeface="Arial MT"/>
              </a:rPr>
              <a:t>was</a:t>
            </a:r>
            <a:r>
              <a:rPr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endParaRPr lang="en-IN" dirty="0" smtClean="0">
              <a:solidFill>
                <a:srgbClr val="575757"/>
              </a:solidFill>
              <a:latin typeface="Arial MT"/>
              <a:cs typeface="Arial MT"/>
            </a:endParaRPr>
          </a:p>
          <a:p>
            <a:pPr marL="298450" marR="5080" indent="-285750">
              <a:lnSpc>
                <a:spcPts val="162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pc="-5" dirty="0" smtClean="0">
                <a:solidFill>
                  <a:srgbClr val="575757"/>
                </a:solidFill>
                <a:latin typeface="Arial MT"/>
                <a:cs typeface="Arial MT"/>
              </a:rPr>
              <a:t>cancelled</a:t>
            </a:r>
            <a:r>
              <a:rPr spc="-35" dirty="0" smtClean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or</a:t>
            </a:r>
            <a:r>
              <a:rPr spc="-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not. </a:t>
            </a:r>
            <a:r>
              <a:rPr spc="-37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Values[0,1],</a:t>
            </a:r>
            <a:r>
              <a:rPr spc="-5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Arial MT"/>
              </a:rPr>
              <a:t>where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Arial MT"/>
              </a:rPr>
              <a:t>0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indicates</a:t>
            </a:r>
            <a:r>
              <a:rPr spc="-4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not</a:t>
            </a:r>
            <a:r>
              <a:rPr spc="-2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cancelled.</a:t>
            </a:r>
            <a:endParaRPr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time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between</a:t>
            </a:r>
            <a:r>
              <a:rPr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reservation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actual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arrival.</a:t>
            </a:r>
            <a:endParaRPr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stayed_in_weekend_nights:</a:t>
            </a:r>
            <a:r>
              <a:rPr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number</a:t>
            </a:r>
            <a:r>
              <a:rPr spc="-2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weekend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nights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stay 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per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reservation</a:t>
            </a:r>
            <a:endParaRPr dirty="0">
              <a:latin typeface="Arial MT"/>
              <a:cs typeface="Arial MT"/>
            </a:endParaRPr>
          </a:p>
          <a:p>
            <a:pPr marL="298450" marR="1414780" indent="-285750">
              <a:lnSpc>
                <a:spcPct val="1716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 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The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number 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of </a:t>
            </a:r>
            <a:r>
              <a:rPr dirty="0">
                <a:solidFill>
                  <a:srgbClr val="575757"/>
                </a:solidFill>
                <a:latin typeface="Arial MT"/>
                <a:cs typeface="Arial MT"/>
              </a:rPr>
              <a:t>weekday nights 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stay 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per </a:t>
            </a:r>
            <a:r>
              <a:rPr spc="-5" dirty="0" smtClean="0">
                <a:solidFill>
                  <a:srgbClr val="575757"/>
                </a:solidFill>
                <a:latin typeface="Arial MT"/>
                <a:cs typeface="Arial MT"/>
              </a:rPr>
              <a:t>reservation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964" y="668182"/>
            <a:ext cx="7953375" cy="39250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1414780" indent="-285750">
              <a:lnSpc>
                <a:spcPct val="1716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latin typeface="Arial MT"/>
                <a:cs typeface="Arial MT"/>
              </a:rPr>
              <a:t>meal</a:t>
            </a:r>
            <a:r>
              <a:rPr lang="en-IN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lang="en-IN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IN" dirty="0">
                <a:solidFill>
                  <a:srgbClr val="575757"/>
                </a:solidFill>
                <a:latin typeface="Arial MT"/>
                <a:cs typeface="Arial MT"/>
              </a:rPr>
              <a:t>Meal</a:t>
            </a:r>
            <a:r>
              <a:rPr lang="en-IN" spc="-5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dirty="0">
                <a:solidFill>
                  <a:srgbClr val="575757"/>
                </a:solidFill>
                <a:latin typeface="Arial MT"/>
                <a:cs typeface="Arial MT"/>
              </a:rPr>
              <a:t>preferences</a:t>
            </a:r>
            <a:r>
              <a:rPr lang="en-IN" spc="-4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-10" dirty="0" smtClean="0">
                <a:solidFill>
                  <a:srgbClr val="575757"/>
                </a:solidFill>
                <a:latin typeface="Arial MT"/>
                <a:cs typeface="Arial MT"/>
              </a:rPr>
              <a:t>per</a:t>
            </a:r>
            <a:r>
              <a:rPr lang="en-IN" spc="-30" dirty="0" smtClean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-5" dirty="0" smtClean="0">
                <a:solidFill>
                  <a:srgbClr val="575757"/>
                </a:solidFill>
                <a:latin typeface="Arial MT"/>
                <a:cs typeface="Arial MT"/>
              </a:rPr>
              <a:t>reservation</a:t>
            </a:r>
            <a:r>
              <a:rPr lang="en-IN" spc="-5" dirty="0">
                <a:solidFill>
                  <a:srgbClr val="575757"/>
                </a:solidFill>
                <a:latin typeface="Arial MT"/>
                <a:cs typeface="Arial MT"/>
              </a:rPr>
              <a:t>.[</a:t>
            </a:r>
            <a:r>
              <a:rPr lang="en-IN" spc="-5" dirty="0" err="1" smtClean="0">
                <a:solidFill>
                  <a:srgbClr val="575757"/>
                </a:solidFill>
                <a:latin typeface="Arial MT"/>
                <a:cs typeface="Arial MT"/>
              </a:rPr>
              <a:t>BB,FB,HB,SC,Undefined</a:t>
            </a:r>
            <a:r>
              <a:rPr lang="en-IN" spc="-5" dirty="0" smtClean="0">
                <a:solidFill>
                  <a:srgbClr val="575757"/>
                </a:solidFill>
                <a:latin typeface="Arial MT"/>
                <a:cs typeface="Arial MT"/>
              </a:rPr>
              <a:t>]</a:t>
            </a:r>
            <a:endParaRPr lang="en-IN" dirty="0" smtClean="0">
              <a:latin typeface="Arial MT"/>
              <a:cs typeface="Arial MT"/>
            </a:endParaRPr>
          </a:p>
          <a:p>
            <a:pPr marL="298450" marR="1414780" indent="-285750">
              <a:lnSpc>
                <a:spcPct val="1716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latin typeface="Arial MT"/>
                <a:cs typeface="Arial MT"/>
              </a:rPr>
              <a:t>Country</a:t>
            </a:r>
            <a:r>
              <a:rPr lang="en-IN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lang="en-IN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IN" spc="-10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lang="en-IN" spc="-2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rgbClr val="575757"/>
                </a:solidFill>
                <a:latin typeface="Arial MT"/>
                <a:cs typeface="Arial MT"/>
              </a:rPr>
              <a:t>origin</a:t>
            </a:r>
            <a:r>
              <a:rPr lang="en-IN" spc="-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rgbClr val="575757"/>
                </a:solidFill>
                <a:latin typeface="Arial MT"/>
                <a:cs typeface="Arial MT"/>
              </a:rPr>
              <a:t>country</a:t>
            </a:r>
            <a:r>
              <a:rPr lang="en-IN" spc="-4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-15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lang="en-IN" spc="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-5" dirty="0">
                <a:solidFill>
                  <a:srgbClr val="575757"/>
                </a:solidFill>
                <a:latin typeface="Arial MT"/>
                <a:cs typeface="Arial MT"/>
              </a:rPr>
              <a:t>guest</a:t>
            </a:r>
            <a:r>
              <a:rPr lang="en-IN" spc="-5" dirty="0" smtClean="0">
                <a:solidFill>
                  <a:srgbClr val="575757"/>
                </a:solidFill>
                <a:latin typeface="Arial MT"/>
                <a:cs typeface="Arial MT"/>
              </a:rPr>
              <a:t>.</a:t>
            </a:r>
            <a:endParaRPr lang="en-IN" dirty="0">
              <a:latin typeface="Arial MT"/>
              <a:cs typeface="Arial MT"/>
            </a:endParaRPr>
          </a:p>
          <a:p>
            <a:pPr marL="298450" marR="5080" indent="-285750">
              <a:lnSpc>
                <a:spcPct val="1202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pc="20" dirty="0" err="1" smtClean="0">
                <a:solidFill>
                  <a:srgbClr val="FF0000"/>
                </a:solidFill>
                <a:latin typeface="Arial MT"/>
                <a:cs typeface="Arial MT"/>
              </a:rPr>
              <a:t>market_segment</a:t>
            </a:r>
            <a:r>
              <a:rPr spc="20" dirty="0">
                <a:solidFill>
                  <a:srgbClr val="FF0000"/>
                </a:solidFill>
                <a:latin typeface="Arial MT"/>
                <a:cs typeface="Arial MT"/>
              </a:rPr>
              <a:t>: </a:t>
            </a:r>
            <a:r>
              <a:rPr spc="10" dirty="0">
                <a:solidFill>
                  <a:srgbClr val="575757"/>
                </a:solidFill>
                <a:latin typeface="Arial MT"/>
                <a:cs typeface="Arial MT"/>
              </a:rPr>
              <a:t>This </a:t>
            </a:r>
            <a:r>
              <a:rPr spc="25" dirty="0">
                <a:solidFill>
                  <a:srgbClr val="575757"/>
                </a:solidFill>
                <a:latin typeface="Arial MT"/>
                <a:cs typeface="Arial MT"/>
              </a:rPr>
              <a:t>column show 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how 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reservation </a:t>
            </a:r>
            <a:r>
              <a:rPr spc="25" dirty="0">
                <a:solidFill>
                  <a:srgbClr val="575757"/>
                </a:solidFill>
                <a:latin typeface="Arial MT"/>
                <a:cs typeface="Arial MT"/>
              </a:rPr>
              <a:t>was </a:t>
            </a:r>
            <a:r>
              <a:rPr spc="40" dirty="0">
                <a:solidFill>
                  <a:srgbClr val="575757"/>
                </a:solidFill>
                <a:latin typeface="Arial MT"/>
                <a:cs typeface="Arial MT"/>
              </a:rPr>
              <a:t>made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and </a:t>
            </a:r>
            <a:r>
              <a:rPr spc="25" dirty="0">
                <a:solidFill>
                  <a:srgbClr val="575757"/>
                </a:solidFill>
                <a:latin typeface="Arial MT"/>
                <a:cs typeface="Arial MT"/>
              </a:rPr>
              <a:t>what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is </a:t>
            </a:r>
            <a:r>
              <a:rPr spc="30" dirty="0">
                <a:solidFill>
                  <a:srgbClr val="575757"/>
                </a:solidFill>
                <a:latin typeface="Arial MT"/>
                <a:cs typeface="Arial MT"/>
              </a:rPr>
              <a:t>the </a:t>
            </a:r>
            <a:r>
              <a:rPr spc="25" dirty="0">
                <a:solidFill>
                  <a:srgbClr val="575757"/>
                </a:solidFill>
                <a:latin typeface="Arial MT"/>
                <a:cs typeface="Arial MT"/>
              </a:rPr>
              <a:t>purpose </a:t>
            </a:r>
            <a:r>
              <a:rPr spc="-42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pc="2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reservation.</a:t>
            </a:r>
            <a:r>
              <a:rPr spc="7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Eg,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corporate</a:t>
            </a:r>
            <a:r>
              <a:rPr spc="-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30" dirty="0">
                <a:solidFill>
                  <a:srgbClr val="575757"/>
                </a:solidFill>
                <a:latin typeface="Arial MT"/>
                <a:cs typeface="Arial MT"/>
              </a:rPr>
              <a:t>means</a:t>
            </a:r>
            <a:r>
              <a:rPr spc="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corporate</a:t>
            </a:r>
            <a:r>
              <a:rPr spc="3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trip,</a:t>
            </a:r>
            <a:r>
              <a:rPr spc="7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TA</a:t>
            </a:r>
            <a:r>
              <a:rPr spc="-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for</a:t>
            </a:r>
            <a:r>
              <a:rPr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travel</a:t>
            </a:r>
            <a:r>
              <a:rPr spc="5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agency.</a:t>
            </a:r>
            <a:endParaRPr dirty="0">
              <a:latin typeface="Arial MT"/>
              <a:cs typeface="Arial MT"/>
            </a:endParaRPr>
          </a:p>
          <a:p>
            <a:pPr marL="298450" marR="2960370" indent="-285750">
              <a:lnSpc>
                <a:spcPct val="118200"/>
              </a:lnSpc>
              <a:spcBef>
                <a:spcPts val="1225"/>
              </a:spcBef>
              <a:buFont typeface="Arial" panose="020B0604020202020204" pitchFamily="34" charset="0"/>
              <a:buChar char="•"/>
            </a:pPr>
            <a:r>
              <a:rPr spc="15" dirty="0">
                <a:solidFill>
                  <a:srgbClr val="FF0000"/>
                </a:solidFill>
                <a:latin typeface="Arial MT"/>
                <a:cs typeface="Arial MT"/>
              </a:rPr>
              <a:t>distribution_channel: </a:t>
            </a:r>
            <a:r>
              <a:rPr spc="10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30" dirty="0">
                <a:solidFill>
                  <a:srgbClr val="575757"/>
                </a:solidFill>
                <a:latin typeface="Arial MT"/>
                <a:cs typeface="Arial MT"/>
              </a:rPr>
              <a:t>medium</a:t>
            </a:r>
            <a:r>
              <a:rPr spc="5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575757"/>
                </a:solidFill>
                <a:latin typeface="Arial MT"/>
                <a:cs typeface="Arial MT"/>
              </a:rPr>
              <a:t>through</a:t>
            </a:r>
            <a:r>
              <a:rPr spc="2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booking</a:t>
            </a:r>
            <a:r>
              <a:rPr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25" dirty="0">
                <a:solidFill>
                  <a:srgbClr val="575757"/>
                </a:solidFill>
                <a:latin typeface="Arial MT"/>
                <a:cs typeface="Arial MT"/>
              </a:rPr>
              <a:t>was </a:t>
            </a:r>
            <a:r>
              <a:rPr spc="-4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made.[</a:t>
            </a:r>
            <a:r>
              <a:rPr spc="20" dirty="0" err="1">
                <a:solidFill>
                  <a:srgbClr val="575757"/>
                </a:solidFill>
                <a:latin typeface="Arial MT"/>
                <a:cs typeface="Arial MT"/>
              </a:rPr>
              <a:t>Direct,Corporate,TA</a:t>
            </a:r>
            <a:r>
              <a:rPr spc="20" dirty="0">
                <a:solidFill>
                  <a:srgbClr val="575757"/>
                </a:solidFill>
                <a:latin typeface="Arial MT"/>
                <a:cs typeface="Arial MT"/>
              </a:rPr>
              <a:t>/</a:t>
            </a:r>
            <a:r>
              <a:rPr spc="20" dirty="0" err="1">
                <a:solidFill>
                  <a:srgbClr val="575757"/>
                </a:solidFill>
                <a:latin typeface="Arial MT"/>
                <a:cs typeface="Arial MT"/>
              </a:rPr>
              <a:t>TO,undefined,GDS</a:t>
            </a:r>
            <a:r>
              <a:rPr spc="20" dirty="0" smtClean="0">
                <a:solidFill>
                  <a:srgbClr val="575757"/>
                </a:solidFill>
                <a:latin typeface="Arial MT"/>
                <a:cs typeface="Arial MT"/>
              </a:rPr>
              <a:t>.]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2395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15" dirty="0" err="1" smtClean="0">
                <a:solidFill>
                  <a:srgbClr val="FF0000"/>
                </a:solidFill>
                <a:latin typeface="Arial MT"/>
                <a:cs typeface="Arial MT"/>
              </a:rPr>
              <a:t>days_in_waiting_list</a:t>
            </a:r>
            <a:r>
              <a:rPr lang="en-IN" spc="15" dirty="0" smtClean="0">
                <a:solidFill>
                  <a:srgbClr val="FF0000"/>
                </a:solidFill>
                <a:latin typeface="Arial MT"/>
                <a:cs typeface="Arial MT"/>
              </a:rPr>
              <a:t>: </a:t>
            </a:r>
            <a:r>
              <a:rPr lang="en-IN" spc="30" dirty="0" smtClean="0">
                <a:solidFill>
                  <a:srgbClr val="575757"/>
                </a:solidFill>
                <a:latin typeface="Arial MT"/>
                <a:cs typeface="Arial MT"/>
              </a:rPr>
              <a:t>Number </a:t>
            </a:r>
            <a:r>
              <a:rPr lang="en-IN" spc="5" dirty="0" smtClean="0">
                <a:solidFill>
                  <a:srgbClr val="575757"/>
                </a:solidFill>
                <a:latin typeface="Arial MT"/>
                <a:cs typeface="Arial MT"/>
              </a:rPr>
              <a:t>of </a:t>
            </a:r>
            <a:r>
              <a:rPr lang="en-IN" spc="15" dirty="0" smtClean="0">
                <a:solidFill>
                  <a:srgbClr val="575757"/>
                </a:solidFill>
                <a:latin typeface="Arial MT"/>
                <a:cs typeface="Arial MT"/>
              </a:rPr>
              <a:t>days </a:t>
            </a:r>
            <a:r>
              <a:rPr lang="en-IN" spc="25" dirty="0" smtClean="0">
                <a:solidFill>
                  <a:srgbClr val="575757"/>
                </a:solidFill>
                <a:latin typeface="Arial MT"/>
                <a:cs typeface="Arial MT"/>
              </a:rPr>
              <a:t>between </a:t>
            </a:r>
            <a:r>
              <a:rPr lang="en-IN" spc="15" dirty="0" smtClean="0">
                <a:solidFill>
                  <a:srgbClr val="575757"/>
                </a:solidFill>
                <a:latin typeface="Arial MT"/>
                <a:cs typeface="Arial MT"/>
              </a:rPr>
              <a:t>actual booking </a:t>
            </a:r>
            <a:r>
              <a:rPr lang="en-IN" spc="30" dirty="0" smtClean="0">
                <a:solidFill>
                  <a:srgbClr val="575757"/>
                </a:solidFill>
                <a:latin typeface="Arial MT"/>
                <a:cs typeface="Arial MT"/>
              </a:rPr>
              <a:t>and 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transact. </a:t>
            </a:r>
            <a:r>
              <a:rPr lang="en-IN" spc="-4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0" dirty="0" err="1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lang="en-IN" spc="20" dirty="0">
                <a:solidFill>
                  <a:srgbClr val="575757"/>
                </a:solidFill>
                <a:latin typeface="Arial MT"/>
                <a:cs typeface="Arial MT"/>
              </a:rPr>
              <a:t>:</a:t>
            </a:r>
            <a:r>
              <a:rPr lang="en-IN" spc="6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0" dirty="0">
                <a:solidFill>
                  <a:srgbClr val="575757"/>
                </a:solidFill>
                <a:latin typeface="Arial MT"/>
                <a:cs typeface="Arial MT"/>
              </a:rPr>
              <a:t>Type</a:t>
            </a:r>
            <a:r>
              <a:rPr lang="en-IN" spc="6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5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lang="en-IN"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0" dirty="0">
                <a:solidFill>
                  <a:srgbClr val="575757"/>
                </a:solidFill>
                <a:latin typeface="Arial MT"/>
                <a:cs typeface="Arial MT"/>
              </a:rPr>
              <a:t>customers(</a:t>
            </a:r>
            <a:r>
              <a:rPr lang="en-IN" spc="5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Transient,</a:t>
            </a:r>
            <a:r>
              <a:rPr lang="en-IN"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5" dirty="0">
                <a:solidFill>
                  <a:srgbClr val="575757"/>
                </a:solidFill>
                <a:latin typeface="Arial MT"/>
                <a:cs typeface="Arial MT"/>
              </a:rPr>
              <a:t>group,</a:t>
            </a:r>
            <a:r>
              <a:rPr lang="en-IN" spc="5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5" dirty="0">
                <a:solidFill>
                  <a:srgbClr val="575757"/>
                </a:solidFill>
                <a:latin typeface="Arial MT"/>
                <a:cs typeface="Arial MT"/>
              </a:rPr>
              <a:t>etc</a:t>
            </a:r>
            <a:r>
              <a:rPr lang="en-IN" spc="5" dirty="0" smtClean="0">
                <a:solidFill>
                  <a:srgbClr val="575757"/>
                </a:solidFill>
                <a:latin typeface="Arial MT"/>
                <a:cs typeface="Arial MT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MT"/>
              <a:cs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15" dirty="0" err="1">
                <a:solidFill>
                  <a:srgbClr val="FF0000"/>
                </a:solidFill>
                <a:latin typeface="Arial MT"/>
                <a:cs typeface="Arial MT"/>
              </a:rPr>
              <a:t>Is_repeated_guest</a:t>
            </a:r>
            <a:r>
              <a:rPr lang="en-IN" spc="1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lang="en-IN" spc="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IN" spc="25" dirty="0">
                <a:solidFill>
                  <a:srgbClr val="575757"/>
                </a:solidFill>
                <a:latin typeface="Arial MT"/>
                <a:cs typeface="Arial MT"/>
              </a:rPr>
              <a:t>Shows</a:t>
            </a:r>
            <a:r>
              <a:rPr lang="en-IN" spc="10" dirty="0">
                <a:solidFill>
                  <a:srgbClr val="575757"/>
                </a:solidFill>
                <a:latin typeface="Arial MT"/>
                <a:cs typeface="Arial MT"/>
              </a:rPr>
              <a:t> if</a:t>
            </a:r>
            <a:r>
              <a:rPr lang="en-IN" spc="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lang="en-IN"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guest</a:t>
            </a:r>
            <a:r>
              <a:rPr lang="en-IN" spc="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is</a:t>
            </a:r>
            <a:r>
              <a:rPr lang="en-IN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40" dirty="0">
                <a:solidFill>
                  <a:srgbClr val="575757"/>
                </a:solidFill>
                <a:latin typeface="Arial MT"/>
                <a:cs typeface="Arial MT"/>
              </a:rPr>
              <a:t>who</a:t>
            </a:r>
            <a:r>
              <a:rPr lang="en-IN"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has</a:t>
            </a:r>
            <a:r>
              <a:rPr lang="en-IN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0" dirty="0">
                <a:solidFill>
                  <a:srgbClr val="575757"/>
                </a:solidFill>
                <a:latin typeface="Arial MT"/>
                <a:cs typeface="Arial MT"/>
              </a:rPr>
              <a:t>arrived</a:t>
            </a:r>
            <a:r>
              <a:rPr lang="en-IN" spc="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0" dirty="0">
                <a:solidFill>
                  <a:srgbClr val="575757"/>
                </a:solidFill>
                <a:latin typeface="Arial MT"/>
                <a:cs typeface="Arial MT"/>
              </a:rPr>
              <a:t>earlier</a:t>
            </a:r>
            <a:r>
              <a:rPr lang="en-IN"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5" dirty="0">
                <a:solidFill>
                  <a:srgbClr val="575757"/>
                </a:solidFill>
                <a:latin typeface="Arial MT"/>
                <a:cs typeface="Arial MT"/>
              </a:rPr>
              <a:t>or</a:t>
            </a:r>
            <a:r>
              <a:rPr lang="en-IN" spc="9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0" dirty="0" err="1" smtClean="0">
                <a:solidFill>
                  <a:srgbClr val="575757"/>
                </a:solidFill>
                <a:latin typeface="Arial MT"/>
                <a:cs typeface="Arial MT"/>
              </a:rPr>
              <a:t>not.Values</a:t>
            </a:r>
            <a:r>
              <a:rPr lang="en-IN" spc="20" dirty="0" smtClean="0">
                <a:solidFill>
                  <a:srgbClr val="575757"/>
                </a:solidFill>
                <a:latin typeface="Arial MT"/>
                <a:cs typeface="Arial MT"/>
              </a:rPr>
              <a:t>[0,1</a:t>
            </a:r>
            <a:r>
              <a:rPr lang="en-IN" spc="20" dirty="0">
                <a:solidFill>
                  <a:srgbClr val="575757"/>
                </a:solidFill>
                <a:latin typeface="Arial MT"/>
                <a:cs typeface="Arial MT"/>
              </a:rPr>
              <a:t>]--&gt;0 </a:t>
            </a:r>
            <a:r>
              <a:rPr lang="en-IN" spc="-4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0" dirty="0">
                <a:solidFill>
                  <a:srgbClr val="575757"/>
                </a:solidFill>
                <a:latin typeface="Arial MT"/>
                <a:cs typeface="Arial MT"/>
              </a:rPr>
              <a:t>indicates</a:t>
            </a:r>
            <a:r>
              <a:rPr lang="en-IN"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5" dirty="0">
                <a:solidFill>
                  <a:srgbClr val="575757"/>
                </a:solidFill>
                <a:latin typeface="Arial MT"/>
                <a:cs typeface="Arial MT"/>
              </a:rPr>
              <a:t>no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30" dirty="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0" dirty="0">
                <a:solidFill>
                  <a:srgbClr val="575757"/>
                </a:solidFill>
                <a:latin typeface="Arial MT"/>
                <a:cs typeface="Arial MT"/>
              </a:rPr>
              <a:t>1</a:t>
            </a:r>
            <a:r>
              <a:rPr lang="en-IN" spc="-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0" dirty="0">
                <a:solidFill>
                  <a:srgbClr val="575757"/>
                </a:solidFill>
                <a:latin typeface="Arial MT"/>
                <a:cs typeface="Arial MT"/>
              </a:rPr>
              <a:t>indicated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0" dirty="0">
                <a:solidFill>
                  <a:srgbClr val="575757"/>
                </a:solidFill>
                <a:latin typeface="Arial MT"/>
                <a:cs typeface="Arial MT"/>
              </a:rPr>
              <a:t>yes</a:t>
            </a:r>
            <a:r>
              <a:rPr lang="en-IN" spc="3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5" dirty="0">
                <a:solidFill>
                  <a:srgbClr val="575757"/>
                </a:solidFill>
                <a:latin typeface="Arial MT"/>
                <a:cs typeface="Arial MT"/>
              </a:rPr>
              <a:t>person</a:t>
            </a:r>
            <a:r>
              <a:rPr lang="en-IN" spc="-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is</a:t>
            </a:r>
            <a:r>
              <a:rPr lang="en-IN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lang="en-IN" spc="25" dirty="0">
                <a:solidFill>
                  <a:srgbClr val="575757"/>
                </a:solidFill>
                <a:latin typeface="Arial MT"/>
                <a:cs typeface="Arial MT"/>
              </a:rPr>
              <a:t>repeated</a:t>
            </a:r>
            <a:r>
              <a:rPr lang="en-IN" spc="15" dirty="0">
                <a:solidFill>
                  <a:srgbClr val="575757"/>
                </a:solidFill>
                <a:latin typeface="Arial MT"/>
                <a:cs typeface="Arial MT"/>
              </a:rPr>
              <a:t> guest.</a:t>
            </a:r>
            <a:endParaRPr lang="en-IN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93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745" y="2147437"/>
            <a:ext cx="5749797" cy="9063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1541" y="1877034"/>
            <a:ext cx="582041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5" dirty="0">
                <a:solidFill>
                  <a:schemeClr val="tx1"/>
                </a:solidFill>
                <a:latin typeface="Arial MT"/>
                <a:cs typeface="Arial MT"/>
              </a:rPr>
              <a:t>Basic</a:t>
            </a:r>
            <a:r>
              <a:rPr sz="72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72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dirty="0" smtClean="0"/>
              <a:t>Basic I</a:t>
            </a:r>
            <a:r>
              <a:rPr sz="4400" dirty="0" err="1" smtClean="0"/>
              <a:t>nfo</a:t>
            </a:r>
            <a:r>
              <a:rPr lang="en-IN" sz="4400" dirty="0" err="1" smtClean="0"/>
              <a:t>rmation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27484" y="1539689"/>
            <a:ext cx="6709906" cy="3556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indent="-457834">
              <a:lnSpc>
                <a:spcPts val="3055"/>
              </a:lnSpc>
              <a:spcBef>
                <a:spcPts val="95"/>
              </a:spcBef>
              <a:tabLst>
                <a:tab pos="698500" algn="l"/>
                <a:tab pos="699135" algn="l"/>
              </a:tabLst>
            </a:pPr>
            <a:r>
              <a:rPr spc="-5" dirty="0"/>
              <a:t>There</a:t>
            </a:r>
            <a:r>
              <a:rPr spc="-45" dirty="0"/>
              <a:t> </a:t>
            </a:r>
            <a:r>
              <a:rPr spc="15" dirty="0"/>
              <a:t>are</a:t>
            </a:r>
            <a:r>
              <a:rPr spc="-30" dirty="0"/>
              <a:t> </a:t>
            </a:r>
            <a:r>
              <a:rPr spc="-10" dirty="0"/>
              <a:t>119390 </a:t>
            </a:r>
            <a:r>
              <a:rPr dirty="0"/>
              <a:t>rows</a:t>
            </a:r>
            <a:r>
              <a:rPr spc="-5" dirty="0"/>
              <a:t> ×</a:t>
            </a:r>
            <a:r>
              <a:rPr dirty="0"/>
              <a:t> </a:t>
            </a:r>
            <a:r>
              <a:rPr spc="-10" dirty="0"/>
              <a:t>33 </a:t>
            </a:r>
            <a:r>
              <a:rPr spc="-5" dirty="0"/>
              <a:t>columns</a:t>
            </a:r>
          </a:p>
          <a:p>
            <a:pPr marL="698500" indent="-457834">
              <a:lnSpc>
                <a:spcPts val="2990"/>
              </a:lnSpc>
              <a:buClr>
                <a:srgbClr val="000000"/>
              </a:buClr>
              <a:tabLst>
                <a:tab pos="698500" algn="l"/>
                <a:tab pos="699135" algn="l"/>
              </a:tabLst>
            </a:pPr>
            <a:r>
              <a:rPr spc="-5" dirty="0"/>
              <a:t>Data</a:t>
            </a:r>
            <a:r>
              <a:rPr spc="-10" dirty="0"/>
              <a:t> </a:t>
            </a:r>
            <a:r>
              <a:rPr dirty="0"/>
              <a:t>type</a:t>
            </a:r>
            <a:r>
              <a:rPr spc="-5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dirty="0"/>
              <a:t>columns</a:t>
            </a:r>
            <a:r>
              <a:rPr spc="-5" dirty="0"/>
              <a:t> </a:t>
            </a:r>
            <a:r>
              <a:rPr spc="5" dirty="0"/>
              <a:t>are</a:t>
            </a:r>
            <a:r>
              <a:rPr spc="-45" dirty="0"/>
              <a:t> </a:t>
            </a:r>
            <a:r>
              <a:rPr spc="-5" dirty="0"/>
              <a:t>float </a:t>
            </a:r>
            <a:r>
              <a:rPr spc="5" dirty="0"/>
              <a:t>int64</a:t>
            </a:r>
            <a:r>
              <a:rPr spc="-5" dirty="0"/>
              <a:t> and</a:t>
            </a:r>
            <a:r>
              <a:rPr spc="20" dirty="0"/>
              <a:t> </a:t>
            </a:r>
            <a:r>
              <a:rPr spc="-15" dirty="0"/>
              <a:t>object</a:t>
            </a:r>
          </a:p>
          <a:p>
            <a:pPr marL="698500" indent="-457834">
              <a:lnSpc>
                <a:spcPts val="2990"/>
              </a:lnSpc>
              <a:buClr>
                <a:srgbClr val="000000"/>
              </a:buClr>
              <a:tabLst>
                <a:tab pos="698500" algn="l"/>
                <a:tab pos="699135" algn="l"/>
              </a:tabLst>
            </a:pPr>
            <a:r>
              <a:rPr spc="-5" dirty="0"/>
              <a:t>Duplicates</a:t>
            </a:r>
            <a:r>
              <a:rPr spc="-15" dirty="0"/>
              <a:t> </a:t>
            </a:r>
            <a:r>
              <a:rPr spc="-10" dirty="0"/>
              <a:t>rows</a:t>
            </a:r>
            <a:r>
              <a:rPr spc="-15" dirty="0"/>
              <a:t> </a:t>
            </a:r>
            <a:r>
              <a:rPr spc="10" dirty="0"/>
              <a:t>were</a:t>
            </a:r>
            <a:r>
              <a:rPr spc="-45" dirty="0"/>
              <a:t> </a:t>
            </a:r>
            <a:r>
              <a:rPr spc="-10" dirty="0"/>
              <a:t>present</a:t>
            </a:r>
          </a:p>
          <a:p>
            <a:pPr marL="698500" indent="-457834">
              <a:lnSpc>
                <a:spcPts val="3055"/>
              </a:lnSpc>
              <a:buClr>
                <a:srgbClr val="000000"/>
              </a:buClr>
              <a:tabLst>
                <a:tab pos="698500" algn="l"/>
                <a:tab pos="699135" algn="l"/>
              </a:tabLst>
            </a:pPr>
            <a:r>
              <a:rPr spc="-5" dirty="0"/>
              <a:t>Null</a:t>
            </a:r>
            <a:r>
              <a:rPr spc="15" dirty="0"/>
              <a:t> </a:t>
            </a:r>
            <a:r>
              <a:rPr spc="-15" dirty="0"/>
              <a:t>values </a:t>
            </a:r>
            <a:r>
              <a:rPr spc="-10" dirty="0"/>
              <a:t>present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/>
          </a:p>
          <a:p>
            <a:pPr marL="12700">
              <a:lnSpc>
                <a:spcPts val="3110"/>
              </a:lnSpc>
            </a:pPr>
            <a:r>
              <a:rPr spc="-5" dirty="0"/>
              <a:t>Null</a:t>
            </a:r>
            <a:r>
              <a:rPr spc="15" dirty="0"/>
              <a:t> </a:t>
            </a:r>
            <a:r>
              <a:rPr spc="-15" dirty="0"/>
              <a:t>values </a:t>
            </a:r>
            <a:r>
              <a:rPr dirty="0" smtClean="0"/>
              <a:t>handling</a:t>
            </a:r>
            <a:endParaRPr dirty="0"/>
          </a:p>
          <a:p>
            <a:pPr marL="629920" marR="5080" indent="-457834">
              <a:lnSpc>
                <a:spcPts val="2950"/>
              </a:lnSpc>
              <a:spcBef>
                <a:spcPts val="229"/>
              </a:spcBef>
              <a:tabLst>
                <a:tab pos="629920" algn="l"/>
              </a:tabLst>
            </a:pPr>
            <a:r>
              <a:rPr lang="en-IN" spc="-5" dirty="0" smtClean="0"/>
              <a:t>There are </a:t>
            </a:r>
            <a:r>
              <a:rPr spc="-5" dirty="0"/>
              <a:t>	</a:t>
            </a:r>
            <a:r>
              <a:rPr spc="-5" dirty="0">
                <a:latin typeface="Courier New"/>
                <a:cs typeface="Courier New"/>
              </a:rPr>
              <a:t>Company-82137, </a:t>
            </a:r>
            <a:r>
              <a:rPr dirty="0">
                <a:latin typeface="Courier New"/>
                <a:cs typeface="Courier New"/>
              </a:rPr>
              <a:t>agent-12193, </a:t>
            </a:r>
            <a:r>
              <a:rPr spc="-5" dirty="0">
                <a:latin typeface="Courier New"/>
                <a:cs typeface="Courier New"/>
              </a:rPr>
              <a:t>country-452, </a:t>
            </a:r>
            <a:r>
              <a:rPr spc="-1550" dirty="0">
                <a:latin typeface="Courier New"/>
                <a:cs typeface="Courier New"/>
              </a:rPr>
              <a:t> </a:t>
            </a:r>
            <a:r>
              <a:rPr spc="-5" dirty="0" smtClean="0">
                <a:latin typeface="Courier New"/>
                <a:cs typeface="Courier New"/>
              </a:rPr>
              <a:t>children-4</a:t>
            </a:r>
            <a:r>
              <a:rPr lang="en-IN" spc="-5" dirty="0" smtClean="0">
                <a:latin typeface="Courier New"/>
                <a:cs typeface="Courier New"/>
              </a:rPr>
              <a:t> nul</a:t>
            </a:r>
            <a:r>
              <a:rPr lang="en-IN" spc="-5" dirty="0" smtClean="0">
                <a:latin typeface="Courier New"/>
                <a:cs typeface="Courier New"/>
              </a:rPr>
              <a:t>l values present respectively</a:t>
            </a:r>
            <a:endParaRPr spc="-5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52550"/>
            <a:ext cx="7139940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7200" dirty="0">
                <a:solidFill>
                  <a:schemeClr val="tx1"/>
                </a:solidFill>
              </a:rPr>
              <a:t>Hotel</a:t>
            </a:r>
            <a:r>
              <a:rPr sz="7200" spc="-20" dirty="0">
                <a:solidFill>
                  <a:schemeClr val="tx1"/>
                </a:solidFill>
              </a:rPr>
              <a:t> </a:t>
            </a:r>
            <a:r>
              <a:rPr sz="7200" dirty="0">
                <a:solidFill>
                  <a:schemeClr val="tx1"/>
                </a:solidFill>
              </a:rPr>
              <a:t>wise</a:t>
            </a:r>
            <a:r>
              <a:rPr sz="7200" spc="-20" dirty="0">
                <a:solidFill>
                  <a:schemeClr val="tx1"/>
                </a:solidFill>
              </a:rPr>
              <a:t> </a:t>
            </a:r>
            <a:r>
              <a:rPr sz="7200" spc="-5" dirty="0">
                <a:solidFill>
                  <a:schemeClr val="tx1"/>
                </a:solidFill>
              </a:rPr>
              <a:t>analysis</a:t>
            </a:r>
            <a:endParaRPr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566</Words>
  <Application>Microsoft Office PowerPoint</Application>
  <PresentationFormat>On-screen Show (16:9)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MT</vt:lpstr>
      <vt:lpstr>Century Gothic</vt:lpstr>
      <vt:lpstr>Courier New</vt:lpstr>
      <vt:lpstr>Segoe UI Semibold</vt:lpstr>
      <vt:lpstr>Times New Roman</vt:lpstr>
      <vt:lpstr>Verdana</vt:lpstr>
      <vt:lpstr>Wingdings 3</vt:lpstr>
      <vt:lpstr>Ion</vt:lpstr>
      <vt:lpstr>Capstone Project Hotel Booking Analysis</vt:lpstr>
      <vt:lpstr>Team Members Name:    Deepanshu Kishore  Abhishek  Gaurav  Shaifali</vt:lpstr>
      <vt:lpstr>Agenda</vt:lpstr>
      <vt:lpstr>Data Summary</vt:lpstr>
      <vt:lpstr>PowerPoint Presentation</vt:lpstr>
      <vt:lpstr>PowerPoint Presentation</vt:lpstr>
      <vt:lpstr>Basic analysis</vt:lpstr>
      <vt:lpstr>Basic Information</vt:lpstr>
      <vt:lpstr>Hotel wise analysis</vt:lpstr>
      <vt:lpstr>Cancellation rate hotel wise</vt:lpstr>
      <vt:lpstr>Average number of people staying per year</vt:lpstr>
      <vt:lpstr>Observations</vt:lpstr>
      <vt:lpstr>Distribution channel report </vt:lpstr>
      <vt:lpstr>PowerPoint Presentation</vt:lpstr>
      <vt:lpstr>channel having more repeated customer after TA/TO</vt:lpstr>
      <vt:lpstr>Observation</vt:lpstr>
      <vt:lpstr>Agent Performance Report</vt:lpstr>
      <vt:lpstr>PowerPoint Presentation</vt:lpstr>
      <vt:lpstr>PowerPoint Presentation</vt:lpstr>
      <vt:lpstr>PowerPoint Presentation</vt:lpstr>
      <vt:lpstr>Room In Demand</vt:lpstr>
      <vt:lpstr>Checking whether waiting time have any affect on cancellation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Gourav</dc:creator>
  <cp:lastModifiedBy>Lenovo</cp:lastModifiedBy>
  <cp:revision>11</cp:revision>
  <dcterms:created xsi:type="dcterms:W3CDTF">2022-10-25T11:59:20Z</dcterms:created>
  <dcterms:modified xsi:type="dcterms:W3CDTF">2022-10-25T19:39:53Z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2022-10-25T00:00:00Z</vt:filetime>
  </property>
</Properties>
</file>