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70" r:id="rId14"/>
    <p:sldId id="271" r:id="rId15"/>
    <p:sldId id="269"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9267B-962C-4145-B05B-A1099CF15DE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241A0E4B-6E0C-47AE-B5E4-15AB059B53D8}">
      <dgm:prSet/>
      <dgm:spPr/>
      <dgm:t>
        <a:bodyPr/>
        <a:lstStyle/>
        <a:p>
          <a:r>
            <a:rPr lang="en-IN" b="0" i="0"/>
            <a:t>Machine Learning Techniques…</a:t>
          </a:r>
          <a:endParaRPr lang="en-IN"/>
        </a:p>
      </dgm:t>
    </dgm:pt>
    <dgm:pt modelId="{0327B125-24BB-472D-8380-E0256A5D1608}" type="parTrans" cxnId="{896901F6-1053-4BCE-AE26-3D8FD436F185}">
      <dgm:prSet/>
      <dgm:spPr/>
      <dgm:t>
        <a:bodyPr/>
        <a:lstStyle/>
        <a:p>
          <a:endParaRPr lang="en-IN"/>
        </a:p>
      </dgm:t>
    </dgm:pt>
    <dgm:pt modelId="{43D34268-B94F-437C-B72C-E2317A854FF6}" type="sibTrans" cxnId="{896901F6-1053-4BCE-AE26-3D8FD436F185}">
      <dgm:prSet/>
      <dgm:spPr/>
      <dgm:t>
        <a:bodyPr/>
        <a:lstStyle/>
        <a:p>
          <a:endParaRPr lang="en-IN"/>
        </a:p>
      </dgm:t>
    </dgm:pt>
    <dgm:pt modelId="{34313967-51CB-4C8B-A7AA-40BD90F2C4CD}" type="pres">
      <dgm:prSet presAssocID="{5029267B-962C-4145-B05B-A1099CF15DEC}" presName="Name0" presStyleCnt="0">
        <dgm:presLayoutVars>
          <dgm:chMax val="7"/>
          <dgm:dir/>
          <dgm:animLvl val="lvl"/>
          <dgm:resizeHandles val="exact"/>
        </dgm:presLayoutVars>
      </dgm:prSet>
      <dgm:spPr/>
    </dgm:pt>
    <dgm:pt modelId="{7BCBFF5C-B120-4EFB-90EE-4EE7113AA4F0}" type="pres">
      <dgm:prSet presAssocID="{241A0E4B-6E0C-47AE-B5E4-15AB059B53D8}" presName="circle1" presStyleLbl="node1" presStyleIdx="0" presStyleCnt="1"/>
      <dgm:spPr/>
    </dgm:pt>
    <dgm:pt modelId="{9A757F93-2096-4302-B602-E834673ED9DB}" type="pres">
      <dgm:prSet presAssocID="{241A0E4B-6E0C-47AE-B5E4-15AB059B53D8}" presName="space" presStyleCnt="0"/>
      <dgm:spPr/>
    </dgm:pt>
    <dgm:pt modelId="{D2169854-397E-4EEB-81B9-1220EE4D7634}" type="pres">
      <dgm:prSet presAssocID="{241A0E4B-6E0C-47AE-B5E4-15AB059B53D8}" presName="rect1" presStyleLbl="alignAcc1" presStyleIdx="0" presStyleCnt="1"/>
      <dgm:spPr/>
    </dgm:pt>
    <dgm:pt modelId="{AF011FDA-E523-442C-AD7C-004EB683CFA4}" type="pres">
      <dgm:prSet presAssocID="{241A0E4B-6E0C-47AE-B5E4-15AB059B53D8}" presName="rect1ParTxNoCh" presStyleLbl="alignAcc1" presStyleIdx="0" presStyleCnt="1">
        <dgm:presLayoutVars>
          <dgm:chMax val="1"/>
          <dgm:bulletEnabled val="1"/>
        </dgm:presLayoutVars>
      </dgm:prSet>
      <dgm:spPr/>
    </dgm:pt>
  </dgm:ptLst>
  <dgm:cxnLst>
    <dgm:cxn modelId="{190DA90B-F212-4EEF-A117-B596E063F973}" type="presOf" srcId="{5029267B-962C-4145-B05B-A1099CF15DEC}" destId="{34313967-51CB-4C8B-A7AA-40BD90F2C4CD}" srcOrd="0" destOrd="0" presId="urn:microsoft.com/office/officeart/2005/8/layout/target3"/>
    <dgm:cxn modelId="{3DA8A031-3958-43BB-AD00-D21943DBE768}" type="presOf" srcId="{241A0E4B-6E0C-47AE-B5E4-15AB059B53D8}" destId="{AF011FDA-E523-442C-AD7C-004EB683CFA4}" srcOrd="1" destOrd="0" presId="urn:microsoft.com/office/officeart/2005/8/layout/target3"/>
    <dgm:cxn modelId="{0EB24A9B-D43F-4B63-839D-C51ED864C3C8}" type="presOf" srcId="{241A0E4B-6E0C-47AE-B5E4-15AB059B53D8}" destId="{D2169854-397E-4EEB-81B9-1220EE4D7634}" srcOrd="0" destOrd="0" presId="urn:microsoft.com/office/officeart/2005/8/layout/target3"/>
    <dgm:cxn modelId="{896901F6-1053-4BCE-AE26-3D8FD436F185}" srcId="{5029267B-962C-4145-B05B-A1099CF15DEC}" destId="{241A0E4B-6E0C-47AE-B5E4-15AB059B53D8}" srcOrd="0" destOrd="0" parTransId="{0327B125-24BB-472D-8380-E0256A5D1608}" sibTransId="{43D34268-B94F-437C-B72C-E2317A854FF6}"/>
    <dgm:cxn modelId="{1770DE52-7053-48F1-9AF2-21313B2E1E29}" type="presParOf" srcId="{34313967-51CB-4C8B-A7AA-40BD90F2C4CD}" destId="{7BCBFF5C-B120-4EFB-90EE-4EE7113AA4F0}" srcOrd="0" destOrd="0" presId="urn:microsoft.com/office/officeart/2005/8/layout/target3"/>
    <dgm:cxn modelId="{CF6CD9D7-C32A-438F-BEA1-544C95294868}" type="presParOf" srcId="{34313967-51CB-4C8B-A7AA-40BD90F2C4CD}" destId="{9A757F93-2096-4302-B602-E834673ED9DB}" srcOrd="1" destOrd="0" presId="urn:microsoft.com/office/officeart/2005/8/layout/target3"/>
    <dgm:cxn modelId="{5CF64EF1-547E-4ACA-92BF-730FF414E05B}" type="presParOf" srcId="{34313967-51CB-4C8B-A7AA-40BD90F2C4CD}" destId="{D2169854-397E-4EEB-81B9-1220EE4D7634}" srcOrd="2" destOrd="0" presId="urn:microsoft.com/office/officeart/2005/8/layout/target3"/>
    <dgm:cxn modelId="{36B7953E-250F-4F4B-AF6E-4788959AD8D0}" type="presParOf" srcId="{34313967-51CB-4C8B-A7AA-40BD90F2C4CD}" destId="{AF011FDA-E523-442C-AD7C-004EB683CFA4}"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BFF5C-B120-4EFB-90EE-4EE7113AA4F0}">
      <dsp:nvSpPr>
        <dsp:cNvPr id="0" name=""/>
        <dsp:cNvSpPr/>
      </dsp:nvSpPr>
      <dsp:spPr>
        <a:xfrm>
          <a:off x="0" y="0"/>
          <a:ext cx="1400530" cy="140053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169854-397E-4EEB-81B9-1220EE4D7634}">
      <dsp:nvSpPr>
        <dsp:cNvPr id="0" name=""/>
        <dsp:cNvSpPr/>
      </dsp:nvSpPr>
      <dsp:spPr>
        <a:xfrm>
          <a:off x="700264" y="0"/>
          <a:ext cx="8704458" cy="140053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b="0" i="0" kern="1200"/>
            <a:t>Machine Learning Techniques…</a:t>
          </a:r>
          <a:endParaRPr lang="en-IN" sz="4200" kern="1200"/>
        </a:p>
      </dsp:txBody>
      <dsp:txXfrm>
        <a:off x="700264" y="0"/>
        <a:ext cx="8704458" cy="140053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58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7352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28399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5005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4392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64939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92539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1575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029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956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937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90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9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8/12/2020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617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8/12/2020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880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8/12/2020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299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90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8/12/2020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8824148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lyticsvidhya.com/blog/2018/10/predicting-stock-price-machine-learningnd-deep-learning-techniques-pyth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72E865-2ADB-40B0-87DB-FB9C7606FEC8}"/>
              </a:ext>
            </a:extLst>
          </p:cNvPr>
          <p:cNvPicPr>
            <a:picLocks noChangeAspect="1"/>
          </p:cNvPicPr>
          <p:nvPr/>
        </p:nvPicPr>
        <p:blipFill rotWithShape="1">
          <a:blip r:embed="rId2"/>
          <a:srcRect t="8603" b="16397"/>
          <a:stretch/>
        </p:blipFill>
        <p:spPr>
          <a:xfrm>
            <a:off x="20" y="0"/>
            <a:ext cx="12191980" cy="6857990"/>
          </a:xfrm>
          <a:prstGeom prst="rect">
            <a:avLst/>
          </a:prstGeom>
        </p:spPr>
      </p:pic>
      <p:sp>
        <p:nvSpPr>
          <p:cNvPr id="2" name="Title 1">
            <a:extLst>
              <a:ext uri="{FF2B5EF4-FFF2-40B4-BE49-F238E27FC236}">
                <a16:creationId xmlns:a16="http://schemas.microsoft.com/office/drawing/2014/main" id="{BADD29F3-C2FE-4D6D-B8CC-75DD94DFF363}"/>
              </a:ext>
            </a:extLst>
          </p:cNvPr>
          <p:cNvSpPr>
            <a:spLocks noGrp="1"/>
          </p:cNvSpPr>
          <p:nvPr>
            <p:ph type="ctrTitle"/>
          </p:nvPr>
        </p:nvSpPr>
        <p:spPr>
          <a:xfrm>
            <a:off x="899510" y="1684909"/>
            <a:ext cx="3412067" cy="1867968"/>
          </a:xfrm>
          <a:solidFill>
            <a:schemeClr val="bg1"/>
          </a:solidFill>
        </p:spPr>
        <p:txBody>
          <a:bodyPr>
            <a:noAutofit/>
          </a:bodyPr>
          <a:lstStyle/>
          <a:p>
            <a:r>
              <a:rPr lang="en-IN" sz="4000" dirty="0">
                <a:solidFill>
                  <a:schemeClr val="tx1"/>
                </a:solidFill>
                <a:effectLst>
                  <a:outerShdw blurRad="38100" dist="38100" dir="2700000" algn="tl">
                    <a:srgbClr val="000000">
                      <a:alpha val="43137"/>
                    </a:srgbClr>
                  </a:outerShdw>
                </a:effectLst>
              </a:rPr>
              <a:t>Stock Market Close Price Prediction</a:t>
            </a:r>
          </a:p>
        </p:txBody>
      </p:sp>
      <p:sp>
        <p:nvSpPr>
          <p:cNvPr id="3" name="Subtitle 2">
            <a:extLst>
              <a:ext uri="{FF2B5EF4-FFF2-40B4-BE49-F238E27FC236}">
                <a16:creationId xmlns:a16="http://schemas.microsoft.com/office/drawing/2014/main" id="{AE709248-FB5E-4D21-844B-9C27111DFE9D}"/>
              </a:ext>
            </a:extLst>
          </p:cNvPr>
          <p:cNvSpPr>
            <a:spLocks noGrp="1"/>
          </p:cNvSpPr>
          <p:nvPr>
            <p:ph type="subTitle" idx="1"/>
          </p:nvPr>
        </p:nvSpPr>
        <p:spPr>
          <a:xfrm>
            <a:off x="899510" y="3945249"/>
            <a:ext cx="3974494" cy="987478"/>
          </a:xfrm>
        </p:spPr>
        <p:txBody>
          <a:bodyPr>
            <a:normAutofit fontScale="77500" lnSpcReduction="20000"/>
          </a:bodyPr>
          <a:lstStyle/>
          <a:p>
            <a:r>
              <a:rPr lang="en-IN" b="1" dirty="0">
                <a:solidFill>
                  <a:srgbClr val="FFFF00"/>
                </a:solidFill>
              </a:rPr>
              <a:t>By:-</a:t>
            </a:r>
          </a:p>
          <a:p>
            <a:r>
              <a:rPr lang="en-IN" b="1" dirty="0">
                <a:solidFill>
                  <a:srgbClr val="FFFF00"/>
                </a:solidFill>
              </a:rPr>
              <a:t>Hardik saxena     (be/25027/17)</a:t>
            </a:r>
          </a:p>
          <a:p>
            <a:r>
              <a:rPr lang="en-IN" b="1" dirty="0">
                <a:solidFill>
                  <a:srgbClr val="FFFF00"/>
                </a:solidFill>
              </a:rPr>
              <a:t>Deepanshu Arora  (</a:t>
            </a:r>
            <a:r>
              <a:rPr lang="en-IN" b="1" dirty="0" err="1">
                <a:solidFill>
                  <a:srgbClr val="FFFF00"/>
                </a:solidFill>
              </a:rPr>
              <a:t>bTEch</a:t>
            </a:r>
            <a:r>
              <a:rPr lang="en-IN" b="1" dirty="0">
                <a:solidFill>
                  <a:srgbClr val="FFFF00"/>
                </a:solidFill>
              </a:rPr>
              <a:t>/25018/18)</a:t>
            </a:r>
          </a:p>
        </p:txBody>
      </p:sp>
    </p:spTree>
    <p:extLst>
      <p:ext uri="{BB962C8B-B14F-4D97-AF65-F5344CB8AC3E}">
        <p14:creationId xmlns:p14="http://schemas.microsoft.com/office/powerpoint/2010/main" val="25988334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A416-164E-43DE-93FF-51CA401C9549}"/>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312DCB80-64BB-47AE-807B-B55C81B4351A}"/>
              </a:ext>
            </a:extLst>
          </p:cNvPr>
          <p:cNvSpPr>
            <a:spLocks noGrp="1"/>
          </p:cNvSpPr>
          <p:nvPr>
            <p:ph idx="1"/>
          </p:nvPr>
        </p:nvSpPr>
        <p:spPr>
          <a:xfrm>
            <a:off x="1103312" y="1651248"/>
            <a:ext cx="8946541" cy="4597152"/>
          </a:xfrm>
        </p:spPr>
        <p:txBody>
          <a:bodyPr>
            <a:normAutofit/>
          </a:bodyPr>
          <a:lstStyle/>
          <a:p>
            <a:r>
              <a:rPr lang="en-US" dirty="0">
                <a:latin typeface="roboto"/>
              </a:rPr>
              <a:t>With the use of </a:t>
            </a:r>
            <a:r>
              <a:rPr lang="en-US" dirty="0" err="1">
                <a:latin typeface="roboto"/>
              </a:rPr>
              <a:t>Quandle</a:t>
            </a:r>
            <a:r>
              <a:rPr lang="en-US" dirty="0">
                <a:latin typeface="roboto"/>
              </a:rPr>
              <a:t> library we would extract our data into csv file and with the help of Pandas library we would read that csv file </a:t>
            </a:r>
          </a:p>
          <a:p>
            <a:pPr algn="l"/>
            <a:r>
              <a:rPr lang="en-US" dirty="0">
                <a:latin typeface="roboto"/>
              </a:rPr>
              <a:t>Now since we don’t have enough features we would generate some with the help of date column like </a:t>
            </a:r>
            <a:r>
              <a:rPr lang="en-IN" b="0" i="0" dirty="0">
                <a:effectLst/>
                <a:latin typeface="roboto"/>
              </a:rPr>
              <a:t>‘Year’, ‘Month’, ‘Week’, ‘Day’, ‘</a:t>
            </a:r>
            <a:r>
              <a:rPr lang="en-IN" b="0" i="0" dirty="0" err="1">
                <a:effectLst/>
                <a:latin typeface="roboto"/>
              </a:rPr>
              <a:t>Dayofweek</a:t>
            </a:r>
            <a:r>
              <a:rPr lang="en-IN" b="0" i="0" dirty="0">
                <a:effectLst/>
                <a:latin typeface="roboto"/>
              </a:rPr>
              <a:t>’, ‘</a:t>
            </a:r>
            <a:r>
              <a:rPr lang="en-IN" b="0" i="0" dirty="0" err="1">
                <a:effectLst/>
                <a:latin typeface="roboto"/>
              </a:rPr>
              <a:t>Dayofyear</a:t>
            </a:r>
            <a:r>
              <a:rPr lang="en-IN" b="0" i="0" dirty="0">
                <a:effectLst/>
                <a:latin typeface="roboto"/>
              </a:rPr>
              <a:t>’, ‘</a:t>
            </a:r>
            <a:r>
              <a:rPr lang="en-IN" b="0" i="0" dirty="0" err="1">
                <a:effectLst/>
                <a:latin typeface="roboto"/>
              </a:rPr>
              <a:t>Is_month_end</a:t>
            </a:r>
            <a:r>
              <a:rPr lang="en-IN" b="0" i="0" dirty="0">
                <a:effectLst/>
                <a:latin typeface="roboto"/>
              </a:rPr>
              <a:t>’, ‘</a:t>
            </a:r>
            <a:r>
              <a:rPr lang="en-IN" b="0" i="0" dirty="0" err="1">
                <a:effectLst/>
                <a:latin typeface="roboto"/>
              </a:rPr>
              <a:t>Is_month_start</a:t>
            </a:r>
            <a:r>
              <a:rPr lang="en-IN" b="0" i="0" dirty="0">
                <a:effectLst/>
                <a:latin typeface="roboto"/>
              </a:rPr>
              <a:t>’, ‘</a:t>
            </a:r>
            <a:r>
              <a:rPr lang="en-IN" b="0" i="0" dirty="0" err="1">
                <a:effectLst/>
                <a:latin typeface="roboto"/>
              </a:rPr>
              <a:t>Is_quarter_end</a:t>
            </a:r>
            <a:r>
              <a:rPr lang="en-IN" b="0" i="0" dirty="0">
                <a:effectLst/>
                <a:latin typeface="roboto"/>
              </a:rPr>
              <a:t>’, ‘</a:t>
            </a:r>
            <a:r>
              <a:rPr lang="en-IN" b="0" i="0" dirty="0" err="1">
                <a:effectLst/>
                <a:latin typeface="roboto"/>
              </a:rPr>
              <a:t>Is_quarter_start</a:t>
            </a:r>
            <a:r>
              <a:rPr lang="en-IN" b="0" i="0" dirty="0">
                <a:effectLst/>
                <a:latin typeface="roboto"/>
              </a:rPr>
              <a:t>’,  ‘</a:t>
            </a:r>
            <a:r>
              <a:rPr lang="en-IN" b="0" i="0" dirty="0" err="1">
                <a:effectLst/>
                <a:latin typeface="roboto"/>
              </a:rPr>
              <a:t>Is_year_end</a:t>
            </a:r>
            <a:r>
              <a:rPr lang="en-IN" b="0" i="0" dirty="0">
                <a:effectLst/>
                <a:latin typeface="roboto"/>
              </a:rPr>
              <a:t>’, and  ‘</a:t>
            </a:r>
            <a:r>
              <a:rPr lang="en-IN" b="0" i="0" dirty="0" err="1">
                <a:effectLst/>
                <a:latin typeface="roboto"/>
              </a:rPr>
              <a:t>Is_year_start</a:t>
            </a:r>
            <a:r>
              <a:rPr lang="en-IN" b="0" i="0" dirty="0">
                <a:effectLst/>
                <a:latin typeface="roboto"/>
              </a:rPr>
              <a:t>’.</a:t>
            </a:r>
          </a:p>
          <a:p>
            <a:r>
              <a:rPr lang="en-US" dirty="0">
                <a:latin typeface="roboto"/>
              </a:rPr>
              <a:t>Now for more accurate prediction </a:t>
            </a:r>
            <a:r>
              <a:rPr lang="en-US" b="0" i="0" dirty="0">
                <a:effectLst/>
                <a:latin typeface="roboto"/>
              </a:rPr>
              <a:t>, we would add our own set of features that we believe would be relevant for the predictions. For instance, my hypothesis is that the first and last days of the week could potentially affect the closing price of the stock far more than the other days. So I have created a feature that identifies whether a given day is Monday/Friday or Tuesday/Wednesday/Thursday.</a:t>
            </a:r>
            <a:br>
              <a:rPr lang="en-IN" dirty="0"/>
            </a:br>
            <a:endParaRPr lang="en-US" dirty="0">
              <a:latin typeface="roboto"/>
            </a:endParaRPr>
          </a:p>
          <a:p>
            <a:endParaRPr lang="en-IN" dirty="0"/>
          </a:p>
        </p:txBody>
      </p:sp>
    </p:spTree>
    <p:extLst>
      <p:ext uri="{BB962C8B-B14F-4D97-AF65-F5344CB8AC3E}">
        <p14:creationId xmlns:p14="http://schemas.microsoft.com/office/powerpoint/2010/main" val="318664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0982-9AC3-405C-93D1-5630DA699865}"/>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83120171-1815-4B8B-B5D2-273BFFF946B8}"/>
              </a:ext>
            </a:extLst>
          </p:cNvPr>
          <p:cNvSpPr>
            <a:spLocks noGrp="1"/>
          </p:cNvSpPr>
          <p:nvPr>
            <p:ph idx="1"/>
          </p:nvPr>
        </p:nvSpPr>
        <p:spPr>
          <a:xfrm>
            <a:off x="1104293" y="2381392"/>
            <a:ext cx="8946541" cy="4195481"/>
          </a:xfrm>
        </p:spPr>
        <p:txBody>
          <a:bodyPr>
            <a:normAutofit fontScale="92500" lnSpcReduction="20000"/>
          </a:bodyPr>
          <a:lstStyle/>
          <a:p>
            <a:r>
              <a:rPr lang="en-US" b="0" i="0" dirty="0">
                <a:effectLst/>
                <a:latin typeface="roboto"/>
              </a:rPr>
              <a:t>It is the most basic machine learning algorithm that can be implemented on this data </a:t>
            </a:r>
            <a:r>
              <a:rPr lang="en-US" dirty="0">
                <a:latin typeface="roboto"/>
              </a:rPr>
              <a:t>. </a:t>
            </a:r>
            <a:r>
              <a:rPr lang="en-US" b="0" i="0" dirty="0">
                <a:effectLst/>
                <a:latin typeface="roboto"/>
              </a:rPr>
              <a:t>The linear regression model returns an equation that determines the relationship between the independent variables and the dependent variable.</a:t>
            </a:r>
          </a:p>
          <a:p>
            <a:r>
              <a:rPr lang="en-IN" dirty="0"/>
              <a:t>The equation of linear regression can be written as:</a:t>
            </a:r>
          </a:p>
          <a:p>
            <a:endParaRPr lang="en-IN" dirty="0"/>
          </a:p>
          <a:p>
            <a:endParaRPr lang="en-IN" dirty="0"/>
          </a:p>
          <a:p>
            <a:r>
              <a:rPr lang="en-US" dirty="0">
                <a:latin typeface="roboto"/>
              </a:rPr>
              <a:t>But for this problem statement , </a:t>
            </a:r>
            <a:r>
              <a:rPr lang="en-US" b="0" i="0" dirty="0">
                <a:effectLst/>
                <a:latin typeface="roboto"/>
              </a:rPr>
              <a:t>we do not have to a set of independent variables. We have only the dates instead. Let us use the date column to extract features like – day, month, year,  mon/</a:t>
            </a:r>
            <a:r>
              <a:rPr lang="en-US" b="0" i="0" dirty="0" err="1">
                <a:effectLst/>
                <a:latin typeface="roboto"/>
              </a:rPr>
              <a:t>fri</a:t>
            </a:r>
            <a:r>
              <a:rPr lang="en-US" b="0" i="0" dirty="0">
                <a:effectLst/>
                <a:latin typeface="roboto"/>
              </a:rPr>
              <a:t> etc. and then fit a linear regression model</a:t>
            </a:r>
          </a:p>
          <a:p>
            <a:pPr marL="0" indent="0">
              <a:buNone/>
            </a:pPr>
            <a:endParaRPr lang="en-US" b="0" i="0" dirty="0">
              <a:effectLst/>
              <a:latin typeface="roboto"/>
            </a:endParaRPr>
          </a:p>
          <a:p>
            <a:pPr marL="0" indent="0">
              <a:buNone/>
            </a:pPr>
            <a:r>
              <a:rPr lang="en-US" b="0" i="0" dirty="0">
                <a:solidFill>
                  <a:srgbClr val="595858"/>
                </a:solidFill>
                <a:effectLst/>
                <a:latin typeface="roboto"/>
              </a:rPr>
              <a:t>.</a:t>
            </a:r>
            <a:endParaRPr lang="en-IN" dirty="0"/>
          </a:p>
          <a:p>
            <a:pPr marL="0" indent="0">
              <a:buNone/>
            </a:pPr>
            <a:r>
              <a:rPr lang="en-IN" dirty="0"/>
              <a:t>				</a:t>
            </a:r>
          </a:p>
        </p:txBody>
      </p:sp>
      <p:pic>
        <p:nvPicPr>
          <p:cNvPr id="8" name="Picture 7">
            <a:extLst>
              <a:ext uri="{FF2B5EF4-FFF2-40B4-BE49-F238E27FC236}">
                <a16:creationId xmlns:a16="http://schemas.microsoft.com/office/drawing/2014/main" id="{1F072C88-EAF9-45F9-A7C9-87E24760CB65}"/>
              </a:ext>
            </a:extLst>
          </p:cNvPr>
          <p:cNvPicPr>
            <a:picLocks noChangeAspect="1"/>
          </p:cNvPicPr>
          <p:nvPr/>
        </p:nvPicPr>
        <p:blipFill>
          <a:blip r:embed="rId2"/>
          <a:stretch>
            <a:fillRect/>
          </a:stretch>
        </p:blipFill>
        <p:spPr>
          <a:xfrm>
            <a:off x="3471539" y="3606831"/>
            <a:ext cx="2514600" cy="514350"/>
          </a:xfrm>
          <a:prstGeom prst="rect">
            <a:avLst/>
          </a:prstGeom>
        </p:spPr>
      </p:pic>
    </p:spTree>
    <p:extLst>
      <p:ext uri="{BB962C8B-B14F-4D97-AF65-F5344CB8AC3E}">
        <p14:creationId xmlns:p14="http://schemas.microsoft.com/office/powerpoint/2010/main" val="424632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1CEB-6C4A-4A23-844F-E73D5A6512FA}"/>
              </a:ext>
            </a:extLst>
          </p:cNvPr>
          <p:cNvSpPr>
            <a:spLocks noGrp="1"/>
          </p:cNvSpPr>
          <p:nvPr>
            <p:ph type="title"/>
          </p:nvPr>
        </p:nvSpPr>
        <p:spPr/>
        <p:txBody>
          <a:bodyPr/>
          <a:lstStyle/>
          <a:p>
            <a:r>
              <a:rPr lang="en-IN" dirty="0"/>
              <a:t>Prediction Chart………</a:t>
            </a:r>
          </a:p>
        </p:txBody>
      </p:sp>
      <p:pic>
        <p:nvPicPr>
          <p:cNvPr id="5" name="Content Placeholder 4">
            <a:extLst>
              <a:ext uri="{FF2B5EF4-FFF2-40B4-BE49-F238E27FC236}">
                <a16:creationId xmlns:a16="http://schemas.microsoft.com/office/drawing/2014/main" id="{A5A0455B-F0C0-46C0-8F05-1E52BE59B84C}"/>
              </a:ext>
            </a:extLst>
          </p:cNvPr>
          <p:cNvPicPr>
            <a:picLocks noGrp="1" noChangeAspect="1"/>
          </p:cNvPicPr>
          <p:nvPr>
            <p:ph idx="1"/>
          </p:nvPr>
        </p:nvPicPr>
        <p:blipFill>
          <a:blip r:embed="rId2"/>
          <a:stretch>
            <a:fillRect/>
          </a:stretch>
        </p:blipFill>
        <p:spPr>
          <a:xfrm>
            <a:off x="808132" y="1447061"/>
            <a:ext cx="9500534" cy="4900154"/>
          </a:xfrm>
        </p:spPr>
      </p:pic>
      <p:sp>
        <p:nvSpPr>
          <p:cNvPr id="6" name="Rectangle 5">
            <a:extLst>
              <a:ext uri="{FF2B5EF4-FFF2-40B4-BE49-F238E27FC236}">
                <a16:creationId xmlns:a16="http://schemas.microsoft.com/office/drawing/2014/main" id="{4E665799-9486-45F8-BB55-314180962E46}"/>
              </a:ext>
            </a:extLst>
          </p:cNvPr>
          <p:cNvSpPr/>
          <p:nvPr/>
        </p:nvSpPr>
        <p:spPr>
          <a:xfrm>
            <a:off x="1704513" y="1853248"/>
            <a:ext cx="4136994" cy="3395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B9C250E-2E88-4376-A966-A9B0BDC220DD}"/>
              </a:ext>
            </a:extLst>
          </p:cNvPr>
          <p:cNvSpPr txBox="1"/>
          <p:nvPr/>
        </p:nvSpPr>
        <p:spPr>
          <a:xfrm>
            <a:off x="1704513" y="1853248"/>
            <a:ext cx="4687410" cy="369332"/>
          </a:xfrm>
          <a:prstGeom prst="rect">
            <a:avLst/>
          </a:prstGeom>
          <a:noFill/>
        </p:spPr>
        <p:txBody>
          <a:bodyPr wrap="square" rtlCol="0">
            <a:spAutoFit/>
          </a:bodyPr>
          <a:lstStyle/>
          <a:p>
            <a:r>
              <a:rPr lang="en-IN" dirty="0"/>
              <a:t>RMS:  1826.2993582433187</a:t>
            </a:r>
          </a:p>
        </p:txBody>
      </p:sp>
    </p:spTree>
    <p:extLst>
      <p:ext uri="{BB962C8B-B14F-4D97-AF65-F5344CB8AC3E}">
        <p14:creationId xmlns:p14="http://schemas.microsoft.com/office/powerpoint/2010/main" val="389261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1326-1F91-497D-B368-BF8A290BEA91}"/>
              </a:ext>
            </a:extLst>
          </p:cNvPr>
          <p:cNvSpPr>
            <a:spLocks noGrp="1"/>
          </p:cNvSpPr>
          <p:nvPr>
            <p:ph type="title"/>
          </p:nvPr>
        </p:nvSpPr>
        <p:spPr/>
        <p:txBody>
          <a:bodyPr/>
          <a:lstStyle/>
          <a:p>
            <a:r>
              <a:rPr lang="en-IN" dirty="0"/>
              <a:t>Support Vector Regression</a:t>
            </a:r>
          </a:p>
        </p:txBody>
      </p:sp>
      <p:sp>
        <p:nvSpPr>
          <p:cNvPr id="3" name="Content Placeholder 2">
            <a:extLst>
              <a:ext uri="{FF2B5EF4-FFF2-40B4-BE49-F238E27FC236}">
                <a16:creationId xmlns:a16="http://schemas.microsoft.com/office/drawing/2014/main" id="{F05E3A64-CF28-4AE0-9DCB-2F73E833921E}"/>
              </a:ext>
            </a:extLst>
          </p:cNvPr>
          <p:cNvSpPr>
            <a:spLocks noGrp="1"/>
          </p:cNvSpPr>
          <p:nvPr>
            <p:ph idx="1"/>
          </p:nvPr>
        </p:nvSpPr>
        <p:spPr/>
        <p:txBody>
          <a:bodyPr>
            <a:normAutofit lnSpcReduction="10000"/>
          </a:bodyPr>
          <a:lstStyle/>
          <a:p>
            <a:r>
              <a:rPr lang="en-US" b="0" i="0" dirty="0">
                <a:effectLst/>
                <a:latin typeface="medium-content-serif-font"/>
              </a:rPr>
              <a:t>A </a:t>
            </a:r>
            <a:r>
              <a:rPr lang="en-US" b="1" i="0" dirty="0">
                <a:effectLst/>
                <a:latin typeface="medium-content-serif-font"/>
              </a:rPr>
              <a:t>Support Vector Regression (SVR)</a:t>
            </a:r>
            <a:r>
              <a:rPr lang="en-US" b="0" i="0" dirty="0">
                <a:effectLst/>
                <a:latin typeface="medium-content-serif-font"/>
              </a:rPr>
              <a:t> is a type of </a:t>
            </a:r>
            <a:r>
              <a:rPr lang="en-US" b="1" i="0" dirty="0">
                <a:effectLst/>
                <a:latin typeface="medium-content-serif-font"/>
              </a:rPr>
              <a:t>Support Vector Machine, </a:t>
            </a:r>
            <a:r>
              <a:rPr lang="en-US" b="0" i="0" dirty="0">
                <a:effectLst/>
                <a:latin typeface="medium-content-serif-font"/>
              </a:rPr>
              <a:t>and is a type of supervised learning algorithm that analyzes data for </a:t>
            </a:r>
            <a:r>
              <a:rPr lang="en-US" dirty="0">
                <a:latin typeface="medium-content-serif-font"/>
              </a:rPr>
              <a:t>regression</a:t>
            </a:r>
            <a:r>
              <a:rPr lang="en-US" b="0" i="0" dirty="0">
                <a:effectLst/>
                <a:latin typeface="medium-content-serif-font"/>
              </a:rPr>
              <a:t> analysis.</a:t>
            </a:r>
            <a:r>
              <a:rPr lang="en-US" b="0" i="0" dirty="0">
                <a:solidFill>
                  <a:srgbClr val="292929"/>
                </a:solidFill>
                <a:effectLst/>
                <a:latin typeface="medium-content-serif-font"/>
              </a:rPr>
              <a:t> </a:t>
            </a:r>
            <a:r>
              <a:rPr lang="en-US" b="0" i="0" dirty="0">
                <a:effectLst/>
                <a:latin typeface="medium-content-serif-font"/>
              </a:rPr>
              <a:t>The model produced by SVR depends only on a subset of the training data, because the cost function for building the model ignores any training data close to the model prediction.</a:t>
            </a:r>
          </a:p>
          <a:p>
            <a:r>
              <a:rPr lang="en-US" dirty="0">
                <a:latin typeface="medium-content-serif-font"/>
              </a:rPr>
              <a:t>In this problem we will use </a:t>
            </a:r>
            <a:r>
              <a:rPr lang="en-US" b="1" dirty="0">
                <a:latin typeface="medium-content-serif-font"/>
              </a:rPr>
              <a:t>radial basic function (</a:t>
            </a:r>
            <a:r>
              <a:rPr lang="en-US" b="1" dirty="0" err="1">
                <a:latin typeface="medium-content-serif-font"/>
              </a:rPr>
              <a:t>rbf</a:t>
            </a:r>
            <a:r>
              <a:rPr lang="en-US" b="1" dirty="0">
                <a:latin typeface="medium-content-serif-font"/>
              </a:rPr>
              <a:t>) </a:t>
            </a:r>
            <a:r>
              <a:rPr lang="en-US" dirty="0">
                <a:latin typeface="medium-content-serif-font"/>
              </a:rPr>
              <a:t>kernel . This function is one of the most popular kernel functions and is defined as:</a:t>
            </a:r>
          </a:p>
          <a:p>
            <a:endParaRPr lang="en-US" dirty="0">
              <a:latin typeface="medium-content-serif-font"/>
            </a:endParaRPr>
          </a:p>
          <a:p>
            <a:endParaRPr lang="en-US" dirty="0">
              <a:latin typeface="medium-content-serif-font"/>
            </a:endParaRPr>
          </a:p>
          <a:p>
            <a:endParaRPr lang="en-US" dirty="0">
              <a:latin typeface="medium-content-serif-font"/>
            </a:endParaRPr>
          </a:p>
          <a:p>
            <a:r>
              <a:rPr lang="en-US" dirty="0"/>
              <a:t>The advantage of this function is that it can handle diverse input sets.</a:t>
            </a:r>
          </a:p>
        </p:txBody>
      </p:sp>
      <p:pic>
        <p:nvPicPr>
          <p:cNvPr id="5" name="Picture 4">
            <a:extLst>
              <a:ext uri="{FF2B5EF4-FFF2-40B4-BE49-F238E27FC236}">
                <a16:creationId xmlns:a16="http://schemas.microsoft.com/office/drawing/2014/main" id="{5F108626-DF2B-4520-AB79-EB0FF8FD5A40}"/>
              </a:ext>
            </a:extLst>
          </p:cNvPr>
          <p:cNvPicPr>
            <a:picLocks noChangeAspect="1"/>
          </p:cNvPicPr>
          <p:nvPr/>
        </p:nvPicPr>
        <p:blipFill>
          <a:blip r:embed="rId2"/>
          <a:stretch>
            <a:fillRect/>
          </a:stretch>
        </p:blipFill>
        <p:spPr>
          <a:xfrm>
            <a:off x="3755948" y="3750608"/>
            <a:ext cx="3419475" cy="800100"/>
          </a:xfrm>
          <a:prstGeom prst="rect">
            <a:avLst/>
          </a:prstGeom>
        </p:spPr>
      </p:pic>
      <p:sp>
        <p:nvSpPr>
          <p:cNvPr id="6" name="TextBox 5">
            <a:extLst>
              <a:ext uri="{FF2B5EF4-FFF2-40B4-BE49-F238E27FC236}">
                <a16:creationId xmlns:a16="http://schemas.microsoft.com/office/drawing/2014/main" id="{511C0495-0DE7-4444-8221-32DC37A65E24}"/>
              </a:ext>
            </a:extLst>
          </p:cNvPr>
          <p:cNvSpPr txBox="1"/>
          <p:nvPr/>
        </p:nvSpPr>
        <p:spPr>
          <a:xfrm>
            <a:off x="7332955" y="4116284"/>
            <a:ext cx="2423604" cy="430887"/>
          </a:xfrm>
          <a:prstGeom prst="rect">
            <a:avLst/>
          </a:prstGeom>
          <a:noFill/>
        </p:spPr>
        <p:txBody>
          <a:bodyPr wrap="square" rtlCol="0">
            <a:spAutoFit/>
          </a:bodyPr>
          <a:lstStyle/>
          <a:p>
            <a:r>
              <a:rPr lang="en-US" sz="1100" dirty="0"/>
              <a:t>where δ is known as the bandwidth of the kernel function</a:t>
            </a:r>
            <a:endParaRPr lang="en-IN" sz="1100" dirty="0"/>
          </a:p>
        </p:txBody>
      </p:sp>
    </p:spTree>
    <p:extLst>
      <p:ext uri="{BB962C8B-B14F-4D97-AF65-F5344CB8AC3E}">
        <p14:creationId xmlns:p14="http://schemas.microsoft.com/office/powerpoint/2010/main" val="40212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5AB1-D70C-4687-A2C5-BFB3901D1D5F}"/>
              </a:ext>
            </a:extLst>
          </p:cNvPr>
          <p:cNvSpPr>
            <a:spLocks noGrp="1"/>
          </p:cNvSpPr>
          <p:nvPr>
            <p:ph type="title"/>
          </p:nvPr>
        </p:nvSpPr>
        <p:spPr/>
        <p:txBody>
          <a:bodyPr/>
          <a:lstStyle/>
          <a:p>
            <a:r>
              <a:rPr lang="en-IN" dirty="0"/>
              <a:t>Plotting graph…………</a:t>
            </a:r>
          </a:p>
        </p:txBody>
      </p:sp>
      <p:pic>
        <p:nvPicPr>
          <p:cNvPr id="5" name="Content Placeholder 4">
            <a:extLst>
              <a:ext uri="{FF2B5EF4-FFF2-40B4-BE49-F238E27FC236}">
                <a16:creationId xmlns:a16="http://schemas.microsoft.com/office/drawing/2014/main" id="{C5D8FD91-CCBB-4141-87EE-9E9477A065E7}"/>
              </a:ext>
            </a:extLst>
          </p:cNvPr>
          <p:cNvPicPr>
            <a:picLocks noGrp="1" noChangeAspect="1"/>
          </p:cNvPicPr>
          <p:nvPr>
            <p:ph idx="1"/>
          </p:nvPr>
        </p:nvPicPr>
        <p:blipFill>
          <a:blip r:embed="rId2"/>
          <a:stretch>
            <a:fillRect/>
          </a:stretch>
        </p:blipFill>
        <p:spPr>
          <a:xfrm>
            <a:off x="781337" y="1207363"/>
            <a:ext cx="9738701" cy="5344357"/>
          </a:xfrm>
        </p:spPr>
      </p:pic>
      <p:sp>
        <p:nvSpPr>
          <p:cNvPr id="9" name="Rectangle 8">
            <a:extLst>
              <a:ext uri="{FF2B5EF4-FFF2-40B4-BE49-F238E27FC236}">
                <a16:creationId xmlns:a16="http://schemas.microsoft.com/office/drawing/2014/main" id="{F4831912-344E-4305-AACD-D923BF8C9BE5}"/>
              </a:ext>
            </a:extLst>
          </p:cNvPr>
          <p:cNvSpPr/>
          <p:nvPr/>
        </p:nvSpPr>
        <p:spPr>
          <a:xfrm>
            <a:off x="1704513" y="1853248"/>
            <a:ext cx="4136994" cy="3395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EB776139-CC2A-44B9-B0D4-77A89F8828FF}"/>
              </a:ext>
            </a:extLst>
          </p:cNvPr>
          <p:cNvSpPr txBox="1"/>
          <p:nvPr/>
        </p:nvSpPr>
        <p:spPr>
          <a:xfrm>
            <a:off x="1671962" y="1888758"/>
            <a:ext cx="4687410" cy="369332"/>
          </a:xfrm>
          <a:prstGeom prst="rect">
            <a:avLst/>
          </a:prstGeom>
          <a:noFill/>
        </p:spPr>
        <p:txBody>
          <a:bodyPr wrap="square" rtlCol="0">
            <a:spAutoFit/>
          </a:bodyPr>
          <a:lstStyle/>
          <a:p>
            <a:r>
              <a:rPr lang="en-IN" dirty="0"/>
              <a:t>RMS:  948.3108327967581</a:t>
            </a:r>
          </a:p>
        </p:txBody>
      </p:sp>
    </p:spTree>
    <p:extLst>
      <p:ext uri="{BB962C8B-B14F-4D97-AF65-F5344CB8AC3E}">
        <p14:creationId xmlns:p14="http://schemas.microsoft.com/office/powerpoint/2010/main" val="147631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A2B5-497F-4E9A-ABCE-3FB0ED2691DB}"/>
              </a:ext>
            </a:extLst>
          </p:cNvPr>
          <p:cNvSpPr>
            <a:spLocks noGrp="1"/>
          </p:cNvSpPr>
          <p:nvPr>
            <p:ph type="title"/>
          </p:nvPr>
        </p:nvSpPr>
        <p:spPr>
          <a:xfrm>
            <a:off x="645130" y="452718"/>
            <a:ext cx="9404723" cy="1400530"/>
          </a:xfrm>
        </p:spPr>
        <p:txBody>
          <a:bodyPr/>
          <a:lstStyle/>
          <a:p>
            <a:r>
              <a:rPr lang="en-US" sz="7200" b="1" i="0" dirty="0">
                <a:solidFill>
                  <a:schemeClr val="tx1"/>
                </a:solidFill>
                <a:effectLst/>
                <a:latin typeface="poppins"/>
              </a:rPr>
              <a:t>Inference………</a:t>
            </a:r>
            <a:br>
              <a:rPr lang="en-US" sz="7200" b="1" i="0" dirty="0">
                <a:solidFill>
                  <a:schemeClr val="tx1"/>
                </a:solidFill>
                <a:effectLst/>
                <a:latin typeface="poppins"/>
              </a:rPr>
            </a:br>
            <a:endParaRPr lang="en-IN" sz="7200" dirty="0">
              <a:solidFill>
                <a:schemeClr val="tx1"/>
              </a:solidFill>
            </a:endParaRPr>
          </a:p>
        </p:txBody>
      </p:sp>
      <p:sp>
        <p:nvSpPr>
          <p:cNvPr id="3" name="Content Placeholder 2">
            <a:extLst>
              <a:ext uri="{FF2B5EF4-FFF2-40B4-BE49-F238E27FC236}">
                <a16:creationId xmlns:a16="http://schemas.microsoft.com/office/drawing/2014/main" id="{C85F0E60-BE19-4680-97B1-6F520BC8E423}"/>
              </a:ext>
            </a:extLst>
          </p:cNvPr>
          <p:cNvSpPr>
            <a:spLocks noGrp="1"/>
          </p:cNvSpPr>
          <p:nvPr>
            <p:ph idx="1"/>
          </p:nvPr>
        </p:nvSpPr>
        <p:spPr/>
        <p:txBody>
          <a:bodyPr>
            <a:normAutofit fontScale="92500" lnSpcReduction="20000"/>
          </a:bodyPr>
          <a:lstStyle/>
          <a:p>
            <a:r>
              <a:rPr lang="en-US" sz="2000" b="0" i="0" dirty="0">
                <a:solidFill>
                  <a:schemeClr val="tx1"/>
                </a:solidFill>
                <a:effectLst/>
                <a:latin typeface="roboto"/>
              </a:rPr>
              <a:t>Linear regression is a simple technique and quite easy to interpret, but there are a few obvious disadvantages. One problem in using regression algorithms is that the model overfits to the date and month column. Instead of taking into account the previous values from the point of prediction, the model will consider the value from the same </a:t>
            </a:r>
            <a:r>
              <a:rPr lang="en-US" sz="2000" b="0" i="1" dirty="0">
                <a:solidFill>
                  <a:schemeClr val="tx1"/>
                </a:solidFill>
                <a:effectLst/>
                <a:latin typeface="roboto"/>
              </a:rPr>
              <a:t>date</a:t>
            </a:r>
            <a:r>
              <a:rPr lang="en-US" sz="2000" b="0" i="0" dirty="0">
                <a:solidFill>
                  <a:schemeClr val="tx1"/>
                </a:solidFill>
                <a:effectLst/>
                <a:latin typeface="roboto"/>
              </a:rPr>
              <a:t> a month ago, or the same </a:t>
            </a:r>
            <a:r>
              <a:rPr lang="en-US" sz="2000" b="0" i="1" dirty="0">
                <a:solidFill>
                  <a:schemeClr val="tx1"/>
                </a:solidFill>
                <a:effectLst/>
                <a:latin typeface="roboto"/>
              </a:rPr>
              <a:t>date/month</a:t>
            </a:r>
            <a:r>
              <a:rPr lang="en-US" sz="2000" b="0" i="0" dirty="0">
                <a:solidFill>
                  <a:schemeClr val="tx1"/>
                </a:solidFill>
                <a:effectLst/>
                <a:latin typeface="roboto"/>
              </a:rPr>
              <a:t> a year ago.</a:t>
            </a:r>
          </a:p>
          <a:p>
            <a:r>
              <a:rPr lang="en-US" dirty="0">
                <a:latin typeface="roboto"/>
              </a:rPr>
              <a:t>SVR is a comparatively high technique and in this we have use ‘</a:t>
            </a:r>
            <a:r>
              <a:rPr lang="en-US" dirty="0" err="1">
                <a:latin typeface="roboto"/>
              </a:rPr>
              <a:t>rbf</a:t>
            </a:r>
            <a:r>
              <a:rPr lang="en-US" dirty="0">
                <a:latin typeface="roboto"/>
              </a:rPr>
              <a:t>’ kernel </a:t>
            </a:r>
            <a:r>
              <a:rPr lang="en-US" dirty="0"/>
              <a:t>That means that classification is based heavily on the most similar training examples and takes advantage of patterns in the data. This is exactly what is needed for time-series data such as stock prices that display trends.</a:t>
            </a:r>
          </a:p>
          <a:p>
            <a:r>
              <a:rPr lang="en-US" dirty="0">
                <a:latin typeface="medium-content-serif-font"/>
              </a:rPr>
              <a:t>There for between these two techniques SVC model is better and will give more accurate result</a:t>
            </a:r>
          </a:p>
          <a:p>
            <a:pPr marL="1828800" lvl="4" indent="0">
              <a:buNone/>
            </a:pPr>
            <a:r>
              <a:rPr lang="en-US" dirty="0">
                <a:latin typeface="medium-content-serif-font"/>
              </a:rPr>
              <a:t> </a:t>
            </a:r>
            <a:br>
              <a:rPr lang="en-US" sz="2000" b="0" i="0" dirty="0">
                <a:solidFill>
                  <a:schemeClr val="tx1"/>
                </a:solidFill>
                <a:effectLst/>
                <a:latin typeface="roboto"/>
              </a:rPr>
            </a:br>
            <a:endParaRPr lang="en-IN" dirty="0"/>
          </a:p>
        </p:txBody>
      </p:sp>
    </p:spTree>
    <p:extLst>
      <p:ext uri="{BB962C8B-B14F-4D97-AF65-F5344CB8AC3E}">
        <p14:creationId xmlns:p14="http://schemas.microsoft.com/office/powerpoint/2010/main" val="199321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F4CC62-D752-416C-B062-95CCB3AA73E3}"/>
              </a:ext>
            </a:extLst>
          </p:cNvPr>
          <p:cNvSpPr/>
          <p:nvPr/>
        </p:nvSpPr>
        <p:spPr>
          <a:xfrm>
            <a:off x="-753227" y="2304538"/>
            <a:ext cx="13294767"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a:t>
            </a:r>
            <a:r>
              <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NK YOU</a:t>
            </a: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72701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5AB0-90B8-4264-BD15-10E846BC2B1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45CE0E4-6ACC-4596-8C32-5948C27F31B1}"/>
              </a:ext>
            </a:extLst>
          </p:cNvPr>
          <p:cNvSpPr>
            <a:spLocks noGrp="1"/>
          </p:cNvSpPr>
          <p:nvPr>
            <p:ph idx="1"/>
          </p:nvPr>
        </p:nvSpPr>
        <p:spPr>
          <a:xfrm>
            <a:off x="1103312" y="2052918"/>
            <a:ext cx="8946541" cy="4195481"/>
          </a:xfrm>
        </p:spPr>
        <p:txBody>
          <a:bodyPr/>
          <a:lstStyle/>
          <a:p>
            <a:r>
              <a:rPr lang="en-US" dirty="0"/>
              <a:t> Ability to predict direction of stock/index price accurately is crucial for market dealers or investors to maximize their profits. </a:t>
            </a:r>
          </a:p>
          <a:p>
            <a:pPr marL="0" indent="0">
              <a:buNone/>
            </a:pPr>
            <a:endParaRPr lang="en-US" dirty="0"/>
          </a:p>
          <a:p>
            <a:r>
              <a:rPr lang="en-US" dirty="0"/>
              <a:t> Machine Learning techniques have been successfully shown to generate high forecasting accuracy of stock price movement.</a:t>
            </a:r>
          </a:p>
          <a:p>
            <a:pPr marL="0" indent="0">
              <a:buNone/>
            </a:pPr>
            <a:endParaRPr lang="en-US" dirty="0"/>
          </a:p>
          <a:p>
            <a:r>
              <a:rPr lang="en-US" dirty="0"/>
              <a:t>Web is rich textual information resource such as financial news even that is unmanageable to one. But one can use this abundance textual information to get datasets of various companies.</a:t>
            </a:r>
            <a:endParaRPr lang="en-IN" dirty="0"/>
          </a:p>
        </p:txBody>
      </p:sp>
    </p:spTree>
    <p:extLst>
      <p:ext uri="{BB962C8B-B14F-4D97-AF65-F5344CB8AC3E}">
        <p14:creationId xmlns:p14="http://schemas.microsoft.com/office/powerpoint/2010/main" val="424636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3ED2-F374-4345-96D2-2354EB2C6819}"/>
              </a:ext>
            </a:extLst>
          </p:cNvPr>
          <p:cNvSpPr>
            <a:spLocks noGrp="1"/>
          </p:cNvSpPr>
          <p:nvPr>
            <p:ph type="title"/>
          </p:nvPr>
        </p:nvSpPr>
        <p:spPr/>
        <p:txBody>
          <a:bodyPr/>
          <a:lstStyle/>
          <a:p>
            <a:pPr algn="ctr"/>
            <a:r>
              <a:rPr lang="en-IN" sz="4000" dirty="0"/>
              <a:t>  </a:t>
            </a:r>
            <a:r>
              <a:rPr lang="en-IN" sz="5400" dirty="0"/>
              <a:t>Goal</a:t>
            </a:r>
          </a:p>
        </p:txBody>
      </p:sp>
      <p:sp>
        <p:nvSpPr>
          <p:cNvPr id="3" name="Content Placeholder 2">
            <a:extLst>
              <a:ext uri="{FF2B5EF4-FFF2-40B4-BE49-F238E27FC236}">
                <a16:creationId xmlns:a16="http://schemas.microsoft.com/office/drawing/2014/main" id="{ADCFB351-6136-4CE1-BF99-BA1E86761415}"/>
              </a:ext>
            </a:extLst>
          </p:cNvPr>
          <p:cNvSpPr>
            <a:spLocks noGrp="1"/>
          </p:cNvSpPr>
          <p:nvPr>
            <p:ph idx="1"/>
          </p:nvPr>
        </p:nvSpPr>
        <p:spPr/>
        <p:txBody>
          <a:bodyPr/>
          <a:lstStyle/>
          <a:p>
            <a:r>
              <a:rPr lang="en-US" dirty="0"/>
              <a:t> This project proposes a  method for the prediction of stock market closing price. </a:t>
            </a:r>
          </a:p>
          <a:p>
            <a:endParaRPr lang="en-US" dirty="0"/>
          </a:p>
          <a:p>
            <a:pPr marL="0" indent="0">
              <a:buNone/>
            </a:pPr>
            <a:endParaRPr lang="en-US" dirty="0"/>
          </a:p>
          <a:p>
            <a:r>
              <a:rPr lang="en-US" dirty="0"/>
              <a:t> It is an attempt to determine whether the NSE market news in combination with the historical quotes can efficiently help in the calculation of the NSE closing index for a given trading day. </a:t>
            </a:r>
            <a:endParaRPr lang="en-IN" dirty="0"/>
          </a:p>
        </p:txBody>
      </p:sp>
    </p:spTree>
    <p:extLst>
      <p:ext uri="{BB962C8B-B14F-4D97-AF65-F5344CB8AC3E}">
        <p14:creationId xmlns:p14="http://schemas.microsoft.com/office/powerpoint/2010/main" val="362801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3682-98CB-4D40-981C-2FC2FF6126BA}"/>
              </a:ext>
            </a:extLst>
          </p:cNvPr>
          <p:cNvSpPr>
            <a:spLocks noGrp="1"/>
          </p:cNvSpPr>
          <p:nvPr>
            <p:ph type="title"/>
          </p:nvPr>
        </p:nvSpPr>
        <p:spPr/>
        <p:txBody>
          <a:bodyPr/>
          <a:lstStyle/>
          <a:p>
            <a:r>
              <a:rPr lang="en-IN" b="1" dirty="0"/>
              <a:t>Understanding the Problem Statement</a:t>
            </a:r>
            <a:br>
              <a:rPr lang="en-IN" b="1" dirty="0"/>
            </a:br>
            <a:endParaRPr lang="en-IN" dirty="0"/>
          </a:p>
        </p:txBody>
      </p:sp>
      <p:sp>
        <p:nvSpPr>
          <p:cNvPr id="3" name="Content Placeholder 2">
            <a:extLst>
              <a:ext uri="{FF2B5EF4-FFF2-40B4-BE49-F238E27FC236}">
                <a16:creationId xmlns:a16="http://schemas.microsoft.com/office/drawing/2014/main" id="{8EB47002-F550-4943-8992-38B8FE168178}"/>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SzTx/>
              <a:buNone/>
            </a:pPr>
            <a:endParaRPr lang="en-US" altLang="en-US" dirty="0">
              <a:latin typeface="roboto"/>
            </a:endParaRPr>
          </a:p>
          <a:p>
            <a:pPr marL="0" lvl="0" indent="0" defTabSz="914400" eaLnBrk="0" fontAlgn="base" hangingPunct="0">
              <a:spcBef>
                <a:spcPct val="0"/>
              </a:spcBef>
              <a:spcAft>
                <a:spcPct val="0"/>
              </a:spcAft>
              <a:buClrTx/>
              <a:buSzTx/>
              <a:buNone/>
            </a:pPr>
            <a:r>
              <a:rPr lang="en-US" altLang="en-US" dirty="0">
                <a:latin typeface="roboto"/>
              </a:rPr>
              <a:t>Broadly, stock market analysis is divided into two parts – Fundamental Analysis and Technical Analysis.</a:t>
            </a:r>
          </a:p>
          <a:p>
            <a:pPr marL="0" lvl="0" indent="0" defTabSz="914400" eaLnBrk="0" fontAlgn="base" hangingPunct="0">
              <a:spcBef>
                <a:spcPct val="0"/>
              </a:spcBef>
              <a:spcAft>
                <a:spcPct val="0"/>
              </a:spcAft>
              <a:buClrTx/>
              <a:buSzTx/>
              <a:buNone/>
            </a:pPr>
            <a:endParaRPr lang="en-US" altLang="en-US" sz="1200" dirty="0"/>
          </a:p>
          <a:p>
            <a:pPr marL="0" lvl="0" indent="0" defTabSz="914400" eaLnBrk="0" fontAlgn="base" hangingPunct="0">
              <a:spcBef>
                <a:spcPct val="0"/>
              </a:spcBef>
              <a:spcAft>
                <a:spcPct val="0"/>
              </a:spcAft>
              <a:buClrTx/>
              <a:buSzTx/>
              <a:buNone/>
            </a:pPr>
            <a:endParaRPr lang="en-US" altLang="en-US" sz="1200" dirty="0"/>
          </a:p>
          <a:p>
            <a:pPr marL="0" lvl="0" indent="0" defTabSz="914400" eaLnBrk="0" fontAlgn="base" hangingPunct="0">
              <a:spcBef>
                <a:spcPct val="0"/>
              </a:spcBef>
              <a:spcAft>
                <a:spcPct val="0"/>
              </a:spcAft>
              <a:buClrTx/>
              <a:buSzTx/>
              <a:buNone/>
            </a:pPr>
            <a:endParaRPr lang="en-US" altLang="en-US" sz="1200" dirty="0"/>
          </a:p>
          <a:p>
            <a:pPr marL="0" lvl="0" indent="0" defTabSz="914400" eaLnBrk="0" fontAlgn="base" hangingPunct="0">
              <a:spcBef>
                <a:spcPct val="0"/>
              </a:spcBef>
              <a:spcAft>
                <a:spcPct val="0"/>
              </a:spcAft>
              <a:buClrTx/>
              <a:buSzTx/>
              <a:buFontTx/>
              <a:buChar char="•"/>
            </a:pPr>
            <a:r>
              <a:rPr lang="en-US" altLang="en-US" dirty="0">
                <a:latin typeface="roboto"/>
              </a:rPr>
              <a:t>Fundamental Analysis involves analyzing the company’s future profitability on the basis of its current business environment and financial performance.</a:t>
            </a:r>
          </a:p>
          <a:p>
            <a:pPr marL="0" lvl="0" indent="0" defTabSz="914400" eaLnBrk="0" fontAlgn="base" hangingPunct="0">
              <a:spcBef>
                <a:spcPct val="0"/>
              </a:spcBef>
              <a:spcAft>
                <a:spcPct val="0"/>
              </a:spcAft>
              <a:buClrTx/>
              <a:buSzTx/>
              <a:buNone/>
            </a:pPr>
            <a:endParaRPr lang="en-US" altLang="en-US" dirty="0">
              <a:latin typeface="roboto"/>
            </a:endParaRPr>
          </a:p>
          <a:p>
            <a:pPr marL="0" lvl="0" indent="0" defTabSz="914400" eaLnBrk="0" fontAlgn="base" hangingPunct="0">
              <a:spcBef>
                <a:spcPct val="0"/>
              </a:spcBef>
              <a:spcAft>
                <a:spcPct val="0"/>
              </a:spcAft>
              <a:buClrTx/>
              <a:buSzTx/>
              <a:buFontTx/>
              <a:buChar char="•"/>
            </a:pPr>
            <a:r>
              <a:rPr lang="en-US" altLang="en-US" dirty="0">
                <a:latin typeface="roboto"/>
              </a:rPr>
              <a:t>Technical Analysis, on the other hand, includes reading the charts and using statistical figures to identify the trends </a:t>
            </a:r>
            <a:r>
              <a:rPr lang="en-US" altLang="en-US" u="sng" dirty="0">
                <a:latin typeface="roboto"/>
                <a:hlinkClick r:id="rId2">
                  <a:extLst>
                    <a:ext uri="{A12FA001-AC4F-418D-AE19-62706E023703}">
                      <ahyp:hlinkClr xmlns:ahyp="http://schemas.microsoft.com/office/drawing/2018/hyperlinkcolor" val="tx"/>
                    </a:ext>
                  </a:extLst>
                </a:hlinkClick>
              </a:rPr>
              <a:t>in the stock market</a:t>
            </a:r>
            <a:r>
              <a:rPr lang="en-US" altLang="en-US" dirty="0">
                <a:latin typeface="roboto"/>
              </a:rPr>
              <a:t>.</a:t>
            </a:r>
          </a:p>
          <a:p>
            <a:pPr marL="0" lvl="0" indent="0" defTabSz="914400" eaLnBrk="0" fontAlgn="base" hangingPunct="0">
              <a:spcBef>
                <a:spcPct val="0"/>
              </a:spcBef>
              <a:spcAft>
                <a:spcPct val="0"/>
              </a:spcAft>
              <a:buClrTx/>
              <a:buSzTx/>
              <a:buNone/>
            </a:pPr>
            <a:endParaRPr lang="en-US" altLang="en-US" dirty="0">
              <a:latin typeface="roboto"/>
            </a:endParaRPr>
          </a:p>
          <a:p>
            <a:pPr marL="0" lvl="0" indent="0" defTabSz="914400" eaLnBrk="0" fontAlgn="base" hangingPunct="0">
              <a:spcBef>
                <a:spcPct val="0"/>
              </a:spcBef>
              <a:spcAft>
                <a:spcPct val="0"/>
              </a:spcAft>
              <a:buClrTx/>
              <a:buSzTx/>
              <a:buNone/>
            </a:pPr>
            <a:r>
              <a:rPr lang="en-US" altLang="en-US" b="1" u="sng" dirty="0">
                <a:latin typeface="roboto"/>
              </a:rPr>
              <a:t>As you might have guessed, our focus will be on the technical analysis part.</a:t>
            </a:r>
            <a:endParaRPr lang="en-US" altLang="en-US" sz="3600" b="1" u="sng" dirty="0">
              <a:latin typeface="Arial" panose="020B0604020202020204" pitchFamily="34" charset="0"/>
            </a:endParaRPr>
          </a:p>
          <a:p>
            <a:endParaRPr lang="nn-NO" dirty="0"/>
          </a:p>
        </p:txBody>
      </p:sp>
    </p:spTree>
    <p:extLst>
      <p:ext uri="{BB962C8B-B14F-4D97-AF65-F5344CB8AC3E}">
        <p14:creationId xmlns:p14="http://schemas.microsoft.com/office/powerpoint/2010/main" val="43615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4A1DD-AD1A-449F-BB6D-501F932A4F55}"/>
              </a:ext>
            </a:extLst>
          </p:cNvPr>
          <p:cNvSpPr>
            <a:spLocks noGrp="1"/>
          </p:cNvSpPr>
          <p:nvPr>
            <p:ph idx="1"/>
          </p:nvPr>
        </p:nvSpPr>
        <p:spPr>
          <a:xfrm>
            <a:off x="1120090" y="819736"/>
            <a:ext cx="8946541" cy="4195481"/>
          </a:xfrm>
        </p:spPr>
        <p:txBody>
          <a:bodyPr>
            <a:noAutofit/>
          </a:bodyPr>
          <a:lstStyle/>
          <a:p>
            <a:r>
              <a:rPr lang="nn-NO" dirty="0"/>
              <a:t>I have used the data for ‘</a:t>
            </a:r>
            <a:r>
              <a:rPr lang="nn-NO" u="sng" dirty="0"/>
              <a:t>Tata Consultancy Services Share</a:t>
            </a:r>
            <a:r>
              <a:rPr lang="nn-NO" dirty="0"/>
              <a:t>’.</a:t>
            </a:r>
            <a:r>
              <a:rPr lang="en-US" dirty="0"/>
              <a:t> We will first load the dataset and define the target variable for the problem.</a:t>
            </a:r>
          </a:p>
          <a:p>
            <a:r>
              <a:rPr lang="en-US" dirty="0"/>
              <a:t>There are multiple variables in the dataset – date, open, high, low, last, close, total trade quantity, and turnover.</a:t>
            </a:r>
          </a:p>
          <a:p>
            <a:r>
              <a:rPr lang="en-US" dirty="0"/>
              <a:t>The columns </a:t>
            </a:r>
            <a:r>
              <a:rPr lang="en-US" i="1" dirty="0"/>
              <a:t>Open</a:t>
            </a:r>
            <a:r>
              <a:rPr lang="en-US" dirty="0"/>
              <a:t> and </a:t>
            </a:r>
            <a:r>
              <a:rPr lang="en-US" i="1" dirty="0"/>
              <a:t>Close</a:t>
            </a:r>
            <a:r>
              <a:rPr lang="en-US" dirty="0"/>
              <a:t> represent the starting and final price at which the stock is traded on a particular day.</a:t>
            </a:r>
          </a:p>
          <a:p>
            <a:r>
              <a:rPr lang="en-US" i="1" dirty="0"/>
              <a:t>High</a:t>
            </a:r>
            <a:r>
              <a:rPr lang="en-US" dirty="0"/>
              <a:t>, </a:t>
            </a:r>
            <a:r>
              <a:rPr lang="en-US" i="1" dirty="0"/>
              <a:t>Low</a:t>
            </a:r>
            <a:r>
              <a:rPr lang="en-US" dirty="0"/>
              <a:t> and Last represent the maximum, minimum, and last price of the share for the day.</a:t>
            </a:r>
          </a:p>
          <a:p>
            <a:r>
              <a:rPr lang="en-US" i="1" dirty="0"/>
              <a:t>Total Trade Quantity</a:t>
            </a:r>
            <a:r>
              <a:rPr lang="en-US" dirty="0"/>
              <a:t> is the number of shares bought or sold in the day and </a:t>
            </a:r>
            <a:r>
              <a:rPr lang="en-US" i="1" dirty="0"/>
              <a:t>Turnover (Lacs)</a:t>
            </a:r>
            <a:r>
              <a:rPr lang="en-US" dirty="0"/>
              <a:t> is the turnover of the particular company on a given date.</a:t>
            </a:r>
          </a:p>
          <a:p>
            <a:r>
              <a:rPr lang="en-US" dirty="0"/>
              <a:t>The profit or loss calculation is usually determined by the closing price of a stock for the day, hence we will consider the closing price as the target variable</a:t>
            </a:r>
            <a:endParaRPr lang="en-IN" dirty="0"/>
          </a:p>
          <a:p>
            <a:endParaRPr lang="en-IN" dirty="0"/>
          </a:p>
        </p:txBody>
      </p:sp>
    </p:spTree>
    <p:extLst>
      <p:ext uri="{BB962C8B-B14F-4D97-AF65-F5344CB8AC3E}">
        <p14:creationId xmlns:p14="http://schemas.microsoft.com/office/powerpoint/2010/main" val="300729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6432-0AAC-44DB-B925-AD65B716002F}"/>
              </a:ext>
            </a:extLst>
          </p:cNvPr>
          <p:cNvSpPr>
            <a:spLocks noGrp="1"/>
          </p:cNvSpPr>
          <p:nvPr>
            <p:ph type="title"/>
          </p:nvPr>
        </p:nvSpPr>
        <p:spPr/>
        <p:txBody>
          <a:bodyPr/>
          <a:lstStyle/>
          <a:p>
            <a:r>
              <a:rPr lang="en-IN" dirty="0"/>
              <a:t>SIMPLE MOVING AVERAGE(SMA)</a:t>
            </a:r>
          </a:p>
        </p:txBody>
      </p:sp>
      <p:sp>
        <p:nvSpPr>
          <p:cNvPr id="3" name="Content Placeholder 2">
            <a:extLst>
              <a:ext uri="{FF2B5EF4-FFF2-40B4-BE49-F238E27FC236}">
                <a16:creationId xmlns:a16="http://schemas.microsoft.com/office/drawing/2014/main" id="{C753C982-725A-4D43-AEBA-EA08BB9986F5}"/>
              </a:ext>
            </a:extLst>
          </p:cNvPr>
          <p:cNvSpPr>
            <a:spLocks noGrp="1"/>
          </p:cNvSpPr>
          <p:nvPr>
            <p:ph idx="1"/>
          </p:nvPr>
        </p:nvSpPr>
        <p:spPr>
          <a:xfrm>
            <a:off x="1103312" y="1459684"/>
            <a:ext cx="8946541" cy="3976382"/>
          </a:xfrm>
        </p:spPr>
        <p:txBody>
          <a:bodyPr>
            <a:normAutofit/>
          </a:bodyPr>
          <a:lstStyle/>
          <a:p>
            <a:r>
              <a:rPr lang="en-US" dirty="0"/>
              <a:t>‘Average’ is easily one of the most common things we use in our day-to-day lives .So this is a good starting point to use on our dataset for making predictions.</a:t>
            </a:r>
          </a:p>
          <a:p>
            <a:r>
              <a:rPr lang="en-US" dirty="0"/>
              <a:t>The predicted closing price for each day will be the average of a set of previously observed values. Instead of using the simple average, we will be using the moving average technique which uses the latest set of values for each prediction. In other words, for each subsequent step, the predicted values are taken into consideration while removing the oldest observed value from the set. Here is a simple figure that will help you understand this with more clarity.</a:t>
            </a:r>
          </a:p>
          <a:p>
            <a:pPr marL="0" indent="0">
              <a:buNone/>
            </a:pPr>
            <a:endParaRPr lang="en-US" dirty="0"/>
          </a:p>
        </p:txBody>
      </p:sp>
    </p:spTree>
    <p:extLst>
      <p:ext uri="{BB962C8B-B14F-4D97-AF65-F5344CB8AC3E}">
        <p14:creationId xmlns:p14="http://schemas.microsoft.com/office/powerpoint/2010/main" val="284503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5B6C38-ABA4-44A5-809B-719275726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67" y="1472070"/>
            <a:ext cx="9797066" cy="3653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948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E895-C803-4F0A-9D03-3625BFB390B3}"/>
              </a:ext>
            </a:extLst>
          </p:cNvPr>
          <p:cNvSpPr>
            <a:spLocks noGrp="1"/>
          </p:cNvSpPr>
          <p:nvPr>
            <p:ph type="title"/>
          </p:nvPr>
        </p:nvSpPr>
        <p:spPr/>
        <p:txBody>
          <a:bodyPr/>
          <a:lstStyle/>
          <a:p>
            <a:r>
              <a:rPr lang="en-IN" dirty="0"/>
              <a:t>DAILY MOVEMENT CHART </a:t>
            </a:r>
          </a:p>
        </p:txBody>
      </p:sp>
      <p:pic>
        <p:nvPicPr>
          <p:cNvPr id="4" name="Content Placeholder 3">
            <a:extLst>
              <a:ext uri="{FF2B5EF4-FFF2-40B4-BE49-F238E27FC236}">
                <a16:creationId xmlns:a16="http://schemas.microsoft.com/office/drawing/2014/main" id="{E0765F60-AA24-49CA-9367-B5E0C908E5C4}"/>
              </a:ext>
            </a:extLst>
          </p:cNvPr>
          <p:cNvPicPr>
            <a:picLocks noGrp="1" noChangeAspect="1"/>
          </p:cNvPicPr>
          <p:nvPr>
            <p:ph idx="1"/>
          </p:nvPr>
        </p:nvPicPr>
        <p:blipFill>
          <a:blip r:embed="rId2"/>
          <a:stretch>
            <a:fillRect/>
          </a:stretch>
        </p:blipFill>
        <p:spPr>
          <a:xfrm>
            <a:off x="451826" y="2202263"/>
            <a:ext cx="11368262" cy="3342860"/>
          </a:xfrm>
          <a:prstGeom prst="rect">
            <a:avLst/>
          </a:prstGeom>
        </p:spPr>
      </p:pic>
    </p:spTree>
    <p:extLst>
      <p:ext uri="{BB962C8B-B14F-4D97-AF65-F5344CB8AC3E}">
        <p14:creationId xmlns:p14="http://schemas.microsoft.com/office/powerpoint/2010/main" val="265436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58EA588-8433-40C5-AED9-46A5CFD9E23B}"/>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7F94524-3037-4164-928C-734BC40E5881}"/>
              </a:ext>
            </a:extLst>
          </p:cNvPr>
          <p:cNvSpPr>
            <a:spLocks noGrp="1"/>
          </p:cNvSpPr>
          <p:nvPr>
            <p:ph idx="1"/>
          </p:nvPr>
        </p:nvSpPr>
        <p:spPr>
          <a:xfrm>
            <a:off x="1104293" y="2662519"/>
            <a:ext cx="8946541" cy="4195481"/>
          </a:xfrm>
        </p:spPr>
        <p:txBody>
          <a:bodyPr>
            <a:normAutofit/>
          </a:bodyPr>
          <a:lstStyle/>
          <a:p>
            <a:r>
              <a:rPr lang="en-IN" sz="3200" dirty="0"/>
              <a:t>We have used two models of Machine learning for the prediction-</a:t>
            </a:r>
          </a:p>
          <a:p>
            <a:pPr lvl="5"/>
            <a:r>
              <a:rPr lang="en-IN" sz="2000" dirty="0"/>
              <a:t>Linear Regression</a:t>
            </a:r>
          </a:p>
          <a:p>
            <a:pPr lvl="5"/>
            <a:r>
              <a:rPr lang="en-IN" sz="2000" dirty="0"/>
              <a:t>Support Vector Machine</a:t>
            </a:r>
          </a:p>
        </p:txBody>
      </p:sp>
    </p:spTree>
    <p:extLst>
      <p:ext uri="{BB962C8B-B14F-4D97-AF65-F5344CB8AC3E}">
        <p14:creationId xmlns:p14="http://schemas.microsoft.com/office/powerpoint/2010/main" val="3187887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Organic</Template>
  <TotalTime>589</TotalTime>
  <Words>1117</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medium-content-serif-font</vt:lpstr>
      <vt:lpstr>poppins</vt:lpstr>
      <vt:lpstr>roboto</vt:lpstr>
      <vt:lpstr>Wingdings 3</vt:lpstr>
      <vt:lpstr>Ion</vt:lpstr>
      <vt:lpstr>Stock Market Close Price Prediction</vt:lpstr>
      <vt:lpstr>Introduction</vt:lpstr>
      <vt:lpstr>  Goal</vt:lpstr>
      <vt:lpstr>Understanding the Problem Statement </vt:lpstr>
      <vt:lpstr>PowerPoint Presentation</vt:lpstr>
      <vt:lpstr>SIMPLE MOVING AVERAGE(SMA)</vt:lpstr>
      <vt:lpstr>PowerPoint Presentation</vt:lpstr>
      <vt:lpstr>DAILY MOVEMENT CHART </vt:lpstr>
      <vt:lpstr>PowerPoint Presentation</vt:lpstr>
      <vt:lpstr>Approach………..</vt:lpstr>
      <vt:lpstr>Linear Regression……….</vt:lpstr>
      <vt:lpstr>Prediction Chart………</vt:lpstr>
      <vt:lpstr>Support Vector Regression</vt:lpstr>
      <vt:lpstr>Plotting graph…………</vt:lpstr>
      <vt:lpstr>Inference………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close price prediction</dc:title>
  <dc:creator>Hardik Saxena</dc:creator>
  <cp:lastModifiedBy>deepanshu arora</cp:lastModifiedBy>
  <cp:revision>18</cp:revision>
  <dcterms:created xsi:type="dcterms:W3CDTF">2019-10-23T13:21:07Z</dcterms:created>
  <dcterms:modified xsi:type="dcterms:W3CDTF">2020-08-12T09:50:54Z</dcterms:modified>
</cp:coreProperties>
</file>