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handoutMasterIdLst>
    <p:handoutMasterId r:id="rId3"/>
  </p:handoutMasterIdLst>
  <p:sldIdLst>
    <p:sldId id="258" r:id="rId2"/>
  </p:sldIdLst>
  <p:sldSz cx="13716000" cy="27432000"/>
  <p:notesSz cx="6858000" cy="9144000"/>
  <p:defaultTextStyle>
    <a:defPPr>
      <a:defRPr lang="en-US"/>
    </a:defPPr>
    <a:lvl1pPr marL="0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1pPr>
    <a:lvl2pPr marL="1060704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2pPr>
    <a:lvl3pPr marL="2121408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3pPr>
    <a:lvl4pPr marL="3182112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4pPr>
    <a:lvl5pPr marL="4242816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5pPr>
    <a:lvl6pPr marL="5303520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6pPr>
    <a:lvl7pPr marL="6364224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7pPr>
    <a:lvl8pPr marL="7424928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8pPr>
    <a:lvl9pPr marL="8485632" algn="l" defTabSz="2121408" rtl="0" eaLnBrk="1" latinLnBrk="0" hangingPunct="1">
      <a:defRPr sz="4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clrMru>
    <a:srgbClr val="02ADF0"/>
    <a:srgbClr val="EF57A0"/>
    <a:srgbClr val="345D73"/>
    <a:srgbClr val="F7F8F3"/>
    <a:srgbClr val="E7DDC4"/>
    <a:srgbClr val="D1D2D4"/>
    <a:srgbClr val="B6515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495" autoAdjust="0"/>
    <p:restoredTop sz="99126" autoAdjust="0"/>
  </p:normalViewPr>
  <p:slideViewPr>
    <p:cSldViewPr>
      <p:cViewPr>
        <p:scale>
          <a:sx n="33" d="100"/>
          <a:sy n="33" d="100"/>
        </p:scale>
        <p:origin x="-876" y="-72"/>
      </p:cViewPr>
      <p:guideLst>
        <p:guide orient="horz" pos="8640"/>
        <p:guide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6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Office_Excel_Worksheet3.xlsx"/><Relationship Id="rId1" Type="http://schemas.openxmlformats.org/officeDocument/2006/relationships/image" Target="../media/image1.png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"/>
          <c:y val="4.0903492832626773E-2"/>
          <c:w val="0.50312510188543658"/>
          <c:h val="0.7000002852904256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02ADF0"/>
            </a:solidFill>
          </c:spPr>
          <c:dPt>
            <c:idx val="0"/>
            <c:spPr>
              <a:solidFill>
                <a:srgbClr val="EF57A0"/>
              </a:solidFill>
            </c:spPr>
          </c:dPt>
          <c:cat>
            <c:strRef>
              <c:f>Sheet1!$A$2:$A$3</c:f>
              <c:strCache>
                <c:ptCount val="2"/>
                <c:pt idx="0">
                  <c:v>Team Y</c:v>
                </c:pt>
                <c:pt idx="1">
                  <c:v>Others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</c:v>
                </c:pt>
                <c:pt idx="1">
                  <c:v>0.2</c:v>
                </c:pt>
              </c:numCache>
            </c:numRef>
          </c:val>
        </c:ser>
        <c:firstSliceAng val="0"/>
        <c:holeSize val="50"/>
      </c:doughnutChart>
    </c:plotArea>
    <c:legend>
      <c:legendPos val="r"/>
      <c:layout>
        <c:manualLayout>
          <c:xMode val="edge"/>
          <c:yMode val="edge"/>
          <c:x val="0.59342548527200489"/>
          <c:y val="0.11098368138765263"/>
          <c:w val="0.36772849699350085"/>
          <c:h val="0.47927507702841515"/>
        </c:manualLayout>
      </c:layout>
      <c:overlay val="1"/>
      <c:txPr>
        <a:bodyPr/>
        <a:lstStyle/>
        <a:p>
          <a:pPr>
            <a:defRPr sz="2800">
              <a:latin typeface="Arial" pitchFamily="34" charset="0"/>
              <a:cs typeface="Arial" pitchFamily="34" charset="0"/>
            </a:defRPr>
          </a:pPr>
          <a:endParaRPr lang="en-US"/>
        </a:p>
      </c:txPr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0825084364454443"/>
          <c:y val="9.9614173228346536E-2"/>
          <c:w val="0.83732738764797254"/>
          <c:h val="0.69405358705161857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0" cmpd="sng">
              <a:solidFill>
                <a:srgbClr val="02ADF0"/>
              </a:solidFill>
            </a:ln>
          </c:spPr>
          <c:marker>
            <c:symbol val="diamond"/>
            <c:size val="5"/>
            <c:spPr>
              <a:ln w="38100"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4.0000000000000015E-2</c:v>
                </c:pt>
                <c:pt idx="1">
                  <c:v>3.0000000000000002E-2</c:v>
                </c:pt>
                <c:pt idx="2">
                  <c:v>-1.0000000000000004E-2</c:v>
                </c:pt>
                <c:pt idx="3">
                  <c:v>0.05</c:v>
                </c:pt>
              </c:numCache>
            </c:numRef>
          </c:val>
        </c:ser>
        <c:marker val="1"/>
        <c:axId val="188721408"/>
        <c:axId val="188723584"/>
      </c:lineChart>
      <c:catAx>
        <c:axId val="188721408"/>
        <c:scaling>
          <c:orientation val="minMax"/>
        </c:scaling>
        <c:axPos val="b"/>
        <c:numFmt formatCode="General" sourceLinked="1"/>
        <c:majorTickMark val="none"/>
        <c:tickLblPos val="low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8723584"/>
        <c:crosses val="autoZero"/>
        <c:auto val="1"/>
        <c:lblAlgn val="ctr"/>
        <c:lblOffset val="100"/>
        <c:tickLblSkip val="1"/>
      </c:catAx>
      <c:valAx>
        <c:axId val="188723584"/>
        <c:scaling>
          <c:orientation val="minMax"/>
          <c:max val="6.0000000000000026E-2"/>
          <c:min val="-1.0000000000000005E-2"/>
        </c:scaling>
        <c:axPos val="l"/>
        <c:numFmt formatCode="0%" sourceLinked="1"/>
        <c:majorTickMark val="none"/>
        <c:tickLblPos val="nextTo"/>
        <c:txPr>
          <a:bodyPr/>
          <a:lstStyle/>
          <a:p>
            <a:pPr>
              <a:defRPr sz="2400"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8721408"/>
        <c:crosses val="autoZero"/>
        <c:crossBetween val="midCat"/>
        <c:majorUnit val="1.0000000000000005E-2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Goals</c:v>
                </c:pt>
              </c:strCache>
            </c:strRef>
          </c:tx>
          <c:spPr>
            <a:blipFill>
              <a:blip xmlns:r="http://schemas.openxmlformats.org/officeDocument/2006/relationships" r:embed="rId1"/>
              <a:stretch>
                <a:fillRect/>
              </a:stretch>
            </a:blipFill>
            <a:ln>
              <a:noFill/>
            </a:ln>
          </c:spPr>
          <c:pictureOptions>
            <c:pictureFormat val="stackScale"/>
          </c:pictureOptions>
          <c:dLbls>
            <c:txPr>
              <a:bodyPr/>
              <a:lstStyle/>
              <a:p>
                <a:pPr>
                  <a:defRPr sz="6000" b="1">
                    <a:solidFill>
                      <a:srgbClr val="02ADF0"/>
                    </a:solidFill>
                    <a:latin typeface="Arial" pitchFamily="34" charset="0"/>
                    <a:cs typeface="Arial" pitchFamily="34" charset="0"/>
                  </a:defRPr>
                </a:pPr>
                <a:endParaRPr lang="en-US"/>
              </a:p>
            </c:txPr>
            <c:showVal val="1"/>
          </c:dLbls>
          <c:cat>
            <c:strRef>
              <c:f>Sheet1!$A$2:$A$5</c:f>
              <c:strCache>
                <c:ptCount val="4"/>
                <c:pt idx="0">
                  <c:v>Match 1</c:v>
                </c:pt>
                <c:pt idx="1">
                  <c:v>Match 2</c:v>
                </c:pt>
                <c:pt idx="2">
                  <c:v>Match 3</c:v>
                </c:pt>
                <c:pt idx="3">
                  <c:v>Match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</c:ser>
        <c:axId val="188734848"/>
        <c:axId val="191734912"/>
      </c:barChart>
      <c:catAx>
        <c:axId val="188734848"/>
        <c:scaling>
          <c:orientation val="minMax"/>
        </c:scaling>
        <c:axPos val="b"/>
        <c:majorTickMark val="none"/>
        <c:tickLblPos val="nextTo"/>
        <c:spPr>
          <a:ln w="63500">
            <a:solidFill>
              <a:srgbClr val="02ADF0"/>
            </a:solidFill>
          </a:ln>
        </c:spPr>
        <c:txPr>
          <a:bodyPr/>
          <a:lstStyle/>
          <a:p>
            <a:pPr>
              <a:defRPr sz="3600" b="1">
                <a:solidFill>
                  <a:srgbClr val="02ADF0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91734912"/>
        <c:crosses val="autoZero"/>
        <c:auto val="1"/>
        <c:lblAlgn val="ctr"/>
        <c:lblOffset val="100"/>
      </c:catAx>
      <c:valAx>
        <c:axId val="191734912"/>
        <c:scaling>
          <c:orientation val="minMax"/>
        </c:scaling>
        <c:axPos val="l"/>
        <c:numFmt formatCode="General" sourceLinked="1"/>
        <c:majorTickMark val="none"/>
        <c:tickLblPos val="nextTo"/>
        <c:spPr>
          <a:ln w="63500">
            <a:solidFill>
              <a:srgbClr val="02ADF0"/>
            </a:solidFill>
          </a:ln>
        </c:spPr>
        <c:txPr>
          <a:bodyPr/>
          <a:lstStyle/>
          <a:p>
            <a:pPr>
              <a:defRPr sz="3600" b="1">
                <a:solidFill>
                  <a:srgbClr val="02ADF0"/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88734848"/>
        <c:crosses val="autoZero"/>
        <c:crossBetween val="between"/>
        <c:majorUnit val="1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2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1DC0B-6B8F-47E2-B465-75F82EDC9FE9}" type="datetimeFigureOut">
              <a:rPr lang="en-US" smtClean="0"/>
              <a:pPr/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85491-DAC4-43B5-A1A2-51100519FDD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8521712"/>
            <a:ext cx="11658600" cy="58800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15544800"/>
            <a:ext cx="9601200" cy="7010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AD28D7-3E45-4796-9075-4C190DED69A1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091746-372A-4E6D-B53A-1DE31B58B2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A4ACBF-5A21-4DC4-A87D-5ABF737F140A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A84308-DFFA-4D51-A401-6260813FA2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4394206"/>
            <a:ext cx="3086100" cy="936243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394206"/>
            <a:ext cx="9029700" cy="936243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208185-DF00-4BA1-833E-DD99064DA93E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8CEBA7-5260-4927-AAC5-BA4ED027F3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84DEED-190E-4F69-868F-55F25FD24F23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74078-093C-4E66-A30B-4134C021DB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17627607"/>
            <a:ext cx="11658600" cy="54483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11626859"/>
            <a:ext cx="11658600" cy="600074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481E4C-FBE1-4542-9C9B-8985D3D14F4E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497FC-1B8B-4779-A3E0-DEC2C7C62C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603205"/>
            <a:ext cx="6057900" cy="72415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25603205"/>
            <a:ext cx="6057900" cy="7241540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712598-D3D1-488D-B60F-5A8F0FF2507F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2E0EE1-58E8-458F-822F-F2093AF753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98552"/>
            <a:ext cx="12344400" cy="457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140451"/>
            <a:ext cx="6060282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8699499"/>
            <a:ext cx="6060282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47" y="6140451"/>
            <a:ext cx="6062663" cy="255904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47" y="8699499"/>
            <a:ext cx="6062663" cy="158051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2DFD5-E0EE-4123-8A8C-95B98B109145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C1B347-DF1A-426C-9DFC-42DD14A391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E290B9-BC9A-4D57-A09E-F3DB3305415E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F5ED85-6A63-47DF-BC17-F136BA1D5F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60A14-A38E-4318-966E-97B60D41DE2C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CC0170-9C75-413B-8C10-971170C8D3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8" y="1092201"/>
            <a:ext cx="4512470" cy="46482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1092210"/>
            <a:ext cx="7667625" cy="2341245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8" y="5740411"/>
            <a:ext cx="4512470" cy="187642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FA66EE-C0CB-4608-ABF1-CD82706FBD09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C2E27F-E264-4994-90F2-F7C75134AB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19202405"/>
            <a:ext cx="8229600" cy="226695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2451099"/>
            <a:ext cx="8229600" cy="16459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21469358"/>
            <a:ext cx="8229600" cy="32194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B46CAC-A8F0-4586-A941-3E1E0FA5D734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5CAAF1-7BB0-4C57-BAF9-6E7B74D67E3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098552"/>
            <a:ext cx="12344400" cy="457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400807"/>
            <a:ext cx="12344400" cy="18103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25425413"/>
            <a:ext cx="3200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5F61897-9BF0-4AE4-B35A-7145F501D436}" type="datetimeFigureOut">
              <a:rPr lang="en-US" smtClean="0"/>
              <a:pPr>
                <a:defRPr/>
              </a:pPr>
              <a:t>5/12/2013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25425413"/>
            <a:ext cx="4343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25425413"/>
            <a:ext cx="3200400" cy="14604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2C0510F-9CC3-4E49-B58D-CF411B5363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8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201"/>
          <p:cNvSpPr txBox="1"/>
          <p:nvPr/>
        </p:nvSpPr>
        <p:spPr>
          <a:xfrm>
            <a:off x="2057400" y="889337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EF57A0"/>
                </a:solidFill>
                <a:latin typeface="Arial" pitchFamily="34" charset="0"/>
                <a:cs typeface="Arial" pitchFamily="34" charset="0"/>
              </a:rPr>
              <a:t>It’s all about Infographics</a:t>
            </a:r>
            <a:endParaRPr lang="en-US" sz="6000" b="1" dirty="0">
              <a:solidFill>
                <a:srgbClr val="EF57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85800" y="3333750"/>
            <a:ext cx="4114800" cy="3840480"/>
          </a:xfrm>
          <a:prstGeom prst="rect">
            <a:avLst/>
          </a:prstGeom>
          <a:solidFill>
            <a:schemeClr val="bg1"/>
          </a:solidFill>
          <a:ln>
            <a:solidFill>
              <a:srgbClr val="E7D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345D73"/>
                </a:solidFill>
              </a:rPr>
              <a:t/>
            </a:r>
            <a:br>
              <a:rPr lang="en-US" sz="2400" dirty="0" smtClean="0">
                <a:solidFill>
                  <a:srgbClr val="345D73"/>
                </a:solidFill>
              </a:rPr>
            </a:br>
            <a:r>
              <a:rPr lang="en-US" sz="2400" dirty="0" smtClean="0">
                <a:solidFill>
                  <a:srgbClr val="345D73"/>
                </a:solidFill>
              </a:rPr>
              <a:t>          </a:t>
            </a:r>
          </a:p>
          <a:p>
            <a:pPr algn="ctr"/>
            <a:endParaRPr lang="en-US" sz="2400" dirty="0">
              <a:solidFill>
                <a:srgbClr val="345D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7" name="TextBox 216"/>
          <p:cNvSpPr txBox="1"/>
          <p:nvPr/>
        </p:nvSpPr>
        <p:spPr>
          <a:xfrm>
            <a:off x="685800" y="3845004"/>
            <a:ext cx="46482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$250,000+</a:t>
            </a:r>
            <a:endParaRPr lang="en-US" sz="6600" b="1" dirty="0">
              <a:solidFill>
                <a:srgbClr val="02AD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4981575" y="3352800"/>
            <a:ext cx="4267200" cy="3886200"/>
          </a:xfrm>
          <a:prstGeom prst="rect">
            <a:avLst/>
          </a:prstGeom>
          <a:solidFill>
            <a:schemeClr val="bg1"/>
          </a:solidFill>
          <a:ln>
            <a:solidFill>
              <a:srgbClr val="E7D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345D73"/>
                </a:solidFill>
              </a:rPr>
              <a:t/>
            </a:r>
            <a:br>
              <a:rPr lang="en-US" sz="2400" dirty="0" smtClean="0">
                <a:solidFill>
                  <a:srgbClr val="345D73"/>
                </a:solidFill>
              </a:rPr>
            </a:br>
            <a:endParaRPr lang="en-US" sz="2400" dirty="0">
              <a:solidFill>
                <a:srgbClr val="345D73"/>
              </a:solidFill>
            </a:endParaRPr>
          </a:p>
        </p:txBody>
      </p:sp>
      <p:graphicFrame>
        <p:nvGraphicFramePr>
          <p:cNvPr id="224" name="Chart 223"/>
          <p:cNvGraphicFramePr/>
          <p:nvPr/>
        </p:nvGraphicFramePr>
        <p:xfrm>
          <a:off x="4724400" y="4343400"/>
          <a:ext cx="475488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7" name="TextBox 236"/>
          <p:cNvSpPr txBox="1"/>
          <p:nvPr/>
        </p:nvSpPr>
        <p:spPr>
          <a:xfrm flipH="1">
            <a:off x="5791200" y="3581400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Popularity</a:t>
            </a:r>
            <a:endParaRPr lang="en-US" sz="3200" b="1" dirty="0">
              <a:solidFill>
                <a:srgbClr val="345D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9410700" y="3352800"/>
            <a:ext cx="4152900" cy="3886200"/>
          </a:xfrm>
          <a:prstGeom prst="rect">
            <a:avLst/>
          </a:prstGeom>
          <a:solidFill>
            <a:schemeClr val="bg1"/>
          </a:solidFill>
          <a:ln>
            <a:solidFill>
              <a:srgbClr val="E7D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345D73"/>
                </a:solidFill>
              </a:rPr>
              <a:t/>
            </a:r>
            <a:br>
              <a:rPr lang="en-US" sz="2400" dirty="0" smtClean="0">
                <a:solidFill>
                  <a:srgbClr val="345D73"/>
                </a:solidFill>
              </a:rPr>
            </a:br>
            <a:endParaRPr lang="en-US" sz="2400" dirty="0">
              <a:solidFill>
                <a:srgbClr val="345D73"/>
              </a:solidFill>
            </a:endParaRPr>
          </a:p>
        </p:txBody>
      </p:sp>
      <p:grpSp>
        <p:nvGrpSpPr>
          <p:cNvPr id="259" name="Group 258"/>
          <p:cNvGrpSpPr/>
          <p:nvPr/>
        </p:nvGrpSpPr>
        <p:grpSpPr>
          <a:xfrm>
            <a:off x="9666286" y="5467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260" name="Rounded Rectangle 259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ounded Rectangle 261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ounded Rectangle 262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9" name="Group 288"/>
          <p:cNvGrpSpPr/>
          <p:nvPr/>
        </p:nvGrpSpPr>
        <p:grpSpPr>
          <a:xfrm>
            <a:off x="10085386" y="5467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290" name="Rounded Rectangle 289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2" name="Rounded Rectangle 291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3" name="Rounded Rectangle 292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10474323" y="5467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295" name="Rounded Rectangle 294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6" name="Oval 295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7" name="Rounded Rectangle 296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8" name="Rounded Rectangle 297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10836273" y="5467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300" name="Rounded Rectangle 299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Oval 300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2" name="Rounded Rectangle 301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ounded Rectangle 302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4" name="Group 303"/>
          <p:cNvGrpSpPr/>
          <p:nvPr/>
        </p:nvGrpSpPr>
        <p:grpSpPr>
          <a:xfrm>
            <a:off x="1119822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05" name="Rounded Rectangle 304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6" name="Oval 305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ounded Rectangle 306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8" name="Rounded Rectangle 307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9" name="Group 308"/>
          <p:cNvGrpSpPr/>
          <p:nvPr/>
        </p:nvGrpSpPr>
        <p:grpSpPr>
          <a:xfrm>
            <a:off x="11533186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10" name="Rounded Rectangle 309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Oval 310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ounded Rectangle 311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3" name="Rounded Rectangle 312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4" name="Group 313"/>
          <p:cNvGrpSpPr/>
          <p:nvPr/>
        </p:nvGrpSpPr>
        <p:grpSpPr>
          <a:xfrm>
            <a:off x="11895136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15" name="Rounded Rectangle 314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6" name="Oval 315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ounded Rectangle 316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8" name="Rounded Rectangle 317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9" name="Group 318"/>
          <p:cNvGrpSpPr/>
          <p:nvPr/>
        </p:nvGrpSpPr>
        <p:grpSpPr>
          <a:xfrm>
            <a:off x="1228407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20" name="Rounded Rectangle 319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Oval 320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2" name="Rounded Rectangle 321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Rounded Rectangle 322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1264602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25" name="Rounded Rectangle 324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6" name="Oval 325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ounded Rectangle 326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8" name="Rounded Rectangle 327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12992100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30" name="Rounded Rectangle 329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Oval 330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2" name="Rounded Rectangle 331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3" name="Rounded Rectangle 332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5" name="Group 334"/>
          <p:cNvGrpSpPr/>
          <p:nvPr/>
        </p:nvGrpSpPr>
        <p:grpSpPr>
          <a:xfrm>
            <a:off x="9666286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36" name="Rounded Rectangle 335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ounded Rectangle 337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9" name="Rounded Rectangle 338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1047432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41" name="Rounded Rectangle 340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Rounded Rectangle 342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Rounded Rectangle 343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45" name="Group 344"/>
          <p:cNvGrpSpPr/>
          <p:nvPr/>
        </p:nvGrpSpPr>
        <p:grpSpPr>
          <a:xfrm>
            <a:off x="1119822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46" name="Rounded Rectangle 345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8" name="Rounded Rectangle 347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9" name="Rounded Rectangle 348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1895136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51" name="Rounded Rectangle 350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3" name="Rounded Rectangle 352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4" name="Rounded Rectangle 353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55" name="Group 354"/>
          <p:cNvGrpSpPr/>
          <p:nvPr/>
        </p:nvGrpSpPr>
        <p:grpSpPr>
          <a:xfrm>
            <a:off x="1228407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56" name="Rounded Rectangle 355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Rounded Rectangle 357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60" name="Group 359"/>
          <p:cNvGrpSpPr/>
          <p:nvPr/>
        </p:nvGrpSpPr>
        <p:grpSpPr>
          <a:xfrm>
            <a:off x="1264602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361" name="Rounded Rectangle 360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Oval 361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3" name="Rounded Rectangle 362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Rounded Rectangle 363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10085386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407" name="Rounded Rectangle 40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8" name="Oval 40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1" name="Group 410"/>
          <p:cNvGrpSpPr/>
          <p:nvPr/>
        </p:nvGrpSpPr>
        <p:grpSpPr>
          <a:xfrm>
            <a:off x="1083627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412" name="Rounded Rectangle 41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3" name="Oval 41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6" name="Group 415"/>
          <p:cNvGrpSpPr/>
          <p:nvPr/>
        </p:nvGrpSpPr>
        <p:grpSpPr>
          <a:xfrm>
            <a:off x="11560173" y="5467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417" name="Rounded Rectangle 41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8" name="Oval 41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9" name="Rounded Rectangle 41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0" name="Rounded Rectangle 41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21" name="TextBox 420"/>
          <p:cNvSpPr txBox="1"/>
          <p:nvPr/>
        </p:nvSpPr>
        <p:spPr>
          <a:xfrm>
            <a:off x="9582150" y="3581400"/>
            <a:ext cx="41338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66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75%</a:t>
            </a:r>
            <a:r>
              <a:rPr lang="en-US" sz="60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60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matches</a:t>
            </a:r>
            <a:r>
              <a:rPr lang="en-US" sz="36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won </a:t>
            </a:r>
            <a:endParaRPr lang="en-US" sz="3600" b="1" dirty="0">
              <a:solidFill>
                <a:srgbClr val="02AD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3" name="Rectangle 422"/>
          <p:cNvSpPr/>
          <p:nvPr/>
        </p:nvSpPr>
        <p:spPr>
          <a:xfrm>
            <a:off x="609600" y="12287250"/>
            <a:ext cx="4191000" cy="5181600"/>
          </a:xfrm>
          <a:prstGeom prst="rect">
            <a:avLst/>
          </a:prstGeom>
          <a:solidFill>
            <a:schemeClr val="bg1"/>
          </a:solidFill>
          <a:ln>
            <a:solidFill>
              <a:srgbClr val="E7D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345D73"/>
                </a:solidFill>
              </a:rPr>
              <a:t/>
            </a:r>
            <a:br>
              <a:rPr lang="en-US" sz="2400" dirty="0" smtClean="0">
                <a:solidFill>
                  <a:srgbClr val="345D73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4" name="Rectangle 423"/>
          <p:cNvSpPr/>
          <p:nvPr/>
        </p:nvSpPr>
        <p:spPr>
          <a:xfrm>
            <a:off x="4953000" y="12287250"/>
            <a:ext cx="4187952" cy="5184648"/>
          </a:xfrm>
          <a:prstGeom prst="rect">
            <a:avLst/>
          </a:prstGeom>
          <a:solidFill>
            <a:schemeClr val="bg1"/>
          </a:solidFill>
          <a:ln>
            <a:solidFill>
              <a:srgbClr val="E7D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345D73"/>
                </a:solidFill>
              </a:rPr>
              <a:t/>
            </a:r>
            <a:br>
              <a:rPr lang="en-US" sz="2400" dirty="0" smtClean="0">
                <a:solidFill>
                  <a:srgbClr val="345D73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26" name="Flowchart: Connector 425"/>
          <p:cNvSpPr/>
          <p:nvPr/>
        </p:nvSpPr>
        <p:spPr>
          <a:xfrm>
            <a:off x="952500" y="15563850"/>
            <a:ext cx="457200" cy="457200"/>
          </a:xfrm>
          <a:prstGeom prst="flowChartConnector">
            <a:avLst/>
          </a:prstGeom>
          <a:solidFill>
            <a:srgbClr val="02A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Flowchart: Connector 426"/>
          <p:cNvSpPr/>
          <p:nvPr/>
        </p:nvSpPr>
        <p:spPr>
          <a:xfrm>
            <a:off x="1524000" y="15563850"/>
            <a:ext cx="457200" cy="457200"/>
          </a:xfrm>
          <a:prstGeom prst="flowChartConnector">
            <a:avLst/>
          </a:prstGeom>
          <a:solidFill>
            <a:srgbClr val="02A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Flowchart: Connector 429"/>
          <p:cNvSpPr/>
          <p:nvPr/>
        </p:nvSpPr>
        <p:spPr>
          <a:xfrm>
            <a:off x="2133600" y="15563850"/>
            <a:ext cx="457200" cy="457200"/>
          </a:xfrm>
          <a:prstGeom prst="flowChartConnector">
            <a:avLst/>
          </a:prstGeom>
          <a:solidFill>
            <a:srgbClr val="02A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Flowchart: Connector 432"/>
          <p:cNvSpPr/>
          <p:nvPr/>
        </p:nvSpPr>
        <p:spPr>
          <a:xfrm>
            <a:off x="2743200" y="15563850"/>
            <a:ext cx="457200" cy="457200"/>
          </a:xfrm>
          <a:prstGeom prst="flowChartConnector">
            <a:avLst/>
          </a:prstGeom>
          <a:solidFill>
            <a:srgbClr val="02AD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Flowchart: Connector 433"/>
          <p:cNvSpPr/>
          <p:nvPr/>
        </p:nvSpPr>
        <p:spPr>
          <a:xfrm>
            <a:off x="3352800" y="15563850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Flowchart: Connector 434"/>
          <p:cNvSpPr/>
          <p:nvPr/>
        </p:nvSpPr>
        <p:spPr>
          <a:xfrm>
            <a:off x="3962400" y="15563850"/>
            <a:ext cx="457200" cy="457200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TextBox 435"/>
          <p:cNvSpPr txBox="1"/>
          <p:nvPr/>
        </p:nvSpPr>
        <p:spPr>
          <a:xfrm>
            <a:off x="1181100" y="12744452"/>
            <a:ext cx="32004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Strike rate</a:t>
            </a:r>
            <a:r>
              <a:rPr lang="en-US" sz="6600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r>
              <a:rPr lang="en-US" sz="6600" b="1" dirty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66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80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4/</a:t>
            </a:r>
            <a:r>
              <a:rPr lang="en-US" sz="8000" b="1" dirty="0" smtClean="0">
                <a:solidFill>
                  <a:srgbClr val="EF57A0"/>
                </a:solidFill>
                <a:latin typeface="Arial" pitchFamily="34" charset="0"/>
                <a:cs typeface="Arial" pitchFamily="34" charset="0"/>
              </a:rPr>
              <a:t>6</a:t>
            </a:r>
            <a:endParaRPr lang="en-US" sz="8000" b="1" dirty="0">
              <a:solidFill>
                <a:srgbClr val="EF57A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09" name="Chart 508"/>
          <p:cNvGraphicFramePr/>
          <p:nvPr/>
        </p:nvGraphicFramePr>
        <p:xfrm>
          <a:off x="5029200" y="13030200"/>
          <a:ext cx="4114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0" name="Rectangle 509"/>
          <p:cNvSpPr/>
          <p:nvPr/>
        </p:nvSpPr>
        <p:spPr>
          <a:xfrm>
            <a:off x="5867400" y="12754036"/>
            <a:ext cx="274320" cy="274320"/>
          </a:xfrm>
          <a:prstGeom prst="rect">
            <a:avLst/>
          </a:prstGeom>
          <a:solidFill>
            <a:srgbClr val="02AD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4BACC6"/>
              </a:solidFill>
            </a:endParaRPr>
          </a:p>
        </p:txBody>
      </p:sp>
      <p:sp>
        <p:nvSpPr>
          <p:cNvPr id="511" name="TextBox 510"/>
          <p:cNvSpPr txBox="1"/>
          <p:nvPr/>
        </p:nvSpPr>
        <p:spPr>
          <a:xfrm>
            <a:off x="6162674" y="12611101"/>
            <a:ext cx="3209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Change in SR</a:t>
            </a:r>
            <a:endParaRPr lang="en-US" sz="2800" b="1" dirty="0">
              <a:solidFill>
                <a:srgbClr val="345D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4" name="TextBox 513"/>
          <p:cNvSpPr txBox="1"/>
          <p:nvPr/>
        </p:nvSpPr>
        <p:spPr>
          <a:xfrm>
            <a:off x="685800" y="4899187"/>
            <a:ext cx="4343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Median</a:t>
            </a:r>
            <a:r>
              <a:rPr lang="en-US" sz="3600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annual </a:t>
            </a:r>
            <a:br>
              <a:rPr lang="en-US" sz="36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</a:br>
            <a:r>
              <a:rPr lang="en-US" sz="3600" b="1" dirty="0" smtClean="0">
                <a:solidFill>
                  <a:srgbClr val="EF57A0"/>
                </a:solidFill>
                <a:latin typeface="Arial" pitchFamily="34" charset="0"/>
                <a:cs typeface="Arial" pitchFamily="34" charset="0"/>
              </a:rPr>
              <a:t>household income </a:t>
            </a:r>
            <a:r>
              <a:rPr lang="en-US" sz="36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of Team Y player</a:t>
            </a:r>
          </a:p>
          <a:p>
            <a:endParaRPr lang="en-US" dirty="0"/>
          </a:p>
        </p:txBody>
      </p:sp>
      <p:grpSp>
        <p:nvGrpSpPr>
          <p:cNvPr id="616" name="Group 615"/>
          <p:cNvGrpSpPr/>
          <p:nvPr/>
        </p:nvGrpSpPr>
        <p:grpSpPr>
          <a:xfrm>
            <a:off x="9677400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17" name="Rounded Rectangle 61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8" name="Oval 61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19" name="Rounded Rectangle 61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0" name="Rounded Rectangle 61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10096500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22" name="Rounded Rectangle 62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3" name="Oval 62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4" name="Rounded Rectangle 62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5" name="Rounded Rectangle 62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26" name="Group 625"/>
          <p:cNvGrpSpPr/>
          <p:nvPr/>
        </p:nvGrpSpPr>
        <p:grpSpPr>
          <a:xfrm>
            <a:off x="10485437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27" name="Rounded Rectangle 62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8" name="Oval 62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9" name="Rounded Rectangle 62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0" name="Rounded Rectangle 62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1" name="Group 630"/>
          <p:cNvGrpSpPr/>
          <p:nvPr/>
        </p:nvGrpSpPr>
        <p:grpSpPr>
          <a:xfrm>
            <a:off x="10847387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32" name="Rounded Rectangle 63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3" name="Oval 63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4" name="Rounded Rectangle 63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5" name="Rounded Rectangle 63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36" name="Group 635"/>
          <p:cNvGrpSpPr/>
          <p:nvPr/>
        </p:nvGrpSpPr>
        <p:grpSpPr>
          <a:xfrm>
            <a:off x="11209337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637" name="Rounded Rectangle 63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8" name="Oval 63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9" name="Rounded Rectangle 63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0" name="Rounded Rectangle 63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1" name="Group 640"/>
          <p:cNvGrpSpPr/>
          <p:nvPr/>
        </p:nvGrpSpPr>
        <p:grpSpPr>
          <a:xfrm>
            <a:off x="11544300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642" name="Rounded Rectangle 64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3" name="Oval 64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4" name="Rounded Rectangle 64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5" name="Rounded Rectangle 64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46" name="Group 645"/>
          <p:cNvGrpSpPr/>
          <p:nvPr/>
        </p:nvGrpSpPr>
        <p:grpSpPr>
          <a:xfrm>
            <a:off x="11906250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647" name="Rounded Rectangle 64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8" name="Oval 64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49" name="Rounded Rectangle 64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0" name="Rounded Rectangle 64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1" name="Group 650"/>
          <p:cNvGrpSpPr/>
          <p:nvPr/>
        </p:nvGrpSpPr>
        <p:grpSpPr>
          <a:xfrm>
            <a:off x="12295187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52" name="Rounded Rectangle 65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3" name="Oval 65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4" name="Rounded Rectangle 65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5" name="Rounded Rectangle 65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56" name="Group 655"/>
          <p:cNvGrpSpPr/>
          <p:nvPr/>
        </p:nvGrpSpPr>
        <p:grpSpPr>
          <a:xfrm>
            <a:off x="12657137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57" name="Rounded Rectangle 65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8" name="Oval 65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59" name="Rounded Rectangle 65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0" name="Rounded Rectangle 65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13003214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62" name="Rounded Rectangle 66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3" name="Oval 66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4" name="Rounded Rectangle 66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5" name="Rounded Rectangle 66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66" name="Group 665"/>
          <p:cNvGrpSpPr/>
          <p:nvPr/>
        </p:nvGrpSpPr>
        <p:grpSpPr>
          <a:xfrm>
            <a:off x="9677400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667" name="Rounded Rectangle 66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8" name="Oval 66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9" name="Rounded Rectangle 66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0" name="Rounded Rectangle 66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1" name="Group 670"/>
          <p:cNvGrpSpPr/>
          <p:nvPr/>
        </p:nvGrpSpPr>
        <p:grpSpPr>
          <a:xfrm>
            <a:off x="10485437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672" name="Rounded Rectangle 67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3" name="Oval 67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4" name="Rounded Rectangle 67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5" name="Rounded Rectangle 67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76" name="Group 675"/>
          <p:cNvGrpSpPr/>
          <p:nvPr/>
        </p:nvGrpSpPr>
        <p:grpSpPr>
          <a:xfrm>
            <a:off x="11209337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677" name="Rounded Rectangle 67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8" name="Oval 67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79" name="Rounded Rectangle 67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0" name="Rounded Rectangle 67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1" name="Group 680"/>
          <p:cNvGrpSpPr/>
          <p:nvPr/>
        </p:nvGrpSpPr>
        <p:grpSpPr>
          <a:xfrm>
            <a:off x="11906250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82" name="Rounded Rectangle 68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3" name="Oval 68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4" name="Rounded Rectangle 68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5" name="Rounded Rectangle 68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12295187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87" name="Rounded Rectangle 68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8" name="Oval 68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89" name="Rounded Rectangle 68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0" name="Rounded Rectangle 68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1" name="Group 690"/>
          <p:cNvGrpSpPr/>
          <p:nvPr/>
        </p:nvGrpSpPr>
        <p:grpSpPr>
          <a:xfrm>
            <a:off x="12657137" y="6229350"/>
            <a:ext cx="457200" cy="548640"/>
            <a:chOff x="3892550" y="7983538"/>
            <a:chExt cx="354013" cy="465137"/>
          </a:xfrm>
          <a:solidFill>
            <a:schemeClr val="tx1"/>
          </a:solidFill>
        </p:grpSpPr>
        <p:sp>
          <p:nvSpPr>
            <p:cNvPr id="692" name="Rounded Rectangle 69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3" name="Oval 69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4" name="Rounded Rectangle 69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5" name="Rounded Rectangle 69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696" name="Group 695"/>
          <p:cNvGrpSpPr/>
          <p:nvPr/>
        </p:nvGrpSpPr>
        <p:grpSpPr>
          <a:xfrm>
            <a:off x="10096500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697" name="Rounded Rectangle 69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8" name="Oval 69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99" name="Rounded Rectangle 69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0" name="Rounded Rectangle 69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1" name="Group 700"/>
          <p:cNvGrpSpPr/>
          <p:nvPr/>
        </p:nvGrpSpPr>
        <p:grpSpPr>
          <a:xfrm>
            <a:off x="10847387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702" name="Rounded Rectangle 701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3" name="Oval 702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4" name="Rounded Rectangle 703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5" name="Rounded Rectangle 704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06" name="Group 705"/>
          <p:cNvGrpSpPr/>
          <p:nvPr/>
        </p:nvGrpSpPr>
        <p:grpSpPr>
          <a:xfrm>
            <a:off x="11571287" y="6229350"/>
            <a:ext cx="457200" cy="548640"/>
            <a:chOff x="3892550" y="7983538"/>
            <a:chExt cx="354013" cy="465137"/>
          </a:xfrm>
          <a:solidFill>
            <a:srgbClr val="02ADF0"/>
          </a:solidFill>
        </p:grpSpPr>
        <p:sp>
          <p:nvSpPr>
            <p:cNvPr id="707" name="Rounded Rectangle 706"/>
            <p:cNvSpPr/>
            <p:nvPr/>
          </p:nvSpPr>
          <p:spPr>
            <a:xfrm>
              <a:off x="3984625" y="8080375"/>
              <a:ext cx="149225" cy="368300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8" name="Oval 707"/>
            <p:cNvSpPr/>
            <p:nvPr/>
          </p:nvSpPr>
          <p:spPr>
            <a:xfrm>
              <a:off x="3943350" y="7983538"/>
              <a:ext cx="236538" cy="2349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09" name="Rounded Rectangle 708"/>
            <p:cNvSpPr/>
            <p:nvPr/>
          </p:nvSpPr>
          <p:spPr>
            <a:xfrm rot="19115001" flipH="1">
              <a:off x="3892550" y="8243888"/>
              <a:ext cx="144463" cy="46037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0" name="Rounded Rectangle 709"/>
            <p:cNvSpPr/>
            <p:nvPr/>
          </p:nvSpPr>
          <p:spPr>
            <a:xfrm rot="2381177" flipH="1">
              <a:off x="4102100" y="8259763"/>
              <a:ext cx="144463" cy="4762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711" name="Rectangle 710"/>
          <p:cNvSpPr/>
          <p:nvPr/>
        </p:nvSpPr>
        <p:spPr>
          <a:xfrm>
            <a:off x="9334500" y="12334875"/>
            <a:ext cx="4191000" cy="5184648"/>
          </a:xfrm>
          <a:prstGeom prst="rect">
            <a:avLst/>
          </a:prstGeom>
          <a:solidFill>
            <a:schemeClr val="bg1"/>
          </a:solidFill>
          <a:ln>
            <a:solidFill>
              <a:srgbClr val="E7DD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sz="2400" dirty="0" smtClean="0">
                <a:solidFill>
                  <a:srgbClr val="345D73"/>
                </a:solidFill>
              </a:rPr>
              <a:t/>
            </a:r>
            <a:br>
              <a:rPr lang="en-US" sz="2400" dirty="0" smtClean="0">
                <a:solidFill>
                  <a:srgbClr val="345D73"/>
                </a:solidFill>
              </a:rPr>
            </a:b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14" name="Oval 713"/>
          <p:cNvSpPr/>
          <p:nvPr/>
        </p:nvSpPr>
        <p:spPr>
          <a:xfrm>
            <a:off x="1066800" y="7848600"/>
            <a:ext cx="2743200" cy="2743200"/>
          </a:xfrm>
          <a:prstGeom prst="ellipse">
            <a:avLst/>
          </a:prstGeom>
          <a:solidFill>
            <a:srgbClr val="EF57A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sz="6000" b="1" dirty="0" smtClean="0">
                <a:latin typeface="Arial" pitchFamily="34" charset="0"/>
                <a:cs typeface="Arial" pitchFamily="34" charset="0"/>
              </a:rPr>
            </a:br>
            <a:endParaRPr lang="en-US" sz="6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15" name="Oval 714"/>
          <p:cNvSpPr/>
          <p:nvPr/>
        </p:nvSpPr>
        <p:spPr>
          <a:xfrm>
            <a:off x="5562600" y="7924800"/>
            <a:ext cx="2743200" cy="2743200"/>
          </a:xfrm>
          <a:prstGeom prst="ellipse">
            <a:avLst/>
          </a:prstGeom>
          <a:solidFill>
            <a:srgbClr val="02ADF0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16" name="Oval 715"/>
          <p:cNvSpPr/>
          <p:nvPr/>
        </p:nvSpPr>
        <p:spPr>
          <a:xfrm>
            <a:off x="10134600" y="7924800"/>
            <a:ext cx="2743200" cy="274320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88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7" name="Chart 716"/>
          <p:cNvGraphicFramePr/>
          <p:nvPr/>
        </p:nvGraphicFramePr>
        <p:xfrm>
          <a:off x="2590800" y="18897600"/>
          <a:ext cx="8458200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2" name="TextBox 221"/>
          <p:cNvSpPr txBox="1"/>
          <p:nvPr/>
        </p:nvSpPr>
        <p:spPr>
          <a:xfrm>
            <a:off x="9677400" y="13258799"/>
            <a:ext cx="3505200" cy="1463040"/>
          </a:xfrm>
          <a:prstGeom prst="rect">
            <a:avLst/>
          </a:prstGeom>
          <a:solidFill>
            <a:srgbClr val="F7F8F3"/>
          </a:solidFill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5%</a:t>
            </a:r>
            <a:endParaRPr lang="en-US" sz="8000" b="1" dirty="0">
              <a:solidFill>
                <a:srgbClr val="02AD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3" name="Up Arrow 222"/>
          <p:cNvSpPr/>
          <p:nvPr/>
        </p:nvSpPr>
        <p:spPr>
          <a:xfrm>
            <a:off x="11277600" y="13268325"/>
            <a:ext cx="1828800" cy="1280160"/>
          </a:xfrm>
          <a:prstGeom prst="upArrow">
            <a:avLst/>
          </a:prstGeom>
          <a:solidFill>
            <a:srgbClr val="F7F8F3"/>
          </a:solidFill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6" name="TextBox 225"/>
          <p:cNvSpPr txBox="1"/>
          <p:nvPr/>
        </p:nvSpPr>
        <p:spPr>
          <a:xfrm>
            <a:off x="9715500" y="15744823"/>
            <a:ext cx="3505200" cy="1463040"/>
          </a:xfrm>
          <a:prstGeom prst="rect">
            <a:avLst/>
          </a:prstGeom>
          <a:solidFill>
            <a:srgbClr val="F7F8F3"/>
          </a:solidFill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1%</a:t>
            </a:r>
            <a:endParaRPr lang="en-US" sz="8000" b="1" dirty="0">
              <a:solidFill>
                <a:srgbClr val="02AD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7" name="Down Arrow 226"/>
          <p:cNvSpPr/>
          <p:nvPr/>
        </p:nvSpPr>
        <p:spPr>
          <a:xfrm>
            <a:off x="11382375" y="15840075"/>
            <a:ext cx="1828800" cy="1280160"/>
          </a:xfrm>
          <a:prstGeom prst="downArrow">
            <a:avLst/>
          </a:prstGeom>
          <a:solidFill>
            <a:srgbClr val="F7F8F3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227"/>
          <p:cNvSpPr txBox="1"/>
          <p:nvPr/>
        </p:nvSpPr>
        <p:spPr>
          <a:xfrm>
            <a:off x="9963150" y="123825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2011 - 2012</a:t>
            </a:r>
            <a:endParaRPr lang="en-US" sz="4800" b="1" dirty="0">
              <a:solidFill>
                <a:srgbClr val="345D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9" name="TextBox 228"/>
          <p:cNvSpPr txBox="1"/>
          <p:nvPr/>
        </p:nvSpPr>
        <p:spPr>
          <a:xfrm>
            <a:off x="10058400" y="14951928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2010 - 2011</a:t>
            </a:r>
            <a:endParaRPr lang="en-US" sz="4800" b="1" dirty="0">
              <a:solidFill>
                <a:srgbClr val="345D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0" name="TextBox 229"/>
          <p:cNvSpPr txBox="1"/>
          <p:nvPr/>
        </p:nvSpPr>
        <p:spPr>
          <a:xfrm>
            <a:off x="1752600" y="8252936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SR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752600" y="913447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75%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2" name="TextBox 231"/>
          <p:cNvSpPr txBox="1"/>
          <p:nvPr/>
        </p:nvSpPr>
        <p:spPr>
          <a:xfrm>
            <a:off x="6248400" y="825817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LR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3" name="TextBox 232"/>
          <p:cNvSpPr txBox="1"/>
          <p:nvPr/>
        </p:nvSpPr>
        <p:spPr>
          <a:xfrm>
            <a:off x="6248400" y="9139714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15%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10553700" y="8410575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Draw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5" name="TextBox 234"/>
          <p:cNvSpPr txBox="1"/>
          <p:nvPr/>
        </p:nvSpPr>
        <p:spPr>
          <a:xfrm>
            <a:off x="10725150" y="9292114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10%</a:t>
            </a:r>
            <a:endParaRPr 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047875" y="11239500"/>
            <a:ext cx="457200" cy="365760"/>
          </a:xfrm>
          <a:prstGeom prst="rect">
            <a:avLst/>
          </a:prstGeom>
          <a:solidFill>
            <a:srgbClr val="EF57A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9" name="TextBox 238"/>
          <p:cNvSpPr txBox="1"/>
          <p:nvPr/>
        </p:nvSpPr>
        <p:spPr>
          <a:xfrm>
            <a:off x="2743200" y="11125200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SR : Success Ratio</a:t>
            </a:r>
            <a:endParaRPr lang="en-US" sz="3200" b="1" dirty="0">
              <a:solidFill>
                <a:srgbClr val="345D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0" name="TextBox 239"/>
          <p:cNvSpPr txBox="1"/>
          <p:nvPr/>
        </p:nvSpPr>
        <p:spPr>
          <a:xfrm>
            <a:off x="7153275" y="11264325"/>
            <a:ext cx="457200" cy="365760"/>
          </a:xfrm>
          <a:prstGeom prst="rect">
            <a:avLst/>
          </a:prstGeom>
          <a:solidFill>
            <a:srgbClr val="02ADF0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41" name="TextBox 240"/>
          <p:cNvSpPr txBox="1"/>
          <p:nvPr/>
        </p:nvSpPr>
        <p:spPr>
          <a:xfrm>
            <a:off x="7848600" y="11150025"/>
            <a:ext cx="419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345D73"/>
                </a:solidFill>
                <a:latin typeface="Arial" pitchFamily="34" charset="0"/>
                <a:cs typeface="Arial" pitchFamily="34" charset="0"/>
              </a:rPr>
              <a:t>LR : Loss Ratio</a:t>
            </a:r>
            <a:endParaRPr lang="en-US" sz="3200" b="1" dirty="0">
              <a:solidFill>
                <a:srgbClr val="345D7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2" name="TextBox 241"/>
          <p:cNvSpPr txBox="1"/>
          <p:nvPr/>
        </p:nvSpPr>
        <p:spPr>
          <a:xfrm>
            <a:off x="4267200" y="17983200"/>
            <a:ext cx="5486400" cy="830997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2ADF0"/>
                </a:solidFill>
                <a:latin typeface="Arial" pitchFamily="34" charset="0"/>
                <a:cs typeface="Arial" pitchFamily="34" charset="0"/>
              </a:rPr>
              <a:t>Number of Goals</a:t>
            </a:r>
            <a:endParaRPr lang="en-US" sz="4800" b="1" dirty="0">
              <a:solidFill>
                <a:srgbClr val="02ADF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609600" y="25031700"/>
            <a:ext cx="13030200" cy="193899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chilly" dir="t"/>
          </a:scene3d>
          <a:sp3d prstMaterial="dkEdge">
            <a:bevelT/>
            <a:bevelB/>
          </a:sp3d>
        </p:spPr>
        <p:txBody>
          <a:bodyPr wrap="square" rtlCol="0">
            <a:spAutoFit/>
          </a:bodyPr>
          <a:lstStyle/>
          <a:p>
            <a:r>
              <a:rPr lang="en-US" sz="6000" b="1" i="1" dirty="0" smtClean="0">
                <a:solidFill>
                  <a:srgbClr val="EF57A0"/>
                </a:solidFill>
                <a:latin typeface="Arial" pitchFamily="34" charset="0"/>
                <a:cs typeface="Arial" pitchFamily="34" charset="0"/>
              </a:rPr>
              <a:t>     Become part of the team and join our community of fans!</a:t>
            </a:r>
            <a:endParaRPr lang="en-US" sz="6000" b="1" i="1" dirty="0">
              <a:solidFill>
                <a:srgbClr val="EF57A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7" name="Group 256"/>
          <p:cNvGrpSpPr/>
          <p:nvPr/>
        </p:nvGrpSpPr>
        <p:grpSpPr>
          <a:xfrm>
            <a:off x="12325350" y="2009775"/>
            <a:ext cx="640080" cy="914400"/>
            <a:chOff x="660400" y="24917400"/>
            <a:chExt cx="822960" cy="1143000"/>
          </a:xfrm>
        </p:grpSpPr>
        <p:sp>
          <p:nvSpPr>
            <p:cNvPr id="253" name="Rounded Rectangle 252"/>
            <p:cNvSpPr/>
            <p:nvPr/>
          </p:nvSpPr>
          <p:spPr bwMode="auto">
            <a:xfrm>
              <a:off x="685800" y="24925338"/>
              <a:ext cx="788988" cy="1135062"/>
            </a:xfrm>
            <a:prstGeom prst="roundRect">
              <a:avLst/>
            </a:prstGeom>
            <a:solidFill>
              <a:schemeClr val="tx1"/>
            </a:solidFill>
            <a:ln>
              <a:solidFill>
                <a:srgbClr val="A6A6A6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4" name="Rounded Rectangle 253"/>
            <p:cNvSpPr/>
            <p:nvPr/>
          </p:nvSpPr>
          <p:spPr bwMode="auto">
            <a:xfrm>
              <a:off x="660400" y="24917400"/>
              <a:ext cx="822960" cy="9032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55" name="Oval 254"/>
            <p:cNvSpPr/>
            <p:nvPr/>
          </p:nvSpPr>
          <p:spPr bwMode="auto">
            <a:xfrm>
              <a:off x="1022349" y="25893714"/>
              <a:ext cx="114301" cy="114299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58" name="Heart 257"/>
          <p:cNvSpPr/>
          <p:nvPr/>
        </p:nvSpPr>
        <p:spPr>
          <a:xfrm>
            <a:off x="609600" y="25069800"/>
            <a:ext cx="914400" cy="914400"/>
          </a:xfrm>
          <a:prstGeom prst="heart">
            <a:avLst/>
          </a:prstGeom>
          <a:solidFill>
            <a:srgbClr val="EF57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Heart 264"/>
          <p:cNvSpPr/>
          <p:nvPr/>
        </p:nvSpPr>
        <p:spPr>
          <a:xfrm>
            <a:off x="822960" y="25206960"/>
            <a:ext cx="548640" cy="548640"/>
          </a:xfrm>
          <a:prstGeom prst="hear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7" name="Picture 266" descr="fb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172700" y="2057400"/>
            <a:ext cx="914400" cy="914400"/>
          </a:xfrm>
          <a:prstGeom prst="rect">
            <a:avLst/>
          </a:prstGeom>
        </p:spPr>
      </p:pic>
      <p:pic>
        <p:nvPicPr>
          <p:cNvPr id="269" name="Picture 268" descr="linkedin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39500" y="2038350"/>
            <a:ext cx="914400" cy="914400"/>
          </a:xfrm>
          <a:prstGeom prst="rect">
            <a:avLst/>
          </a:prstGeom>
        </p:spPr>
      </p:pic>
      <p:grpSp>
        <p:nvGrpSpPr>
          <p:cNvPr id="270" name="Group 269"/>
          <p:cNvGrpSpPr/>
          <p:nvPr/>
        </p:nvGrpSpPr>
        <p:grpSpPr>
          <a:xfrm>
            <a:off x="9220199" y="2066925"/>
            <a:ext cx="914400" cy="914400"/>
            <a:chOff x="3811588" y="15708313"/>
            <a:chExt cx="555625" cy="468312"/>
          </a:xfrm>
          <a:solidFill>
            <a:srgbClr val="02ADF0"/>
          </a:solidFill>
        </p:grpSpPr>
        <p:sp>
          <p:nvSpPr>
            <p:cNvPr id="271" name="Teardrop 270"/>
            <p:cNvSpPr/>
            <p:nvPr/>
          </p:nvSpPr>
          <p:spPr>
            <a:xfrm rot="12456517">
              <a:off x="3811588" y="15822613"/>
              <a:ext cx="352425" cy="354012"/>
            </a:xfrm>
            <a:prstGeom prst="teardrop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4013200" y="15708313"/>
              <a:ext cx="277813" cy="277812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4137025" y="15767050"/>
              <a:ext cx="46038" cy="44450"/>
            </a:xfrm>
            <a:prstGeom prst="ellips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4" name="Isosceles Triangle 273"/>
            <p:cNvSpPr/>
            <p:nvPr/>
          </p:nvSpPr>
          <p:spPr>
            <a:xfrm rot="6610205">
              <a:off x="4256882" y="15815468"/>
              <a:ext cx="95250" cy="125413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</TotalTime>
  <Words>63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Deepanshu</dc:creator>
  <cp:lastModifiedBy>Deepanshu</cp:lastModifiedBy>
  <cp:revision>71</cp:revision>
  <dcterms:created xsi:type="dcterms:W3CDTF">2013-05-09T18:29:21Z</dcterms:created>
  <dcterms:modified xsi:type="dcterms:W3CDTF">2013-05-11T20:19:18Z</dcterms:modified>
</cp:coreProperties>
</file>