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3716000" cy="27432000"/>
  <p:notesSz cx="6858000" cy="9144000"/>
  <p:defaultTextStyle>
    <a:defPPr>
      <a:defRPr lang="en-US"/>
    </a:defPPr>
    <a:lvl1pPr marL="0" algn="l" defTabSz="209004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5022" algn="l" defTabSz="209004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90044" algn="l" defTabSz="209004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35066" algn="l" defTabSz="209004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80088" algn="l" defTabSz="209004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25110" algn="l" defTabSz="209004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70132" algn="l" defTabSz="209004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15154" algn="l" defTabSz="209004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60176" algn="l" defTabSz="209004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5965"/>
    <a:srgbClr val="ACB5B5"/>
    <a:srgbClr val="BFD6E3"/>
    <a:srgbClr val="B3C8D1"/>
    <a:srgbClr val="F478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3576" autoAdjust="0"/>
    <p:restoredTop sz="94660"/>
  </p:normalViewPr>
  <p:slideViewPr>
    <p:cSldViewPr>
      <p:cViewPr>
        <p:scale>
          <a:sx n="36" d="100"/>
          <a:sy n="36" d="100"/>
        </p:scale>
        <p:origin x="-714" y="-78"/>
      </p:cViewPr>
      <p:guideLst>
        <p:guide orient="horz" pos="864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2236111111111112"/>
          <c:y val="0"/>
          <c:w val="0.63472222222222241"/>
          <c:h val="0.952083333333333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spPr>
              <a:solidFill>
                <a:srgbClr val="F47842"/>
              </a:solidFill>
            </c:spPr>
          </c:dPt>
          <c:dPt>
            <c:idx val="1"/>
            <c:spPr>
              <a:solidFill>
                <a:srgbClr val="ACB5B5"/>
              </a:solidFill>
            </c:spPr>
          </c:dPt>
          <c:dPt>
            <c:idx val="2"/>
            <c:spPr>
              <a:solidFill>
                <a:srgbClr val="BFD6E3"/>
              </a:solidFill>
            </c:spPr>
          </c:dPt>
          <c:dLbls>
            <c:dLbl>
              <c:idx val="0"/>
              <c:layout>
                <c:manualLayout>
                  <c:x val="-0.36944444444444452"/>
                  <c:y val="-0.18784722222222225"/>
                </c:manualLayout>
              </c:layout>
              <c:tx>
                <c:rich>
                  <a:bodyPr/>
                  <a:lstStyle/>
                  <a:p>
                    <a:r>
                      <a:rPr lang="en-US" sz="5400" b="1" dirty="0" smtClean="0"/>
                      <a:t>80%</a:t>
                    </a:r>
                    <a:endParaRPr lang="en-US" sz="5400" b="1" dirty="0"/>
                  </a:p>
                </c:rich>
              </c:tx>
              <c:showVal val="1"/>
            </c:dLbl>
            <c:dLbl>
              <c:idx val="1"/>
              <c:delete val="1"/>
            </c:dLbl>
            <c:dLbl>
              <c:idx val="2"/>
              <c:delete val="1"/>
            </c:dLbl>
            <c:txPr>
              <a:bodyPr/>
              <a:lstStyle/>
              <a:p>
                <a:pPr>
                  <a:defRPr sz="5400" b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pPr>
                <a:endParaRPr lang="en-US"/>
              </a:p>
            </c:txPr>
            <c:showVal val="1"/>
            <c:showLeaderLines val="1"/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</c:v>
                </c:pt>
                <c:pt idx="1">
                  <c:v>0.12000000000000001</c:v>
                </c:pt>
                <c:pt idx="2">
                  <c:v>8.0000000000000016E-2</c:v>
                </c:pt>
              </c:numCache>
            </c:numRef>
          </c:val>
        </c:ser>
        <c:dLbls>
          <c:showVal val="1"/>
        </c:dLbls>
        <c:firstSliceAng val="0"/>
        <c:holeSize val="50"/>
      </c:doughnutChart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8521707"/>
            <a:ext cx="11658600" cy="588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5544800"/>
            <a:ext cx="96012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5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9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5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8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25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7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15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6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6594-D061-4E4E-BCCC-07BE70D2C8AE}" type="datetimeFigureOut">
              <a:rPr lang="en-US" smtClean="0"/>
              <a:pPr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3A3B-5758-4922-ACEC-4040D91A3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6594-D061-4E4E-BCCC-07BE70D2C8AE}" type="datetimeFigureOut">
              <a:rPr lang="en-US" smtClean="0"/>
              <a:pPr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3A3B-5758-4922-ACEC-4040D91A3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1098556"/>
            <a:ext cx="308610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098556"/>
            <a:ext cx="902970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6594-D061-4E4E-BCCC-07BE70D2C8AE}" type="datetimeFigureOut">
              <a:rPr lang="en-US" smtClean="0"/>
              <a:pPr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3A3B-5758-4922-ACEC-4040D91A3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6594-D061-4E4E-BCCC-07BE70D2C8AE}" type="datetimeFigureOut">
              <a:rPr lang="en-US" smtClean="0"/>
              <a:pPr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3A3B-5758-4922-ACEC-4040D91A3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17627602"/>
            <a:ext cx="11658600" cy="5448300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11626857"/>
            <a:ext cx="11658600" cy="6000748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5022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90044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3506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8008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251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7013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1515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6017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6594-D061-4E4E-BCCC-07BE70D2C8AE}" type="datetimeFigureOut">
              <a:rPr lang="en-US" smtClean="0"/>
              <a:pPr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3A3B-5758-4922-ACEC-4040D91A3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6400806"/>
            <a:ext cx="6057900" cy="18103852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6400806"/>
            <a:ext cx="6057900" cy="18103852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6594-D061-4E4E-BCCC-07BE70D2C8AE}" type="datetimeFigureOut">
              <a:rPr lang="en-US" smtClean="0"/>
              <a:pPr/>
              <a:t>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3A3B-5758-4922-ACEC-4040D91A3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6140452"/>
            <a:ext cx="6060282" cy="2559048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5022" indent="0">
              <a:buNone/>
              <a:defRPr sz="4600" b="1"/>
            </a:lvl2pPr>
            <a:lvl3pPr marL="2090044" indent="0">
              <a:buNone/>
              <a:defRPr sz="4100" b="1"/>
            </a:lvl3pPr>
            <a:lvl4pPr marL="3135066" indent="0">
              <a:buNone/>
              <a:defRPr sz="3700" b="1"/>
            </a:lvl4pPr>
            <a:lvl5pPr marL="4180088" indent="0">
              <a:buNone/>
              <a:defRPr sz="3700" b="1"/>
            </a:lvl5pPr>
            <a:lvl6pPr marL="5225110" indent="0">
              <a:buNone/>
              <a:defRPr sz="3700" b="1"/>
            </a:lvl6pPr>
            <a:lvl7pPr marL="6270132" indent="0">
              <a:buNone/>
              <a:defRPr sz="3700" b="1"/>
            </a:lvl7pPr>
            <a:lvl8pPr marL="7315154" indent="0">
              <a:buNone/>
              <a:defRPr sz="3700" b="1"/>
            </a:lvl8pPr>
            <a:lvl9pPr marL="8360176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8699500"/>
            <a:ext cx="6060282" cy="15805152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9" y="6140452"/>
            <a:ext cx="6062662" cy="2559048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5022" indent="0">
              <a:buNone/>
              <a:defRPr sz="4600" b="1"/>
            </a:lvl2pPr>
            <a:lvl3pPr marL="2090044" indent="0">
              <a:buNone/>
              <a:defRPr sz="4100" b="1"/>
            </a:lvl3pPr>
            <a:lvl4pPr marL="3135066" indent="0">
              <a:buNone/>
              <a:defRPr sz="3700" b="1"/>
            </a:lvl4pPr>
            <a:lvl5pPr marL="4180088" indent="0">
              <a:buNone/>
              <a:defRPr sz="3700" b="1"/>
            </a:lvl5pPr>
            <a:lvl6pPr marL="5225110" indent="0">
              <a:buNone/>
              <a:defRPr sz="3700" b="1"/>
            </a:lvl6pPr>
            <a:lvl7pPr marL="6270132" indent="0">
              <a:buNone/>
              <a:defRPr sz="3700" b="1"/>
            </a:lvl7pPr>
            <a:lvl8pPr marL="7315154" indent="0">
              <a:buNone/>
              <a:defRPr sz="3700" b="1"/>
            </a:lvl8pPr>
            <a:lvl9pPr marL="8360176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9" y="8699500"/>
            <a:ext cx="6062662" cy="15805152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6594-D061-4E4E-BCCC-07BE70D2C8AE}" type="datetimeFigureOut">
              <a:rPr lang="en-US" smtClean="0"/>
              <a:pPr/>
              <a:t>5/12/2013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3A3B-5758-4922-ACEC-4040D91A3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6594-D061-4E4E-BCCC-07BE70D2C8AE}" type="datetimeFigureOut">
              <a:rPr lang="en-US" smtClean="0"/>
              <a:pPr/>
              <a:t>5/12/2013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3A3B-5758-4922-ACEC-4040D91A3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6594-D061-4E4E-BCCC-07BE70D2C8AE}" type="datetimeFigureOut">
              <a:rPr lang="en-US" smtClean="0"/>
              <a:pPr/>
              <a:t>5/12/2013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3A3B-5758-4922-ACEC-4040D91A3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092202"/>
            <a:ext cx="4512470" cy="4648200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1092203"/>
            <a:ext cx="7667626" cy="23412454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5740404"/>
            <a:ext cx="4512470" cy="18764254"/>
          </a:xfrm>
        </p:spPr>
        <p:txBody>
          <a:bodyPr/>
          <a:lstStyle>
            <a:lvl1pPr marL="0" indent="0">
              <a:buNone/>
              <a:defRPr sz="3200"/>
            </a:lvl1pPr>
            <a:lvl2pPr marL="1045022" indent="0">
              <a:buNone/>
              <a:defRPr sz="2700"/>
            </a:lvl2pPr>
            <a:lvl3pPr marL="2090044" indent="0">
              <a:buNone/>
              <a:defRPr sz="2300"/>
            </a:lvl3pPr>
            <a:lvl4pPr marL="3135066" indent="0">
              <a:buNone/>
              <a:defRPr sz="2100"/>
            </a:lvl4pPr>
            <a:lvl5pPr marL="4180088" indent="0">
              <a:buNone/>
              <a:defRPr sz="2100"/>
            </a:lvl5pPr>
            <a:lvl6pPr marL="5225110" indent="0">
              <a:buNone/>
              <a:defRPr sz="2100"/>
            </a:lvl6pPr>
            <a:lvl7pPr marL="6270132" indent="0">
              <a:buNone/>
              <a:defRPr sz="2100"/>
            </a:lvl7pPr>
            <a:lvl8pPr marL="7315154" indent="0">
              <a:buNone/>
              <a:defRPr sz="2100"/>
            </a:lvl8pPr>
            <a:lvl9pPr marL="836017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6594-D061-4E4E-BCCC-07BE70D2C8AE}" type="datetimeFigureOut">
              <a:rPr lang="en-US" smtClean="0"/>
              <a:pPr/>
              <a:t>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3A3B-5758-4922-ACEC-4040D91A3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19202402"/>
            <a:ext cx="8229600" cy="2266954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2451098"/>
            <a:ext cx="8229600" cy="16459200"/>
          </a:xfrm>
        </p:spPr>
        <p:txBody>
          <a:bodyPr/>
          <a:lstStyle>
            <a:lvl1pPr marL="0" indent="0">
              <a:buNone/>
              <a:defRPr sz="7300"/>
            </a:lvl1pPr>
            <a:lvl2pPr marL="1045022" indent="0">
              <a:buNone/>
              <a:defRPr sz="6400"/>
            </a:lvl2pPr>
            <a:lvl3pPr marL="2090044" indent="0">
              <a:buNone/>
              <a:defRPr sz="5500"/>
            </a:lvl3pPr>
            <a:lvl4pPr marL="3135066" indent="0">
              <a:buNone/>
              <a:defRPr sz="4600"/>
            </a:lvl4pPr>
            <a:lvl5pPr marL="4180088" indent="0">
              <a:buNone/>
              <a:defRPr sz="4600"/>
            </a:lvl5pPr>
            <a:lvl6pPr marL="5225110" indent="0">
              <a:buNone/>
              <a:defRPr sz="4600"/>
            </a:lvl6pPr>
            <a:lvl7pPr marL="6270132" indent="0">
              <a:buNone/>
              <a:defRPr sz="4600"/>
            </a:lvl7pPr>
            <a:lvl8pPr marL="7315154" indent="0">
              <a:buNone/>
              <a:defRPr sz="4600"/>
            </a:lvl8pPr>
            <a:lvl9pPr marL="8360176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21469356"/>
            <a:ext cx="8229600" cy="3219448"/>
          </a:xfrm>
        </p:spPr>
        <p:txBody>
          <a:bodyPr/>
          <a:lstStyle>
            <a:lvl1pPr marL="0" indent="0">
              <a:buNone/>
              <a:defRPr sz="3200"/>
            </a:lvl1pPr>
            <a:lvl2pPr marL="1045022" indent="0">
              <a:buNone/>
              <a:defRPr sz="2700"/>
            </a:lvl2pPr>
            <a:lvl3pPr marL="2090044" indent="0">
              <a:buNone/>
              <a:defRPr sz="2300"/>
            </a:lvl3pPr>
            <a:lvl4pPr marL="3135066" indent="0">
              <a:buNone/>
              <a:defRPr sz="2100"/>
            </a:lvl4pPr>
            <a:lvl5pPr marL="4180088" indent="0">
              <a:buNone/>
              <a:defRPr sz="2100"/>
            </a:lvl5pPr>
            <a:lvl6pPr marL="5225110" indent="0">
              <a:buNone/>
              <a:defRPr sz="2100"/>
            </a:lvl6pPr>
            <a:lvl7pPr marL="6270132" indent="0">
              <a:buNone/>
              <a:defRPr sz="2100"/>
            </a:lvl7pPr>
            <a:lvl8pPr marL="7315154" indent="0">
              <a:buNone/>
              <a:defRPr sz="2100"/>
            </a:lvl8pPr>
            <a:lvl9pPr marL="836017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6594-D061-4E4E-BCCC-07BE70D2C8AE}" type="datetimeFigureOut">
              <a:rPr lang="en-US" smtClean="0"/>
              <a:pPr/>
              <a:t>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3A3B-5758-4922-ACEC-4040D91A3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D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098552"/>
            <a:ext cx="12344400" cy="4572000"/>
          </a:xfrm>
          <a:prstGeom prst="rect">
            <a:avLst/>
          </a:prstGeom>
        </p:spPr>
        <p:txBody>
          <a:bodyPr vert="horz" lIns="209004" tIns="104502" rIns="209004" bIns="10450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6400806"/>
            <a:ext cx="12344400" cy="18103852"/>
          </a:xfrm>
          <a:prstGeom prst="rect">
            <a:avLst/>
          </a:prstGeom>
        </p:spPr>
        <p:txBody>
          <a:bodyPr vert="horz" lIns="209004" tIns="104502" rIns="209004" bIns="10450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25425405"/>
            <a:ext cx="3200400" cy="1460500"/>
          </a:xfrm>
          <a:prstGeom prst="rect">
            <a:avLst/>
          </a:prstGeom>
        </p:spPr>
        <p:txBody>
          <a:bodyPr vert="horz" lIns="209004" tIns="104502" rIns="209004" bIns="104502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A6594-D061-4E4E-BCCC-07BE70D2C8AE}" type="datetimeFigureOut">
              <a:rPr lang="en-US" smtClean="0"/>
              <a:pPr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25425405"/>
            <a:ext cx="4343400" cy="1460500"/>
          </a:xfrm>
          <a:prstGeom prst="rect">
            <a:avLst/>
          </a:prstGeom>
        </p:spPr>
        <p:txBody>
          <a:bodyPr vert="horz" lIns="209004" tIns="104502" rIns="209004" bIns="104502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25425405"/>
            <a:ext cx="3200400" cy="1460500"/>
          </a:xfrm>
          <a:prstGeom prst="rect">
            <a:avLst/>
          </a:prstGeom>
        </p:spPr>
        <p:txBody>
          <a:bodyPr vert="horz" lIns="209004" tIns="104502" rIns="209004" bIns="104502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63A3B-5758-4922-ACEC-4040D91A3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90044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3767" indent="-783767" algn="l" defTabSz="2090044" rtl="0" eaLnBrk="1" latinLnBrk="0" hangingPunct="1">
        <a:spcBef>
          <a:spcPct val="20000"/>
        </a:spcBef>
        <a:buFont typeface="Arial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8161" indent="-653139" algn="l" defTabSz="2090044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55" indent="-522511" algn="l" defTabSz="2090044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577" indent="-522511" algn="l" defTabSz="2090044" rtl="0" eaLnBrk="1" latinLnBrk="0" hangingPunct="1">
        <a:spcBef>
          <a:spcPct val="20000"/>
        </a:spcBef>
        <a:buFont typeface="Arial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02599" indent="-522511" algn="l" defTabSz="2090044" rtl="0" eaLnBrk="1" latinLnBrk="0" hangingPunct="1">
        <a:spcBef>
          <a:spcPct val="20000"/>
        </a:spcBef>
        <a:buFont typeface="Arial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47621" indent="-522511" algn="l" defTabSz="2090044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92643" indent="-522511" algn="l" defTabSz="2090044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37665" indent="-522511" algn="l" defTabSz="2090044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82687" indent="-522511" algn="l" defTabSz="2090044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9004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5022" algn="l" defTabSz="209004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90044" algn="l" defTabSz="209004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35066" algn="l" defTabSz="209004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80088" algn="l" defTabSz="209004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25110" algn="l" defTabSz="209004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70132" algn="l" defTabSz="209004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15154" algn="l" defTabSz="209004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60176" algn="l" defTabSz="209004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E59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/>
          <p:cNvSpPr/>
          <p:nvPr/>
        </p:nvSpPr>
        <p:spPr>
          <a:xfrm>
            <a:off x="3505200" y="1066800"/>
            <a:ext cx="6172200" cy="1463040"/>
          </a:xfrm>
          <a:prstGeom prst="round2DiagRect">
            <a:avLst/>
          </a:prstGeom>
          <a:solidFill>
            <a:srgbClr val="F47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Arial" pitchFamily="34" charset="0"/>
                <a:cs typeface="Arial" pitchFamily="34" charset="0"/>
              </a:rPr>
              <a:t>NY COLLEGE</a:t>
            </a:r>
            <a:endParaRPr lang="en-US" sz="7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48600" y="2971800"/>
            <a:ext cx="5486400" cy="731520"/>
          </a:xfrm>
          <a:prstGeom prst="rect">
            <a:avLst/>
          </a:prstGeom>
          <a:solidFill>
            <a:srgbClr val="3E59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B3C8D1"/>
                </a:solidFill>
                <a:latin typeface="Arial" pitchFamily="34" charset="0"/>
                <a:cs typeface="Arial" pitchFamily="34" charset="0"/>
              </a:rPr>
              <a:t>COSTLY EDUCATION?</a:t>
            </a:r>
            <a:endParaRPr lang="en-US" sz="3600" b="1" dirty="0">
              <a:solidFill>
                <a:srgbClr val="B3C8D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343400"/>
            <a:ext cx="13716000" cy="128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0" y="5166367"/>
            <a:ext cx="2926080" cy="1"/>
          </a:xfrm>
          <a:prstGeom prst="line">
            <a:avLst/>
          </a:prstGeom>
          <a:ln w="63500">
            <a:solidFill>
              <a:srgbClr val="3E59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24200" y="4617727"/>
            <a:ext cx="81534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E5965"/>
                </a:solidFill>
                <a:latin typeface="Arial" pitchFamily="34" charset="0"/>
                <a:cs typeface="Arial" pitchFamily="34" charset="0"/>
              </a:rPr>
              <a:t>WHAT YOU NEED TO KNOW</a:t>
            </a:r>
            <a:endParaRPr lang="en-US" b="1" dirty="0">
              <a:solidFill>
                <a:srgbClr val="3E5965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4892040"/>
            <a:ext cx="2926080" cy="0"/>
          </a:xfrm>
          <a:prstGeom prst="line">
            <a:avLst/>
          </a:prstGeom>
          <a:ln w="63500" cmpd="sng">
            <a:solidFill>
              <a:srgbClr val="3E59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0" y="6963758"/>
            <a:ext cx="6858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Over the past 25 years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4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annual tuition costs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 US colleges, have risen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8000" dirty="0" smtClean="0">
                <a:solidFill>
                  <a:srgbClr val="F47842"/>
                </a:solidFill>
                <a:latin typeface="Arial Black" pitchFamily="34" charset="0"/>
              </a:rPr>
              <a:t>4X FASTER</a:t>
            </a:r>
            <a:r>
              <a:rPr lang="en-US" sz="6000" dirty="0" smtClean="0">
                <a:solidFill>
                  <a:srgbClr val="F47842"/>
                </a:solidFill>
                <a:latin typeface="Arial Black" pitchFamily="34" charset="0"/>
              </a:rPr>
              <a:t/>
            </a:r>
            <a:br>
              <a:rPr lang="en-US" sz="6000" dirty="0" smtClean="0">
                <a:solidFill>
                  <a:srgbClr val="F47842"/>
                </a:solidFill>
                <a:latin typeface="Arial Black" pitchFamily="34" charset="0"/>
              </a:rPr>
            </a:br>
            <a:r>
              <a:rPr lang="en-US" sz="3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than general inflation rates</a:t>
            </a:r>
            <a:endParaRPr lang="en-US" sz="32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77000" y="9982200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ACB5B5"/>
                </a:solidFill>
                <a:latin typeface="Arial" pitchFamily="34" charset="0"/>
                <a:cs typeface="Arial" pitchFamily="34" charset="0"/>
              </a:rPr>
              <a:t>Of Americans believe</a:t>
            </a:r>
            <a:br>
              <a:rPr lang="en-US" sz="2400" b="1" i="1" dirty="0" smtClean="0">
                <a:solidFill>
                  <a:srgbClr val="ACB5B5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 smtClean="0">
                <a:solidFill>
                  <a:srgbClr val="ACB5B5"/>
                </a:solidFill>
                <a:latin typeface="Arial" pitchFamily="34" charset="0"/>
                <a:cs typeface="Arial" pitchFamily="34" charset="0"/>
              </a:rPr>
              <a:t>TUITION IS UNAFFORDABLE</a:t>
            </a:r>
            <a:endParaRPr lang="en-US" sz="3600" b="1" dirty="0">
              <a:solidFill>
                <a:srgbClr val="ACB5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801100" y="8610600"/>
            <a:ext cx="3238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80%</a:t>
            </a:r>
            <a:endParaRPr lang="en-US" sz="9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7" name="Chart 56"/>
          <p:cNvGraphicFramePr/>
          <p:nvPr/>
        </p:nvGraphicFramePr>
        <p:xfrm>
          <a:off x="1981200" y="12818679"/>
          <a:ext cx="9144000" cy="731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6" name="Group 65"/>
          <p:cNvGrpSpPr/>
          <p:nvPr/>
        </p:nvGrpSpPr>
        <p:grpSpPr>
          <a:xfrm>
            <a:off x="3733800" y="13944600"/>
            <a:ext cx="1447800" cy="457200"/>
            <a:chOff x="2133600" y="12649200"/>
            <a:chExt cx="1447800" cy="3810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2133600" y="12649200"/>
              <a:ext cx="1" cy="381000"/>
            </a:xfrm>
            <a:prstGeom prst="line">
              <a:avLst/>
            </a:prstGeom>
            <a:ln w="57150">
              <a:solidFill>
                <a:srgbClr val="F478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133600" y="13030200"/>
              <a:ext cx="1447800" cy="0"/>
            </a:xfrm>
            <a:prstGeom prst="line">
              <a:avLst/>
            </a:prstGeom>
            <a:ln w="57150">
              <a:solidFill>
                <a:srgbClr val="F478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762000" y="13258800"/>
            <a:ext cx="43434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3E5965"/>
                </a:solidFill>
                <a:latin typeface="Arial" pitchFamily="34" charset="0"/>
                <a:cs typeface="Arial" pitchFamily="34" charset="0"/>
              </a:rPr>
              <a:t>12 % were undecided</a:t>
            </a:r>
            <a:endParaRPr lang="en-US" sz="3200" b="1" dirty="0">
              <a:solidFill>
                <a:srgbClr val="3E59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91000" y="11231940"/>
            <a:ext cx="45720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3E5965"/>
                </a:solidFill>
                <a:latin typeface="Arial" pitchFamily="34" charset="0"/>
                <a:cs typeface="Arial" pitchFamily="34" charset="0"/>
              </a:rPr>
              <a:t>8 % believe it’s a myth that college education is unaffordable</a:t>
            </a:r>
            <a:endParaRPr lang="en-US" sz="3200" b="1" dirty="0">
              <a:solidFill>
                <a:srgbClr val="3E5965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5797103" y="13507015"/>
            <a:ext cx="1206599" cy="794"/>
          </a:xfrm>
          <a:prstGeom prst="line">
            <a:avLst/>
          </a:prstGeom>
          <a:ln w="57150">
            <a:solidFill>
              <a:srgbClr val="F47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43000" y="18592800"/>
            <a:ext cx="396240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3E5965"/>
                </a:solidFill>
                <a:latin typeface="Arial" pitchFamily="34" charset="0"/>
                <a:cs typeface="Arial" pitchFamily="34" charset="0"/>
              </a:rPr>
              <a:t>College Education is unaffordable</a:t>
            </a:r>
            <a:endParaRPr lang="en-US" sz="3200" b="1" dirty="0">
              <a:solidFill>
                <a:srgbClr val="3E5965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rot="5400000">
            <a:off x="3504405" y="17830006"/>
            <a:ext cx="1371600" cy="1588"/>
          </a:xfrm>
          <a:prstGeom prst="line">
            <a:avLst/>
          </a:prstGeom>
          <a:ln w="57150">
            <a:solidFill>
              <a:srgbClr val="F47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91200" y="18973800"/>
            <a:ext cx="7772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rgbClr val="F47842"/>
                </a:solidFill>
                <a:latin typeface="Arial" pitchFamily="34" charset="0"/>
                <a:cs typeface="Arial" pitchFamily="34" charset="0"/>
              </a:rPr>
              <a:t>48%</a:t>
            </a:r>
            <a:r>
              <a:rPr lang="en-US" sz="9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 18 to 34 years old </a:t>
            </a:r>
            <a:b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didn’t go to college because</a:t>
            </a:r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endParaRPr lang="en-US" sz="24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4400" dirty="0" smtClean="0">
                <a:solidFill>
                  <a:schemeClr val="bg1"/>
                </a:solidFill>
                <a:latin typeface="Arial Black" pitchFamily="34" charset="0"/>
              </a:rPr>
              <a:t>IT WAS TOO EXPENSIVE</a:t>
            </a:r>
            <a:endParaRPr lang="en-US" sz="44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2" name="Group 42"/>
          <p:cNvGrpSpPr>
            <a:grpSpLocks/>
          </p:cNvGrpSpPr>
          <p:nvPr/>
        </p:nvGrpSpPr>
        <p:grpSpPr bwMode="auto">
          <a:xfrm>
            <a:off x="7950926" y="7315198"/>
            <a:ext cx="832574" cy="1216046"/>
            <a:chOff x="4207417" y="7835841"/>
            <a:chExt cx="247039" cy="360966"/>
          </a:xfrm>
          <a:solidFill>
            <a:srgbClr val="F47842"/>
          </a:solidFill>
        </p:grpSpPr>
        <p:grpSp>
          <p:nvGrpSpPr>
            <p:cNvPr id="43" name="Group 35"/>
            <p:cNvGrpSpPr>
              <a:grpSpLocks/>
            </p:cNvGrpSpPr>
            <p:nvPr/>
          </p:nvGrpSpPr>
          <p:grpSpPr bwMode="auto">
            <a:xfrm>
              <a:off x="4207631" y="7987111"/>
              <a:ext cx="246825" cy="125347"/>
              <a:chOff x="5756042" y="7504565"/>
              <a:chExt cx="246825" cy="125347"/>
            </a:xfrm>
            <a:grpFill/>
          </p:grpSpPr>
          <p:sp>
            <p:nvSpPr>
              <p:cNvPr id="46" name="Rounded Rectangle 45"/>
              <p:cNvSpPr/>
              <p:nvPr/>
            </p:nvSpPr>
            <p:spPr>
              <a:xfrm rot="2070375">
                <a:off x="5756042" y="7504565"/>
                <a:ext cx="37683" cy="125347"/>
              </a:xfrm>
              <a:prstGeom prst="round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 rot="18494049">
                <a:off x="5920192" y="7491633"/>
                <a:ext cx="34871" cy="130478"/>
              </a:xfrm>
              <a:prstGeom prst="round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44" name="Rounded Rectangle 43"/>
            <p:cNvSpPr/>
            <p:nvPr/>
          </p:nvSpPr>
          <p:spPr>
            <a:xfrm>
              <a:off x="4239662" y="7988525"/>
              <a:ext cx="123412" cy="208282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207417" y="7835841"/>
              <a:ext cx="173342" cy="159746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7" name="Group 42"/>
          <p:cNvGrpSpPr>
            <a:grpSpLocks/>
          </p:cNvGrpSpPr>
          <p:nvPr/>
        </p:nvGrpSpPr>
        <p:grpSpPr bwMode="auto">
          <a:xfrm>
            <a:off x="8921026" y="7265126"/>
            <a:ext cx="832574" cy="1216046"/>
            <a:chOff x="4207417" y="7835841"/>
            <a:chExt cx="247039" cy="360966"/>
          </a:xfrm>
          <a:solidFill>
            <a:srgbClr val="F47842"/>
          </a:solidFill>
        </p:grpSpPr>
        <p:grpSp>
          <p:nvGrpSpPr>
            <p:cNvPr id="78" name="Group 35"/>
            <p:cNvGrpSpPr>
              <a:grpSpLocks/>
            </p:cNvGrpSpPr>
            <p:nvPr/>
          </p:nvGrpSpPr>
          <p:grpSpPr bwMode="auto">
            <a:xfrm>
              <a:off x="4207631" y="7987111"/>
              <a:ext cx="246825" cy="125347"/>
              <a:chOff x="5756042" y="7504565"/>
              <a:chExt cx="246825" cy="125347"/>
            </a:xfrm>
            <a:grpFill/>
          </p:grpSpPr>
          <p:sp>
            <p:nvSpPr>
              <p:cNvPr id="81" name="Rounded Rectangle 80"/>
              <p:cNvSpPr/>
              <p:nvPr/>
            </p:nvSpPr>
            <p:spPr>
              <a:xfrm rot="2070375">
                <a:off x="5756042" y="7504565"/>
                <a:ext cx="37683" cy="125347"/>
              </a:xfrm>
              <a:prstGeom prst="round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 rot="18494049">
                <a:off x="5920192" y="7491633"/>
                <a:ext cx="34871" cy="130478"/>
              </a:xfrm>
              <a:prstGeom prst="round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79" name="Rounded Rectangle 78"/>
            <p:cNvSpPr/>
            <p:nvPr/>
          </p:nvSpPr>
          <p:spPr>
            <a:xfrm>
              <a:off x="4239662" y="7988525"/>
              <a:ext cx="123412" cy="208282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207417" y="7835841"/>
              <a:ext cx="173342" cy="159746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3" name="Group 42"/>
          <p:cNvGrpSpPr>
            <a:grpSpLocks/>
          </p:cNvGrpSpPr>
          <p:nvPr/>
        </p:nvGrpSpPr>
        <p:grpSpPr bwMode="auto">
          <a:xfrm>
            <a:off x="9911626" y="7268280"/>
            <a:ext cx="832574" cy="1216046"/>
            <a:chOff x="4207417" y="7835841"/>
            <a:chExt cx="247039" cy="360966"/>
          </a:xfrm>
          <a:solidFill>
            <a:srgbClr val="F47842"/>
          </a:solidFill>
        </p:grpSpPr>
        <p:grpSp>
          <p:nvGrpSpPr>
            <p:cNvPr id="84" name="Group 35"/>
            <p:cNvGrpSpPr>
              <a:grpSpLocks/>
            </p:cNvGrpSpPr>
            <p:nvPr/>
          </p:nvGrpSpPr>
          <p:grpSpPr bwMode="auto">
            <a:xfrm>
              <a:off x="4207631" y="7987111"/>
              <a:ext cx="246825" cy="125347"/>
              <a:chOff x="5756042" y="7504565"/>
              <a:chExt cx="246825" cy="125347"/>
            </a:xfrm>
            <a:grpFill/>
          </p:grpSpPr>
          <p:sp>
            <p:nvSpPr>
              <p:cNvPr id="87" name="Rounded Rectangle 86"/>
              <p:cNvSpPr/>
              <p:nvPr/>
            </p:nvSpPr>
            <p:spPr>
              <a:xfrm rot="2070375">
                <a:off x="5756042" y="7504565"/>
                <a:ext cx="37683" cy="125347"/>
              </a:xfrm>
              <a:prstGeom prst="round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 rot="18494049">
                <a:off x="5920192" y="7491633"/>
                <a:ext cx="34871" cy="130478"/>
              </a:xfrm>
              <a:prstGeom prst="round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85" name="Rounded Rectangle 84"/>
            <p:cNvSpPr/>
            <p:nvPr/>
          </p:nvSpPr>
          <p:spPr>
            <a:xfrm>
              <a:off x="4239662" y="7988525"/>
              <a:ext cx="123412" cy="208282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4207417" y="7835841"/>
              <a:ext cx="173342" cy="159746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9" name="Group 42"/>
          <p:cNvGrpSpPr>
            <a:grpSpLocks/>
          </p:cNvGrpSpPr>
          <p:nvPr/>
        </p:nvGrpSpPr>
        <p:grpSpPr bwMode="auto">
          <a:xfrm>
            <a:off x="10902226" y="7265126"/>
            <a:ext cx="832574" cy="1216046"/>
            <a:chOff x="4207417" y="7835841"/>
            <a:chExt cx="247039" cy="360966"/>
          </a:xfrm>
          <a:solidFill>
            <a:srgbClr val="F47842"/>
          </a:solidFill>
        </p:grpSpPr>
        <p:grpSp>
          <p:nvGrpSpPr>
            <p:cNvPr id="90" name="Group 35"/>
            <p:cNvGrpSpPr>
              <a:grpSpLocks/>
            </p:cNvGrpSpPr>
            <p:nvPr/>
          </p:nvGrpSpPr>
          <p:grpSpPr bwMode="auto">
            <a:xfrm>
              <a:off x="4207631" y="7987111"/>
              <a:ext cx="246825" cy="125347"/>
              <a:chOff x="5756042" y="7504565"/>
              <a:chExt cx="246825" cy="125347"/>
            </a:xfrm>
            <a:grpFill/>
          </p:grpSpPr>
          <p:sp>
            <p:nvSpPr>
              <p:cNvPr id="93" name="Rounded Rectangle 92"/>
              <p:cNvSpPr/>
              <p:nvPr/>
            </p:nvSpPr>
            <p:spPr>
              <a:xfrm rot="2070375">
                <a:off x="5756042" y="7504565"/>
                <a:ext cx="37683" cy="125347"/>
              </a:xfrm>
              <a:prstGeom prst="round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 rot="18494049">
                <a:off x="5920192" y="7491633"/>
                <a:ext cx="34871" cy="130478"/>
              </a:xfrm>
              <a:prstGeom prst="round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91" name="Rounded Rectangle 90"/>
            <p:cNvSpPr/>
            <p:nvPr/>
          </p:nvSpPr>
          <p:spPr>
            <a:xfrm>
              <a:off x="4239662" y="7988525"/>
              <a:ext cx="123412" cy="208282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4207417" y="7835841"/>
              <a:ext cx="173342" cy="159746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1" name="Group 42"/>
          <p:cNvGrpSpPr>
            <a:grpSpLocks/>
          </p:cNvGrpSpPr>
          <p:nvPr/>
        </p:nvGrpSpPr>
        <p:grpSpPr bwMode="auto">
          <a:xfrm>
            <a:off x="11866700" y="7239976"/>
            <a:ext cx="832574" cy="1216046"/>
            <a:chOff x="4207417" y="7835841"/>
            <a:chExt cx="247039" cy="360966"/>
          </a:xfrm>
          <a:solidFill>
            <a:schemeClr val="bg1">
              <a:lumMod val="95000"/>
            </a:schemeClr>
          </a:solidFill>
        </p:grpSpPr>
        <p:grpSp>
          <p:nvGrpSpPr>
            <p:cNvPr id="102" name="Group 35"/>
            <p:cNvGrpSpPr>
              <a:grpSpLocks/>
            </p:cNvGrpSpPr>
            <p:nvPr/>
          </p:nvGrpSpPr>
          <p:grpSpPr bwMode="auto">
            <a:xfrm>
              <a:off x="4207631" y="7987111"/>
              <a:ext cx="246825" cy="125347"/>
              <a:chOff x="5756042" y="7504565"/>
              <a:chExt cx="246825" cy="125347"/>
            </a:xfrm>
            <a:grpFill/>
          </p:grpSpPr>
          <p:sp>
            <p:nvSpPr>
              <p:cNvPr id="105" name="Rounded Rectangle 104"/>
              <p:cNvSpPr/>
              <p:nvPr/>
            </p:nvSpPr>
            <p:spPr>
              <a:xfrm rot="2070375">
                <a:off x="5756042" y="7504565"/>
                <a:ext cx="37683" cy="125347"/>
              </a:xfrm>
              <a:prstGeom prst="round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 rot="18494049">
                <a:off x="5920192" y="7491633"/>
                <a:ext cx="34871" cy="130478"/>
              </a:xfrm>
              <a:prstGeom prst="round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103" name="Rounded Rectangle 102"/>
            <p:cNvSpPr/>
            <p:nvPr/>
          </p:nvSpPr>
          <p:spPr>
            <a:xfrm>
              <a:off x="4239662" y="7988525"/>
              <a:ext cx="123412" cy="208282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4207417" y="7835841"/>
              <a:ext cx="173342" cy="159746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0" y="23444299"/>
            <a:ext cx="13716000" cy="2616101"/>
          </a:xfrm>
          <a:prstGeom prst="rect">
            <a:avLst/>
          </a:prstGeom>
          <a:solidFill>
            <a:srgbClr val="F47842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3E5965"/>
                </a:solidFill>
                <a:latin typeface="Arial" pitchFamily="34" charset="0"/>
                <a:cs typeface="Arial" pitchFamily="34" charset="0"/>
              </a:rPr>
              <a:t>Over a career a </a:t>
            </a:r>
            <a:r>
              <a:rPr lang="en-US" b="1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BACHELOR’S DEGREE IS WORTH </a:t>
            </a:r>
            <a:r>
              <a:rPr lang="en-US" b="1" i="1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$</a:t>
            </a:r>
            <a:r>
              <a:rPr lang="en-US" b="1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821,956</a:t>
            </a:r>
            <a:r>
              <a:rPr lang="en-US" dirty="0" smtClean="0">
                <a:solidFill>
                  <a:srgbClr val="3E5965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MORE</a:t>
            </a:r>
            <a:r>
              <a:rPr lang="en-US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i="1" dirty="0" smtClean="0">
                <a:solidFill>
                  <a:srgbClr val="3E5965"/>
                </a:solidFill>
                <a:latin typeface="Arial" pitchFamily="34" charset="0"/>
                <a:cs typeface="Arial" pitchFamily="34" charset="0"/>
              </a:rPr>
              <a:t>than a high school diploma. That’s </a:t>
            </a:r>
            <a:r>
              <a:rPr lang="en-US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65%</a:t>
            </a:r>
            <a:r>
              <a:rPr lang="en-US" dirty="0" smtClean="0">
                <a:solidFill>
                  <a:srgbClr val="3E5965"/>
                </a:solidFill>
                <a:latin typeface="Arial Black" pitchFamily="34" charset="0"/>
                <a:cs typeface="Arial" pitchFamily="34" charset="0"/>
              </a:rPr>
              <a:t>  </a:t>
            </a:r>
            <a:r>
              <a:rPr lang="en-US" b="1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MORE</a:t>
            </a:r>
            <a:r>
              <a:rPr lang="en-US" i="1" dirty="0" smtClean="0">
                <a:solidFill>
                  <a:srgbClr val="3E5965"/>
                </a:solidFill>
                <a:latin typeface="Arial Black" pitchFamily="34" charset="0"/>
                <a:cs typeface="Arial" pitchFamily="34" charset="0"/>
              </a:rPr>
              <a:t> or </a:t>
            </a:r>
            <a:r>
              <a:rPr lang="en-US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9.8X </a:t>
            </a:r>
            <a:r>
              <a:rPr lang="en-US" b="1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THE AVERAGE COST </a:t>
            </a:r>
            <a:r>
              <a:rPr lang="en-US" i="1" dirty="0" smtClean="0">
                <a:solidFill>
                  <a:srgbClr val="3E5965"/>
                </a:solidFill>
                <a:latin typeface="Arial" pitchFamily="34" charset="0"/>
                <a:cs typeface="Arial" pitchFamily="34" charset="0"/>
              </a:rPr>
              <a:t>of the degree.</a:t>
            </a:r>
            <a:endParaRPr lang="en-US" i="1" dirty="0">
              <a:solidFill>
                <a:srgbClr val="3E5965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10713720" y="5181599"/>
            <a:ext cx="2926080" cy="1"/>
          </a:xfrm>
          <a:prstGeom prst="line">
            <a:avLst/>
          </a:prstGeom>
          <a:ln w="63500">
            <a:solidFill>
              <a:srgbClr val="3E59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0713720" y="4907272"/>
            <a:ext cx="2926080" cy="0"/>
          </a:xfrm>
          <a:prstGeom prst="line">
            <a:avLst/>
          </a:prstGeom>
          <a:ln w="63500" cmpd="sng">
            <a:solidFill>
              <a:srgbClr val="3E59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79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Hewitt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Deepanshu</dc:creator>
  <cp:lastModifiedBy>Deepanshu</cp:lastModifiedBy>
  <cp:revision>41</cp:revision>
  <dcterms:created xsi:type="dcterms:W3CDTF">2013-05-07T13:19:18Z</dcterms:created>
  <dcterms:modified xsi:type="dcterms:W3CDTF">2013-05-11T20:36:05Z</dcterms:modified>
</cp:coreProperties>
</file>