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3" r:id="rId8"/>
    <p:sldId id="262" r:id="rId9"/>
    <p:sldId id="264" r:id="rId10"/>
    <p:sldId id="266" r:id="rId11"/>
    <p:sldId id="265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24" y="1"/>
            <a:ext cx="9134475" cy="514349"/>
          </a:xfrm>
          <a:solidFill>
            <a:srgbClr val="0000FF"/>
          </a:solidFill>
        </p:spPr>
        <p:txBody>
          <a:bodyPr>
            <a:normAutofit/>
          </a:bodyPr>
          <a:lstStyle>
            <a:lvl1pPr algn="l">
              <a:defRPr sz="2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0477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90550"/>
          </a:xfrm>
          <a:solidFill>
            <a:schemeClr val="accent5">
              <a:lumMod val="50000"/>
            </a:schemeClr>
          </a:solidFill>
        </p:spPr>
        <p:txBody>
          <a:bodyPr>
            <a:normAutofit/>
          </a:bodyPr>
          <a:lstStyle>
            <a:lvl1pPr algn="l">
              <a:defRPr sz="2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400">
                <a:latin typeface="Arial" pitchFamily="34" charset="0"/>
                <a:cs typeface="Arial" pitchFamily="34" charset="0"/>
              </a:defRPr>
            </a:lvl1pPr>
            <a:lvl2pPr>
              <a:defRPr sz="1400">
                <a:latin typeface="Arial" pitchFamily="34" charset="0"/>
                <a:cs typeface="Arial" pitchFamily="34" charset="0"/>
              </a:defRPr>
            </a:lvl2pPr>
            <a:lvl3pPr>
              <a:defRPr sz="1400">
                <a:latin typeface="Arial" pitchFamily="34" charset="0"/>
                <a:cs typeface="Arial" pitchFamily="34" charset="0"/>
              </a:defRPr>
            </a:lvl3pPr>
            <a:lvl4pPr>
              <a:defRPr sz="1400">
                <a:latin typeface="Arial" pitchFamily="34" charset="0"/>
                <a:cs typeface="Arial" pitchFamily="34" charset="0"/>
              </a:defRPr>
            </a:lvl4pPr>
            <a:lvl5pPr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464" y="2266950"/>
            <a:ext cx="9147464" cy="588817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Monte Carlo Markov Chain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7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of states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599209"/>
            <a:ext cx="3867150" cy="119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31259"/>
            <a:ext cx="4267200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562407"/>
            <a:ext cx="3238500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406794"/>
            <a:ext cx="4352925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573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Steady state convergence Theorem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38545" y="630790"/>
                <a:ext cx="8839200" cy="42229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400" dirty="0" smtClean="0"/>
                  <a:t>Consider </a:t>
                </a:r>
                <a:r>
                  <a:rPr lang="en-US" sz="1400" dirty="0"/>
                  <a:t>a Markov chain with a single recurrent class, which is aperiodic. Then, the states j are associated with steady-state probabilities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 dirty="0">
                            <a:latin typeface="Cambria Math"/>
                          </a:rPr>
                          <m:t>𝜋</m:t>
                        </m:r>
                      </m:e>
                      <m:sub>
                        <m:r>
                          <a:rPr lang="en-US" sz="1400" i="1" dirty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400" dirty="0"/>
                  <a:t> that have the following </a:t>
                </a:r>
                <a:r>
                  <a:rPr lang="en-US" sz="1400" dirty="0" smtClean="0"/>
                  <a:t>properties</a:t>
                </a: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1400" b="0" i="1" dirty="0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b="0" i="1" dirty="0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400" b="0" i="0" dirty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sz="1400" i="1" dirty="0">
                                <a:latin typeface="Cambria Math"/>
                              </a:rPr>
                              <m:t>𝑛</m:t>
                            </m:r>
                            <m:r>
                              <a:rPr lang="en-US" sz="1400" i="1" dirty="0">
                                <a:latin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4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 dirty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i="1" dirty="0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r>
                          <a:rPr lang="en-US" sz="1400" i="1" dirty="0">
                            <a:latin typeface="Cambria Math"/>
                          </a:rPr>
                          <m:t> (</m:t>
                        </m:r>
                        <m:r>
                          <a:rPr lang="en-US" sz="1400" i="1" dirty="0">
                            <a:latin typeface="Cambria Math"/>
                          </a:rPr>
                          <m:t>𝑛</m:t>
                        </m:r>
                        <m:r>
                          <a:rPr lang="en-US" sz="1400" i="1" dirty="0">
                            <a:latin typeface="Cambria Math"/>
                          </a:rPr>
                          <m:t>)</m:t>
                        </m:r>
                      </m:e>
                    </m:func>
                    <m:r>
                      <a:rPr lang="en-US" sz="1400" i="1" dirty="0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sz="14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 dirty="0">
                            <a:latin typeface="Cambria Math"/>
                          </a:rPr>
                          <m:t>𝜋</m:t>
                        </m:r>
                      </m:e>
                      <m:sub>
                        <m:r>
                          <a:rPr lang="en-US" sz="1400" i="1" dirty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1400" i="1" dirty="0">
                        <a:latin typeface="Cambria Math"/>
                      </a:rPr>
                      <m:t> , </m:t>
                    </m:r>
                    <m:r>
                      <a:rPr lang="en-US" sz="1400" i="1" dirty="0">
                        <a:latin typeface="Cambria Math"/>
                      </a:rPr>
                      <m:t>𝑓𝑜𝑟</m:t>
                    </m:r>
                    <m:r>
                      <a:rPr lang="en-US" sz="1400" i="1" dirty="0">
                        <a:latin typeface="Cambria Math"/>
                      </a:rPr>
                      <m:t> </m:t>
                    </m:r>
                    <m:r>
                      <a:rPr lang="en-US" sz="1400" i="1" dirty="0">
                        <a:latin typeface="Cambria Math"/>
                      </a:rPr>
                      <m:t>𝑎𝑙𝑙</m:t>
                    </m:r>
                    <m:r>
                      <a:rPr lang="en-US" sz="1400" i="1" dirty="0">
                        <a:latin typeface="Cambria Math"/>
                      </a:rPr>
                      <m:t> </m:t>
                    </m:r>
                    <m:r>
                      <a:rPr lang="en-US" sz="1400" i="1" dirty="0">
                        <a:latin typeface="Cambria Math"/>
                      </a:rPr>
                      <m:t>𝑖</m:t>
                    </m:r>
                    <m:r>
                      <a:rPr lang="en-US" sz="1400" i="1" dirty="0">
                        <a:latin typeface="Cambria Math"/>
                      </a:rPr>
                      <m:t>, </m:t>
                    </m:r>
                    <m:r>
                      <a:rPr lang="en-US" sz="1400" i="1" dirty="0">
                        <a:latin typeface="Cambria Math"/>
                      </a:rPr>
                      <m:t>𝑗</m:t>
                    </m:r>
                  </m:oMath>
                </a14:m>
                <a:endParaRPr lang="en-US" sz="1400" dirty="0" smtClean="0"/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en-US" sz="1400" dirty="0" smtClean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 dirty="0">
                            <a:latin typeface="Cambria Math"/>
                          </a:rPr>
                          <m:t>𝜋</m:t>
                        </m:r>
                      </m:e>
                      <m:sub>
                        <m:r>
                          <a:rPr lang="en-US" sz="1400" i="1" dirty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14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1400" dirty="0" smtClean="0"/>
                  <a:t>are the unique solution of the system of equations below: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𝜋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  <m:r>
                        <a:rPr lang="en-US" sz="1400" b="0" i="1" smtClean="0">
                          <a:latin typeface="Cambria Math"/>
                        </a:rPr>
                        <m:t>, </m:t>
                      </m:r>
                      <m:r>
                        <a:rPr lang="en-US" sz="1400" b="0" i="1" smtClean="0">
                          <a:latin typeface="Cambria Math"/>
                        </a:rPr>
                        <m:t>𝑗</m:t>
                      </m:r>
                      <m:r>
                        <a:rPr lang="en-US" sz="1400" b="0" i="1" smtClean="0">
                          <a:latin typeface="Cambria Math"/>
                        </a:rPr>
                        <m:t>=1,…,</m:t>
                      </m:r>
                      <m:r>
                        <a:rPr lang="en-US" sz="1400" b="0" i="1" smtClean="0"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US" sz="1400" b="0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1=</m:t>
                      </m:r>
                      <m:nary>
                        <m:naryPr>
                          <m:chr m:val="∑"/>
                          <m:ctrlPr>
                            <a:rPr lang="en-US" sz="1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400" i="1">
                              <a:latin typeface="Cambria Math"/>
                            </a:rPr>
                            <m:t>𝑘</m:t>
                          </m:r>
                          <m:r>
                            <a:rPr lang="en-US" sz="1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1400" i="1">
                              <a:latin typeface="Cambria Math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400" dirty="0" smtClean="0"/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en-US" sz="1400" dirty="0" smtClean="0"/>
                  <a:t>We have-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 dirty="0">
                              <a:latin typeface="Cambria Math"/>
                            </a:rPr>
                            <m:t>𝜋</m:t>
                          </m:r>
                        </m:e>
                        <m:sub>
                          <m:r>
                            <a:rPr lang="en-US" sz="1400" i="1" dirty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sz="1400" b="0" i="1" dirty="0" smtClean="0">
                          <a:latin typeface="Cambria Math"/>
                        </a:rPr>
                        <m:t>=0;</m:t>
                      </m:r>
                      <m:r>
                        <m:rPr>
                          <m:sty m:val="p"/>
                        </m:rPr>
                        <a:rPr lang="en-US" sz="1400" b="0" i="0" dirty="0" smtClean="0">
                          <a:latin typeface="Cambria Math"/>
                        </a:rPr>
                        <m:t>for</m:t>
                      </m:r>
                      <m:r>
                        <a:rPr lang="en-US" sz="1400" b="0" i="0" dirty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 b="0" i="0" dirty="0" smtClean="0">
                          <a:latin typeface="Cambria Math"/>
                        </a:rPr>
                        <m:t>all</m:t>
                      </m:r>
                      <m:r>
                        <a:rPr lang="en-US" sz="1400" b="0" i="0" dirty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 b="0" i="0" dirty="0" smtClean="0">
                          <a:latin typeface="Cambria Math"/>
                        </a:rPr>
                        <m:t>transient</m:t>
                      </m:r>
                      <m:r>
                        <a:rPr lang="en-US" sz="1400" b="0" i="0" dirty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 b="0" i="0" dirty="0" smtClean="0">
                          <a:latin typeface="Cambria Math"/>
                        </a:rPr>
                        <m:t>states</m:t>
                      </m:r>
                      <m:r>
                        <a:rPr lang="en-US" sz="1400" b="0" i="0" dirty="0" smtClean="0">
                          <a:latin typeface="Cambria Math"/>
                        </a:rPr>
                        <m:t> </m:t>
                      </m:r>
                      <m:r>
                        <a:rPr lang="en-US" sz="1400" b="0" i="1" dirty="0" smtClean="0">
                          <a:latin typeface="Cambria Math"/>
                        </a:rPr>
                        <m:t>𝑗</m:t>
                      </m:r>
                    </m:oMath>
                  </m:oMathPara>
                </a14:m>
                <a:endParaRPr lang="en-US" sz="1400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 dirty="0">
                              <a:latin typeface="Cambria Math"/>
                            </a:rPr>
                            <m:t>𝜋</m:t>
                          </m:r>
                        </m:e>
                        <m:sub>
                          <m:r>
                            <a:rPr lang="en-US" sz="1400" i="1" dirty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sz="1400" b="0" i="1" dirty="0" smtClean="0">
                          <a:latin typeface="Cambria Math"/>
                        </a:rPr>
                        <m:t>&gt;</m:t>
                      </m:r>
                      <m:r>
                        <a:rPr lang="en-US" sz="1400" i="1" dirty="0">
                          <a:latin typeface="Cambria Math"/>
                        </a:rPr>
                        <m:t>0;</m:t>
                      </m:r>
                      <m:r>
                        <m:rPr>
                          <m:sty m:val="p"/>
                        </m:rPr>
                        <a:rPr lang="en-US" sz="1400" dirty="0">
                          <a:latin typeface="Cambria Math"/>
                        </a:rPr>
                        <m:t>for</m:t>
                      </m:r>
                      <m:r>
                        <a:rPr lang="en-US" sz="1400" dirty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 dirty="0">
                          <a:latin typeface="Cambria Math"/>
                        </a:rPr>
                        <m:t>all</m:t>
                      </m:r>
                      <m:r>
                        <a:rPr lang="en-US" sz="1400" dirty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 b="0" i="0" dirty="0" smtClean="0">
                          <a:latin typeface="Cambria Math"/>
                        </a:rPr>
                        <m:t>recurrent</m:t>
                      </m:r>
                      <m:r>
                        <a:rPr lang="en-US" sz="1400" b="0" i="0" dirty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 dirty="0">
                          <a:latin typeface="Cambria Math"/>
                        </a:rPr>
                        <m:t>states</m:t>
                      </m:r>
                      <m:r>
                        <a:rPr lang="en-US" sz="1400" dirty="0">
                          <a:latin typeface="Cambria Math"/>
                        </a:rPr>
                        <m:t> </m:t>
                      </m:r>
                      <m:r>
                        <a:rPr lang="en-US" sz="1400" i="1" dirty="0">
                          <a:latin typeface="Cambria Math"/>
                        </a:rPr>
                        <m:t>𝑗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45" y="630790"/>
                <a:ext cx="8839200" cy="4222951"/>
              </a:xfrm>
              <a:prstGeom prst="rect">
                <a:avLst/>
              </a:prstGeom>
              <a:blipFill rotWithShape="1">
                <a:blip r:embed="rId2"/>
                <a:stretch>
                  <a:fillRect l="-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565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50000"/>
            </a:schemeClr>
          </a:solidFill>
        </p:spPr>
        <p:txBody>
          <a:bodyPr/>
          <a:lstStyle/>
          <a:p>
            <a:r>
              <a:rPr lang="en-US" dirty="0"/>
              <a:t>Monte Carlo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66750"/>
            <a:ext cx="8458200" cy="3927873"/>
          </a:xfrm>
        </p:spPr>
        <p:txBody>
          <a:bodyPr/>
          <a:lstStyle/>
          <a:p>
            <a:pPr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 smtClean="0"/>
              <a:t>A model </a:t>
            </a:r>
            <a:r>
              <a:rPr lang="en-US" dirty="0"/>
              <a:t>used to predict the probability of different outcomes when the intervention of random variables is </a:t>
            </a:r>
            <a:r>
              <a:rPr lang="en-US" dirty="0" smtClean="0"/>
              <a:t>present</a:t>
            </a:r>
            <a:endParaRPr lang="en-US" dirty="0"/>
          </a:p>
          <a:p>
            <a:pPr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 smtClean="0"/>
              <a:t>Assigns multiple </a:t>
            </a:r>
            <a:r>
              <a:rPr lang="en-US" dirty="0"/>
              <a:t>values to </a:t>
            </a:r>
            <a:r>
              <a:rPr lang="en-US" dirty="0" smtClean="0"/>
              <a:t>random variable </a:t>
            </a:r>
            <a:r>
              <a:rPr lang="en-US" dirty="0"/>
              <a:t>to achieve multiple </a:t>
            </a:r>
            <a:r>
              <a:rPr lang="en-US" dirty="0" smtClean="0"/>
              <a:t>values of outcome </a:t>
            </a:r>
            <a:r>
              <a:rPr lang="en-US" dirty="0"/>
              <a:t>and then averaging the results to obtain an </a:t>
            </a:r>
            <a:r>
              <a:rPr lang="en-US" dirty="0" smtClean="0"/>
              <a:t>estimate</a:t>
            </a:r>
            <a:endParaRPr lang="en-US" dirty="0"/>
          </a:p>
          <a:p>
            <a:pPr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/>
              <a:t>Monte Carlo simulations help to explain the impact of risk and uncertainty in prediction and forecasting models</a:t>
            </a:r>
          </a:p>
          <a:p>
            <a:pPr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 smtClean="0"/>
              <a:t>A </a:t>
            </a:r>
            <a:r>
              <a:rPr lang="en-US" dirty="0"/>
              <a:t>variety of fields utilize Monte Carlo simulations, including finance, engineering, supply chain, and </a:t>
            </a:r>
            <a:r>
              <a:rPr lang="en-US" dirty="0" smtClean="0"/>
              <a:t>science</a:t>
            </a:r>
            <a:endParaRPr lang="en-US" dirty="0"/>
          </a:p>
          <a:p>
            <a:pPr algn="just">
              <a:lnSpc>
                <a:spcPct val="200000"/>
              </a:lnSpc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486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Monte Carlo Simulation: </a:t>
            </a:r>
            <a:r>
              <a:rPr lang="en-US" dirty="0"/>
              <a:t>Approximate Integrals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49827" y="742950"/>
                <a:ext cx="8763000" cy="3810000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dirty="0" smtClean="0"/>
                  <a:t>Expected </a:t>
                </a:r>
                <a:r>
                  <a:rPr lang="en-US" dirty="0"/>
                  <a:t>value of a function: </a:t>
                </a:r>
                <a:endParaRPr lang="en-US" dirty="0" smtClean="0"/>
              </a:p>
              <a:p>
                <a:pPr marL="0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latin typeface="Cambria Math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/>
                        </a:rPr>
                        <m:t>=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spcBef>
                    <a:spcPts val="600"/>
                  </a:spcBef>
                  <a:buNone/>
                </a:pPr>
                <a:endParaRPr lang="en-US" dirty="0"/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dirty="0"/>
                  <a:t>Or for discrete x, </a:t>
                </a:r>
                <a:endParaRPr lang="en-US" dirty="0" smtClean="0">
                  <a:latin typeface="Cambria Math"/>
                </a:endParaRPr>
              </a:p>
              <a:p>
                <a:pPr marL="0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mtClean="0">
                          <a:latin typeface="Cambria Math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spcBef>
                    <a:spcPts val="600"/>
                  </a:spcBef>
                  <a:buNone/>
                </a:pPr>
                <a:endParaRPr lang="en-US" dirty="0"/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dirty="0"/>
                  <a:t>In both cases, we can approximate the expected value with a sample of n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from the distribution p(), giving: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𝑗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9827" y="742950"/>
                <a:ext cx="8763000" cy="3810000"/>
              </a:xfrm>
              <a:blipFill rotWithShape="1">
                <a:blip r:embed="rId2"/>
                <a:stretch>
                  <a:fillRect l="-139" t="-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969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Carlo Simulation: Approximate Integrals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666750"/>
                <a:ext cx="8534400" cy="4114800"/>
              </a:xfrm>
            </p:spPr>
            <p:txBody>
              <a:bodyPr/>
              <a:lstStyle/>
              <a:p>
                <a:pPr>
                  <a:spcBef>
                    <a:spcPts val="600"/>
                  </a:spcBef>
                  <a:buFont typeface="Wingdings" pitchFamily="2" charset="2"/>
                  <a:buChar char="Ø"/>
                </a:pPr>
                <a:r>
                  <a:rPr lang="en-US" dirty="0" smtClean="0"/>
                  <a:t>Writing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 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since we choose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at random, </a:t>
                </a:r>
                <a:r>
                  <a:rPr lang="en-US" dirty="0" smtClean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are </a:t>
                </a:r>
                <a:r>
                  <a:rPr lang="en-US" dirty="0" err="1" smtClean="0"/>
                  <a:t>iid</a:t>
                </a:r>
                <a:r>
                  <a:rPr lang="en-US" dirty="0" smtClean="0"/>
                  <a:t>: </a:t>
                </a:r>
                <a:r>
                  <a:rPr lang="en-US" dirty="0"/>
                  <a:t>independent and identically-distributed.</a:t>
                </a:r>
              </a:p>
              <a:p>
                <a:pPr>
                  <a:spcBef>
                    <a:spcPts val="600"/>
                  </a:spcBef>
                  <a:buFont typeface="Wingdings" pitchFamily="2" charset="2"/>
                  <a:buChar char="Ø"/>
                </a:pPr>
                <a:endParaRPr lang="en-US" dirty="0"/>
              </a:p>
              <a:p>
                <a:pPr>
                  <a:spcBef>
                    <a:spcPts val="600"/>
                  </a:spcBef>
                  <a:buFont typeface="Wingdings" pitchFamily="2" charset="2"/>
                  <a:buChar char="Ø"/>
                </a:pPr>
                <a:r>
                  <a:rPr lang="en-US" dirty="0"/>
                  <a:t>Their sum: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𝑗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dirty="0"/>
                  <a:t>t</a:t>
                </a:r>
                <a:r>
                  <a:rPr lang="en-US" dirty="0" smtClean="0"/>
                  <a:t>herefore </a:t>
                </a:r>
                <a:r>
                  <a:rPr lang="en-US" dirty="0"/>
                  <a:t>approaches a normal distribution by the </a:t>
                </a:r>
                <a:r>
                  <a:rPr lang="en-US" b="1" dirty="0">
                    <a:solidFill>
                      <a:srgbClr val="FF0000"/>
                    </a:solidFill>
                  </a:rPr>
                  <a:t>Central Limit Theorem</a:t>
                </a:r>
                <a:r>
                  <a:rPr lang="en-US" dirty="0"/>
                  <a:t>. </a:t>
                </a:r>
                <a:endParaRPr lang="en-US" dirty="0" smtClean="0"/>
              </a:p>
              <a:p>
                <a:pPr>
                  <a:spcBef>
                    <a:spcPts val="600"/>
                  </a:spcBef>
                  <a:buFont typeface="Wingdings" pitchFamily="2" charset="2"/>
                  <a:buChar char="Ø"/>
                </a:pPr>
                <a:r>
                  <a:rPr lang="en-US" dirty="0" smtClean="0"/>
                  <a:t>The </a:t>
                </a:r>
                <a:r>
                  <a:rPr lang="en-US" dirty="0"/>
                  <a:t>variance of this limit </a:t>
                </a:r>
                <a:r>
                  <a:rPr lang="en-US" dirty="0" smtClean="0"/>
                  <a:t>is-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𝑣𝑎𝑟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𝑣𝑎𝑟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dirty="0" smtClean="0"/>
                  <a:t>and </a:t>
                </a:r>
                <a:r>
                  <a:rPr lang="en-US" dirty="0"/>
                  <a:t>so goes to zero as n increases. </a:t>
                </a:r>
                <a:endParaRPr lang="en-US" dirty="0" smtClean="0"/>
              </a:p>
              <a:p>
                <a:pPr>
                  <a:spcBef>
                    <a:spcPts val="600"/>
                  </a:spcBef>
                  <a:buFont typeface="Wingdings" pitchFamily="2" charset="2"/>
                  <a:buChar char="Ø"/>
                </a:pPr>
                <a:endParaRPr lang="en-US" dirty="0"/>
              </a:p>
              <a:p>
                <a:pPr>
                  <a:spcBef>
                    <a:spcPts val="600"/>
                  </a:spcBef>
                  <a:buFont typeface="Wingdings" pitchFamily="2" charset="2"/>
                  <a:buChar char="Ø"/>
                </a:pPr>
                <a:r>
                  <a:rPr lang="en-US" dirty="0" smtClean="0"/>
                  <a:t>The </a:t>
                </a:r>
                <a:r>
                  <a:rPr lang="en-US" dirty="0"/>
                  <a:t>relative error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std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/</m:t>
                    </m:r>
                    <m:r>
                      <m:rPr>
                        <m:nor/>
                      </m:rPr>
                      <a:rPr lang="en-US">
                        <a:latin typeface="Cambria Math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dirty="0"/>
                  <a:t> also approaches zero.  </a:t>
                </a:r>
              </a:p>
              <a:p>
                <a:pPr>
                  <a:buFont typeface="Wingdings" pitchFamily="2" charset="2"/>
                  <a:buChar char="Ø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666750"/>
                <a:ext cx="8534400" cy="4114800"/>
              </a:xfrm>
              <a:blipFill rotWithShape="1">
                <a:blip r:embed="rId2"/>
                <a:stretch>
                  <a:fillRect l="-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3763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666750"/>
                <a:ext cx="8534400" cy="392787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400" dirty="0" smtClean="0"/>
                  <a:t>Evaluate the integral-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sup>
                        <m:e>
                          <m:func>
                            <m:func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𝜋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sz="1400" b="0" i="1" smtClean="0">
                                          <a:latin typeface="Cambria Math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en-US" sz="1400" b="0" i="1" smtClean="0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14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sz="1400" b="0" i="1" smtClean="0">
                          <a:latin typeface="Cambria Math"/>
                        </a:rPr>
                        <m:t>𝑑𝑥</m:t>
                      </m:r>
                    </m:oMath>
                  </m:oMathPara>
                </a14:m>
                <a:endParaRPr lang="en-US" sz="1400" dirty="0" smtClean="0"/>
              </a:p>
              <a:p>
                <a:pPr marL="0" indent="0">
                  <a:buNone/>
                </a:pPr>
                <a:r>
                  <a:rPr lang="en-US" sz="1400" dirty="0" smtClean="0"/>
                  <a:t>Method I: 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lang="en-US" sz="1400" dirty="0"/>
                  <a:t>Generate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1400" b="0" i="1" smtClean="0">
                            <a:latin typeface="Cambria Math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US" sz="1400" dirty="0" smtClean="0"/>
                  <a:t>that </a:t>
                </a:r>
                <a:r>
                  <a:rPr lang="en-US" sz="1400" dirty="0"/>
                  <a:t>are uniformly distributed on the interval [0, 1] 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lang="en-US" sz="1400" dirty="0"/>
                  <a:t>C</a:t>
                </a:r>
                <a:r>
                  <a:rPr lang="en-US" sz="1400" dirty="0" smtClean="0"/>
                  <a:t>ompute </a:t>
                </a:r>
                <a:r>
                  <a:rPr lang="en-US" sz="1400" dirty="0"/>
                  <a:t>the integral as </a:t>
                </a:r>
                <a:r>
                  <a:rPr lang="en-US" sz="1400" dirty="0" smtClean="0"/>
                  <a:t>the </a:t>
                </a:r>
                <a:r>
                  <a:rPr lang="en-US" sz="1400" dirty="0"/>
                  <a:t>sample mean of the function values at these </a:t>
                </a:r>
                <a:r>
                  <a:rPr lang="en-US" sz="1400" dirty="0" smtClean="0"/>
                  <a:t>points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𝑆</m:t>
                          </m:r>
                        </m:e>
                      </m:acc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𝜋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sz="1400" b="0" i="1" smtClean="0">
                                          <a:latin typeface="Cambria Math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en-US" sz="1400" b="0" i="1" smtClean="0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14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1400" dirty="0" smtClean="0"/>
              </a:p>
              <a:p>
                <a:pPr marL="0" indent="0">
                  <a:buNone/>
                </a:pPr>
                <a:endParaRPr lang="en-US" sz="1400" dirty="0" smtClean="0"/>
              </a:p>
              <a:p>
                <a:pPr marL="0" indent="0">
                  <a:buNone/>
                </a:pPr>
                <a:r>
                  <a:rPr lang="en-US" sz="1400" dirty="0" smtClean="0"/>
                  <a:t>Method II: </a:t>
                </a:r>
                <a:endParaRPr lang="en-US" sz="1400" dirty="0"/>
              </a:p>
              <a:p>
                <a:pPr>
                  <a:buFont typeface="Wingdings" pitchFamily="2" charset="2"/>
                  <a:buChar char="Ø"/>
                </a:pPr>
                <a:r>
                  <a:rPr lang="en-US" sz="1400" dirty="0"/>
                  <a:t>Note that the function ranges from −1 to 1. </a:t>
                </a:r>
                <a:endParaRPr lang="en-US" sz="1400" dirty="0" smtClean="0"/>
              </a:p>
              <a:p>
                <a:pPr>
                  <a:buFont typeface="Wingdings" pitchFamily="2" charset="2"/>
                  <a:buChar char="Ø"/>
                </a:pPr>
                <a:r>
                  <a:rPr lang="en-US" sz="1400" dirty="0" smtClean="0"/>
                  <a:t>Dump </a:t>
                </a:r>
                <a:r>
                  <a:rPr lang="en-US" sz="1400" dirty="0"/>
                  <a:t>points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𝑖</m:t>
                        </m:r>
                        <m:r>
                          <a:rPr lang="en-US" sz="14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1400" i="1">
                            <a:latin typeface="Cambria Math"/>
                          </a:rPr>
                          <m:t>𝑁</m:t>
                        </m:r>
                      </m:sup>
                    </m:sSubSup>
                    <m:r>
                      <a:rPr lang="en-US" sz="14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400" dirty="0"/>
                  <a:t>on the unit square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dirty="0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40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400" i="1" dirty="0" smtClean="0">
                                <a:latin typeface="Cambria Math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sz="140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4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1400" dirty="0"/>
                  <a:t>that are uniformly </a:t>
                </a:r>
                <a:r>
                  <a:rPr lang="en-US" sz="1400" dirty="0" smtClean="0"/>
                  <a:t>distributed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lang="en-US" sz="1400" dirty="0" smtClean="0"/>
                  <a:t> </a:t>
                </a:r>
                <a:r>
                  <a:rPr lang="en-US" sz="1400" dirty="0"/>
                  <a:t>C</a:t>
                </a:r>
                <a:r>
                  <a:rPr lang="en-US" sz="1400" dirty="0" smtClean="0"/>
                  <a:t>ompute </a:t>
                </a:r>
                <a:r>
                  <a:rPr lang="en-US" sz="1400" dirty="0"/>
                  <a:t>the integral by evaluating the fraction of points that lie </a:t>
                </a:r>
                <a:r>
                  <a:rPr lang="en-US" sz="1400" dirty="0" smtClean="0"/>
                  <a:t>below/above </a:t>
                </a:r>
                <a:r>
                  <a:rPr lang="en-US" sz="1400" dirty="0"/>
                  <a:t>the function value.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666750"/>
                <a:ext cx="8534400" cy="3927873"/>
              </a:xfrm>
              <a:blipFill rotWithShape="1">
                <a:blip r:embed="rId2"/>
                <a:stretch>
                  <a:fillRect l="-143" t="-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323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II</a:t>
            </a:r>
            <a:endParaRPr lang="en-US" dirty="0"/>
          </a:p>
        </p:txBody>
      </p:sp>
      <p:pic>
        <p:nvPicPr>
          <p:cNvPr id="4" name="Picture 16" descr="C:\Users\DY\Desktop\Robust Design\pics\CTQ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36" y="590550"/>
            <a:ext cx="8229600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47800" y="2506352"/>
                <a:ext cx="1821845" cy="771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/>
                  <a:t>Fitting Criteria:</a:t>
                </a:r>
              </a:p>
              <a:p>
                <a:r>
                  <a:rPr lang="en-US" sz="1400" dirty="0" smtClean="0"/>
                  <a:t>Case I:   r </a:t>
                </a:r>
                <a:r>
                  <a:rPr lang="en-US" sz="1400" dirty="0"/>
                  <a:t>≥ 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400" i="1" dirty="0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sz="1400" i="1" dirty="0">
                        <a:latin typeface="Cambria Math"/>
                      </a:rPr>
                      <m:t> − </m:t>
                    </m:r>
                    <m:sSub>
                      <m:sSubPr>
                        <m:ctrlPr>
                          <a:rPr lang="en-US" sz="14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 dirty="0" err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400" i="1" dirty="0" err="1">
                            <a:latin typeface="Cambria Math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1400" dirty="0"/>
                  <a:t>|</a:t>
                </a:r>
                <a:endParaRPr lang="en-US" sz="1400" dirty="0" smtClean="0"/>
              </a:p>
              <a:p>
                <a:r>
                  <a:rPr lang="en-US" sz="1400" dirty="0" smtClean="0"/>
                  <a:t>Case II:  </a:t>
                </a:r>
                <a:r>
                  <a:rPr lang="en-US" sz="1400" dirty="0"/>
                  <a:t>r ≤ 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 dirty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400" i="1" dirty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sz="1400" i="1" dirty="0">
                        <a:latin typeface="Cambria Math"/>
                      </a:rPr>
                      <m:t> − </m:t>
                    </m:r>
                    <m:sSub>
                      <m:sSubPr>
                        <m:ctrlPr>
                          <a:rPr lang="en-US" sz="14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 dirty="0" err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400" i="1" dirty="0" err="1">
                            <a:latin typeface="Cambria Math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1400" dirty="0" smtClean="0"/>
                  <a:t>|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2506352"/>
                <a:ext cx="1821845" cy="771878"/>
              </a:xfrm>
              <a:prstGeom prst="rect">
                <a:avLst/>
              </a:prstGeom>
              <a:blipFill rotWithShape="1">
                <a:blip r:embed="rId3"/>
                <a:stretch>
                  <a:fillRect l="-1007" t="-787" b="-4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174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cases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51253" y="1438001"/>
            <a:ext cx="2133600" cy="2133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79853" y="1704701"/>
            <a:ext cx="1676400" cy="1600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343295" y="1444317"/>
            <a:ext cx="2133600" cy="2133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724295" y="1901517"/>
            <a:ext cx="1676400" cy="1600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924682" y="1438001"/>
            <a:ext cx="2158261" cy="2133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652047" y="1973133"/>
            <a:ext cx="1676400" cy="1600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endCxn id="4" idx="1"/>
          </p:cNvCxnSpPr>
          <p:nvPr/>
        </p:nvCxnSpPr>
        <p:spPr>
          <a:xfrm flipH="1" flipV="1">
            <a:off x="1063711" y="1750459"/>
            <a:ext cx="754342" cy="7543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5" idx="5"/>
          </p:cNvCxnSpPr>
          <p:nvPr/>
        </p:nvCxnSpPr>
        <p:spPr>
          <a:xfrm>
            <a:off x="1818053" y="2504801"/>
            <a:ext cx="592697" cy="5657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818053" y="250480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3609995" y="1779634"/>
            <a:ext cx="754342" cy="7543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562495" y="2733791"/>
            <a:ext cx="592697" cy="5657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5"/>
            <a:endCxn id="4" idx="5"/>
          </p:cNvCxnSpPr>
          <p:nvPr/>
        </p:nvCxnSpPr>
        <p:spPr>
          <a:xfrm>
            <a:off x="2410750" y="3070557"/>
            <a:ext cx="161645" cy="18858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 flipV="1">
            <a:off x="4364375" y="254159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 flipH="1" flipV="1">
            <a:off x="4562493" y="271304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387234" y="2556836"/>
            <a:ext cx="161645" cy="18858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214211" y="2082526"/>
                <a:ext cx="346441" cy="2912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211" y="2082526"/>
                <a:ext cx="346441" cy="291298"/>
              </a:xfrm>
              <a:prstGeom prst="rect">
                <a:avLst/>
              </a:prstGeom>
              <a:blipFill rotWithShape="1">
                <a:blip r:embed="rId2"/>
                <a:stretch>
                  <a:fillRect r="-7018" b="-1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110937" y="2576914"/>
                <a:ext cx="3534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937" y="2576914"/>
                <a:ext cx="353495" cy="276999"/>
              </a:xfrm>
              <a:prstGeom prst="rect">
                <a:avLst/>
              </a:prstGeom>
              <a:blipFill rotWithShape="1">
                <a:blip r:embed="rId3"/>
                <a:stretch>
                  <a:fillRect r="-6897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499415" y="3171243"/>
                <a:ext cx="663771" cy="2912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sz="12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415" y="3171243"/>
                <a:ext cx="663771" cy="291298"/>
              </a:xfrm>
              <a:prstGeom prst="rect">
                <a:avLst/>
              </a:prstGeom>
              <a:blipFill rotWithShape="1">
                <a:blip r:embed="rId4"/>
                <a:stretch>
                  <a:fillRect r="-2752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428431" y="2371784"/>
                <a:ext cx="975523" cy="2912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/>
                        </a:rPr>
                        <m:t>𝑟</m:t>
                      </m:r>
                      <m:r>
                        <a:rPr lang="en-US" sz="1200" b="0" i="1" smtClean="0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sz="12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8431" y="2371784"/>
                <a:ext cx="975523" cy="291298"/>
              </a:xfrm>
              <a:prstGeom prst="rect">
                <a:avLst/>
              </a:prstGeom>
              <a:blipFill rotWithShape="1">
                <a:blip r:embed="rId5"/>
                <a:stretch>
                  <a:fillRect r="-2500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>
            <a:stCxn id="33" idx="0"/>
          </p:cNvCxnSpPr>
          <p:nvPr/>
        </p:nvCxnSpPr>
        <p:spPr>
          <a:xfrm flipH="1" flipV="1">
            <a:off x="6042448" y="2039585"/>
            <a:ext cx="1043939" cy="480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490247" y="2695301"/>
            <a:ext cx="815337" cy="3150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 flipV="1">
            <a:off x="7063527" y="247419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 flipH="1" flipV="1">
            <a:off x="7450762" y="2666408"/>
            <a:ext cx="45719" cy="490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>
            <a:stCxn id="33" idx="0"/>
            <a:endCxn id="34" idx="5"/>
          </p:cNvCxnSpPr>
          <p:nvPr/>
        </p:nvCxnSpPr>
        <p:spPr>
          <a:xfrm>
            <a:off x="7086387" y="2519910"/>
            <a:ext cx="371070" cy="1536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6690835" y="2039584"/>
            <a:ext cx="1367448" cy="1253648"/>
          </a:xfrm>
          <a:prstGeom prst="ellipse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7111325" y="2328542"/>
                <a:ext cx="975523" cy="2912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/>
                        </a:rPr>
                        <m:t>𝑟</m:t>
                      </m:r>
                      <m:r>
                        <a:rPr lang="en-US" sz="1200" b="0" i="1" smtClean="0">
                          <a:latin typeface="Cambria Math"/>
                        </a:rPr>
                        <m:t>&gt; 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sz="12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1325" y="2328542"/>
                <a:ext cx="975523" cy="291298"/>
              </a:xfrm>
              <a:prstGeom prst="rect">
                <a:avLst/>
              </a:prstGeom>
              <a:blipFill rotWithShape="1">
                <a:blip r:embed="rId6"/>
                <a:stretch>
                  <a:fillRect r="-187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1783134" y="2305449"/>
                <a:ext cx="975523" cy="2912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/>
                        </a:rPr>
                        <m:t>𝑟</m:t>
                      </m:r>
                      <m:r>
                        <a:rPr lang="en-US" sz="1200" b="0" i="1" smtClean="0">
                          <a:latin typeface="Cambria Math"/>
                        </a:rPr>
                        <m:t>&lt; 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sz="12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134" y="2305449"/>
                <a:ext cx="975523" cy="291298"/>
              </a:xfrm>
              <a:prstGeom prst="rect">
                <a:avLst/>
              </a:prstGeom>
              <a:blipFill rotWithShape="1">
                <a:blip r:embed="rId7"/>
                <a:stretch>
                  <a:fillRect r="-187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9816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24" grpId="0" animBg="1"/>
      <p:bldP spid="25" grpId="0" animBg="1"/>
      <p:bldP spid="30" grpId="0"/>
      <p:bldP spid="33" grpId="0" animBg="1"/>
      <p:bldP spid="34" grpId="0" animBg="1"/>
      <p:bldP spid="43" grpId="0" animBg="1"/>
      <p:bldP spid="6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Process (Discrete case)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66750"/>
            <a:ext cx="8610600" cy="4191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dirty="0" smtClean="0">
                <a:solidFill>
                  <a:srgbClr val="C00000"/>
                </a:solidFill>
              </a:rPr>
              <a:t>Future state depends on the past through present state</a:t>
            </a:r>
          </a:p>
          <a:p>
            <a:pPr marL="0" indent="0" algn="just">
              <a:buNone/>
            </a:pPr>
            <a:endParaRPr lang="en-US" sz="1300" dirty="0" smtClean="0"/>
          </a:p>
          <a:p>
            <a:pPr marL="0" indent="0" algn="just">
              <a:buNone/>
            </a:pPr>
            <a:r>
              <a:rPr lang="en-US" sz="1300" b="1" dirty="0" smtClean="0">
                <a:solidFill>
                  <a:srgbClr val="C00000"/>
                </a:solidFill>
              </a:rPr>
              <a:t>Example: </a:t>
            </a:r>
            <a:r>
              <a:rPr lang="en-US" sz="1300" dirty="0" smtClean="0"/>
              <a:t>Alice </a:t>
            </a:r>
            <a:r>
              <a:rPr lang="en-US" sz="1300" dirty="0"/>
              <a:t>is taking a probability class and in each week she can be either up-to-date or she may have fallen behind. If she is up-to-date in a given week, the probability that she will be up-to-date (or behind) in the next week is 0.8 (or 0.2, respectively). If she is behind in the given week, the probability that she will be up-to-date (or behind) in the next week is 0.6 (or 0.4, respectively). We assume that these probabilities do not depend on whether she was up-to-date or behind in previous weeks, so the problem has the typical Markov chain character (the future depends on the past only through the present</a:t>
            </a:r>
            <a:r>
              <a:rPr lang="en-US" sz="1300" dirty="0" smtClean="0"/>
              <a:t>).</a:t>
            </a:r>
          </a:p>
          <a:p>
            <a:pPr marL="0" indent="0" algn="just">
              <a:buNone/>
            </a:pPr>
            <a:endParaRPr lang="en-US" sz="1300" dirty="0">
              <a:solidFill>
                <a:srgbClr val="C0000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419350"/>
            <a:ext cx="238125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33400" y="3181350"/>
                <a:ext cx="3344377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States: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1400" dirty="0" smtClean="0"/>
                  <a:t>1- Up-to-date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1400" dirty="0" smtClean="0"/>
                  <a:t>2- Behind</a:t>
                </a:r>
              </a:p>
              <a:p>
                <a:r>
                  <a:rPr lang="en-US" sz="1400" dirty="0" smtClean="0"/>
                  <a:t>Transition probabilities:</a:t>
                </a:r>
              </a:p>
              <a:p>
                <a:r>
                  <a:rPr lang="en-US" sz="1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11</m:t>
                        </m:r>
                      </m:sub>
                    </m:sSub>
                    <m:r>
                      <a:rPr lang="en-US" sz="1400" b="0" i="1" smtClean="0">
                        <a:latin typeface="Cambria Math"/>
                      </a:rPr>
                      <m:t>=0.8,</m:t>
                    </m:r>
                    <m:sSub>
                      <m:sSub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12</m:t>
                        </m:r>
                      </m:sub>
                    </m:sSub>
                    <m:r>
                      <a:rPr lang="en-US" sz="1400" b="0" i="1" smtClean="0">
                        <a:latin typeface="Cambria Math"/>
                      </a:rPr>
                      <m:t>=0.2, </m:t>
                    </m:r>
                    <m:sSub>
                      <m:sSub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21</m:t>
                        </m:r>
                      </m:sub>
                    </m:sSub>
                    <m:r>
                      <a:rPr lang="en-US" sz="1400" b="0" i="1" smtClean="0">
                        <a:latin typeface="Cambria Math"/>
                      </a:rPr>
                      <m:t>=0.6, </m:t>
                    </m:r>
                    <m:sSub>
                      <m:sSub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22</m:t>
                        </m:r>
                      </m:sub>
                    </m:sSub>
                    <m:r>
                      <a:rPr lang="en-US" sz="1400" b="0" i="1" smtClean="0">
                        <a:latin typeface="Cambria Math"/>
                      </a:rPr>
                      <m:t>=0.4</m:t>
                    </m:r>
                  </m:oMath>
                </a14:m>
                <a:r>
                  <a:rPr lang="en-US" sz="1400" dirty="0" smtClean="0"/>
                  <a:t> </a:t>
                </a:r>
                <a:endParaRPr lang="en-US" sz="1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181350"/>
                <a:ext cx="3344377" cy="1169551"/>
              </a:xfrm>
              <a:prstGeom prst="rect">
                <a:avLst/>
              </a:prstGeom>
              <a:blipFill rotWithShape="1">
                <a:blip r:embed="rId3"/>
                <a:stretch>
                  <a:fillRect l="-547" t="-521" r="-912"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105400" y="3202998"/>
                <a:ext cx="2295693" cy="13133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Transition Probability matrix:</a:t>
                </a:r>
              </a:p>
              <a:p>
                <a:endParaRPr lang="en-US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400" b="0" i="1" smtClean="0"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.8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0.2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0.6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0.4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 smtClean="0"/>
              </a:p>
              <a:p>
                <a:r>
                  <a:rPr lang="en-US" sz="1400" dirty="0" smtClean="0"/>
                  <a:t>States are Random: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r>
                        <a:rPr lang="en-US" sz="1400" b="0" i="1" smtClean="0">
                          <a:latin typeface="Cambria Math"/>
                        </a:rPr>
                        <m:t>𝑈</m:t>
                      </m:r>
                      <m:d>
                        <m:d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0,1</m:t>
                          </m:r>
                        </m:e>
                      </m:d>
                      <m:r>
                        <a:rPr lang="en-US" sz="14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=</m:t>
                      </m:r>
                      <m:r>
                        <a:rPr lang="en-US" sz="1400" i="1">
                          <a:latin typeface="Cambria Math"/>
                        </a:rPr>
                        <m:t>𝑈</m:t>
                      </m:r>
                      <m:d>
                        <m:dPr>
                          <m:ctrlPr>
                            <a:rPr lang="en-US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/>
                            </a:rPr>
                            <m:t>0,1</m:t>
                          </m:r>
                        </m:e>
                      </m:d>
                      <m:r>
                        <a:rPr lang="en-US" sz="1400" i="1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sz="140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3202998"/>
                <a:ext cx="2295693" cy="1313373"/>
              </a:xfrm>
              <a:prstGeom prst="rect">
                <a:avLst/>
              </a:prstGeom>
              <a:blipFill rotWithShape="1">
                <a:blip r:embed="rId4"/>
                <a:stretch>
                  <a:fillRect l="-798" t="-463" r="-2128"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5020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Specification of Markov Models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590550"/>
                <a:ext cx="8610600" cy="4419600"/>
              </a:xfrm>
            </p:spPr>
            <p:txBody>
              <a:bodyPr>
                <a:normAutofit/>
              </a:bodyPr>
              <a:lstStyle/>
              <a:p>
                <a:pPr algn="just">
                  <a:buFont typeface="Wingdings" pitchFamily="2" charset="2"/>
                  <a:buChar char="Ø"/>
                </a:pPr>
                <a:r>
                  <a:rPr lang="en-US" dirty="0" smtClean="0"/>
                  <a:t>A </a:t>
                </a:r>
                <a:r>
                  <a:rPr lang="en-US" dirty="0"/>
                  <a:t>Markov chain model is specified by identifying </a:t>
                </a:r>
                <a:endParaRPr lang="en-US" dirty="0" smtClean="0"/>
              </a:p>
              <a:p>
                <a:pPr marL="400050" lvl="1" indent="0" algn="just">
                  <a:lnSpc>
                    <a:spcPct val="150000"/>
                  </a:lnSpc>
                  <a:buNone/>
                </a:pPr>
                <a:r>
                  <a:rPr lang="en-US" dirty="0" smtClean="0"/>
                  <a:t>(a) the </a:t>
                </a:r>
                <a:r>
                  <a:rPr lang="en-US" dirty="0"/>
                  <a:t>set of states S = {1,...,m}, </a:t>
                </a:r>
                <a:endParaRPr lang="en-US" dirty="0" smtClean="0"/>
              </a:p>
              <a:p>
                <a:pPr marL="400050" lvl="1" indent="0" algn="just">
                  <a:lnSpc>
                    <a:spcPct val="150000"/>
                  </a:lnSpc>
                  <a:buNone/>
                </a:pPr>
                <a:r>
                  <a:rPr lang="en-US" dirty="0" smtClean="0"/>
                  <a:t>(</a:t>
                </a:r>
                <a:r>
                  <a:rPr lang="en-US" dirty="0"/>
                  <a:t>b) the set of possible transitions, namely, those pairs (i, j) for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&gt; 0, and, </a:t>
                </a:r>
                <a:endParaRPr lang="en-US" dirty="0" smtClean="0"/>
              </a:p>
              <a:p>
                <a:pPr marL="400050" lvl="1" indent="0" algn="just">
                  <a:lnSpc>
                    <a:spcPct val="150000"/>
                  </a:lnSpc>
                  <a:buNone/>
                </a:pPr>
                <a:r>
                  <a:rPr lang="en-US" dirty="0" smtClean="0"/>
                  <a:t>(</a:t>
                </a:r>
                <a:r>
                  <a:rPr lang="en-US" dirty="0"/>
                  <a:t>c) the numerical values of those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that are positive</a:t>
                </a:r>
                <a:r>
                  <a:rPr lang="en-US" dirty="0" smtClean="0"/>
                  <a:t>.</a:t>
                </a:r>
              </a:p>
              <a:p>
                <a:pPr algn="just">
                  <a:buFont typeface="Wingdings" pitchFamily="2" charset="2"/>
                  <a:buChar char="Ø"/>
                </a:pPr>
                <a:r>
                  <a:rPr lang="en-US" dirty="0" smtClean="0"/>
                  <a:t>The </a:t>
                </a:r>
                <a:r>
                  <a:rPr lang="en-US" dirty="0"/>
                  <a:t>Markov chain specified by this model is a sequence of random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,…, </m:t>
                    </m:r>
                  </m:oMath>
                </a14:m>
                <a:r>
                  <a:rPr lang="en-US" dirty="0"/>
                  <a:t>that take values in S and which </a:t>
                </a:r>
                <a:r>
                  <a:rPr lang="en-US" dirty="0" smtClean="0"/>
                  <a:t>satisfy-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𝑷</m:t>
                      </m:r>
                      <m:d>
                        <m:dPr>
                          <m:endChr m:val="|"/>
                          <m:ctrlP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1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1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= </m:t>
                          </m:r>
                          <m:r>
                            <a:rPr lang="en-US" b="1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𝒋</m:t>
                          </m:r>
                          <m:r>
                            <a:rPr lang="en-US" b="1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d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err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n-US" b="1" i="1" dirty="0" err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</m:sSub>
                      <m:r>
                        <a:rPr lang="en-US" b="1" i="1" dirty="0">
                          <a:solidFill>
                            <a:srgbClr val="FF0000"/>
                          </a:solidFill>
                          <a:latin typeface="Cambria Math"/>
                        </a:rPr>
                        <m:t> = </m:t>
                      </m:r>
                      <m:r>
                        <a:rPr lang="en-US" b="1" i="1" dirty="0">
                          <a:solidFill>
                            <a:srgbClr val="FF000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>
                          <a:solidFill>
                            <a:srgbClr val="FF0000"/>
                          </a:solidFill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b="1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dirty="0">
                          <a:solidFill>
                            <a:srgbClr val="FF0000"/>
                          </a:solidFill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𝒊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b="1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dirty="0">
                          <a:solidFill>
                            <a:srgbClr val="FF0000"/>
                          </a:solidFill>
                          <a:latin typeface="Cambria Math"/>
                        </a:rPr>
                        <m:t>,…,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b="1" i="1" dirty="0">
                          <a:solidFill>
                            <a:srgbClr val="FF0000"/>
                          </a:solidFill>
                          <a:latin typeface="Cambria Math"/>
                        </a:rPr>
                        <m:t> = 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𝒊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b="1" i="1" dirty="0">
                          <a:solidFill>
                            <a:srgbClr val="FF0000"/>
                          </a:solidFill>
                          <a:latin typeface="Cambria Math"/>
                        </a:rPr>
                        <m:t>) =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𝒊𝒋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b="1" dirty="0" smtClean="0">
                  <a:solidFill>
                    <a:srgbClr val="FF0000"/>
                  </a:solidFill>
                </a:endParaRPr>
              </a:p>
              <a:p>
                <a:pPr marL="0" indent="0" algn="just">
                  <a:buNone/>
                </a:pPr>
                <a:r>
                  <a:rPr lang="en-US" dirty="0" smtClean="0"/>
                  <a:t> </a:t>
                </a:r>
                <a:r>
                  <a:rPr lang="en-US" dirty="0"/>
                  <a:t>for all times n, all states i, j ∈ S, and all possible sequences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𝑛</m:t>
                        </m:r>
                        <m:r>
                          <a:rPr lang="en-US" i="1" dirty="0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of earlier </a:t>
                </a:r>
                <a:r>
                  <a:rPr lang="en-US" dirty="0" smtClean="0"/>
                  <a:t>states</a:t>
                </a:r>
              </a:p>
              <a:p>
                <a:pPr algn="just">
                  <a:buFont typeface="Wingdings" pitchFamily="2" charset="2"/>
                  <a:buChar char="Ø"/>
                </a:pPr>
                <a:r>
                  <a:rPr lang="en-US" dirty="0"/>
                  <a:t>All of the elements of a Markov chain model can be encoded in a transition probability matrix, which is simply a two-dimensional array whose element at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/>
                          </a:rPr>
                          <m:t>𝑖</m:t>
                        </m:r>
                      </m:e>
                      <m:sup>
                        <m:r>
                          <a:rPr lang="en-US" i="1" dirty="0" smtClean="0">
                            <a:latin typeface="Cambria Math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row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/>
                          </a:rPr>
                          <m:t>𝑗</m:t>
                        </m:r>
                      </m:e>
                      <m:sup>
                        <m:r>
                          <a:rPr lang="en-US" i="1" dirty="0" smtClean="0">
                            <a:latin typeface="Cambria Math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column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b="0" i="0" dirty="0" smtClean="0">
                        <a:latin typeface="Cambria Math"/>
                      </a:rPr>
                      <m:t>−</m:t>
                    </m:r>
                  </m:oMath>
                </a14:m>
                <a:endParaRPr lang="en-US" b="1" dirty="0" smtClean="0">
                  <a:solidFill>
                    <a:srgbClr val="C00000"/>
                  </a:solidFill>
                </a:endParaRPr>
              </a:p>
              <a:p>
                <a:pPr algn="just">
                  <a:buFont typeface="Wingdings" pitchFamily="2" charset="2"/>
                  <a:buChar char="Ø"/>
                </a:pPr>
                <a:endParaRPr lang="en-US" b="1" dirty="0" smtClean="0">
                  <a:solidFill>
                    <a:srgbClr val="C00000"/>
                  </a:solidFill>
                </a:endParaRPr>
              </a:p>
              <a:p>
                <a:pPr marL="0" indent="0" algn="just">
                  <a:buNone/>
                </a:pPr>
                <a:endParaRPr lang="en-US" b="1" dirty="0"/>
              </a:p>
              <a:p>
                <a:pPr algn="just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590550"/>
                <a:ext cx="8610600" cy="4419600"/>
              </a:xfrm>
              <a:blipFill rotWithShape="1">
                <a:blip r:embed="rId2"/>
                <a:stretch>
                  <a:fillRect l="-212" t="-138" r="-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634220"/>
            <a:ext cx="2133600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1722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1675</TotalTime>
  <Words>1151</Words>
  <Application>Microsoft Office PowerPoint</Application>
  <PresentationFormat>On-screen Show (16:9)</PresentationFormat>
  <Paragraphs>83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Monte Carlo Markov Chain</vt:lpstr>
      <vt:lpstr>Monte Carlo Simulation</vt:lpstr>
      <vt:lpstr>Monte Carlo Simulation: Approximate Integrals</vt:lpstr>
      <vt:lpstr>Monte Carlo Simulation: Approximate Integrals</vt:lpstr>
      <vt:lpstr>Example: I</vt:lpstr>
      <vt:lpstr>Example: II</vt:lpstr>
      <vt:lpstr>Two cases</vt:lpstr>
      <vt:lpstr>Markov Process (Discrete case)</vt:lpstr>
      <vt:lpstr>Specification of Markov Models </vt:lpstr>
      <vt:lpstr>Classification of states</vt:lpstr>
      <vt:lpstr>Steady state convergence Theorem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DY</dc:creator>
  <cp:lastModifiedBy>DY</cp:lastModifiedBy>
  <cp:revision>34</cp:revision>
  <dcterms:created xsi:type="dcterms:W3CDTF">2006-08-16T00:00:00Z</dcterms:created>
  <dcterms:modified xsi:type="dcterms:W3CDTF">2021-09-30T14:50:10Z</dcterms:modified>
</cp:coreProperties>
</file>