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87" r:id="rId5"/>
    <p:sldId id="346" r:id="rId6"/>
    <p:sldId id="347" r:id="rId7"/>
    <p:sldId id="348" r:id="rId8"/>
    <p:sldId id="576" r:id="rId9"/>
    <p:sldId id="565" r:id="rId10"/>
    <p:sldId id="569" r:id="rId11"/>
    <p:sldId id="570" r:id="rId12"/>
    <p:sldId id="571" r:id="rId13"/>
    <p:sldId id="574" r:id="rId14"/>
    <p:sldId id="577" r:id="rId15"/>
    <p:sldId id="578" r:id="rId16"/>
  </p:sldIdLst>
  <p:sldSz cx="12192000" cy="6858000"/>
  <p:notesSz cx="6645275" cy="9775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79">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DB5"/>
    <a:srgbClr val="000000"/>
    <a:srgbClr val="004050"/>
    <a:srgbClr val="FF004C"/>
    <a:srgbClr val="7F007D"/>
    <a:srgbClr val="F3622C"/>
    <a:srgbClr val="20D3FF"/>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C9BC0-4B6C-4BA7-9DFB-00BA4603515D}" v="1" dt="2022-10-13T13:26:26.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2" autoAdjust="0"/>
    <p:restoredTop sz="92721" autoAdjust="0"/>
  </p:normalViewPr>
  <p:slideViewPr>
    <p:cSldViewPr snapToGrid="0" snapToObjects="1" showGuides="1">
      <p:cViewPr varScale="1">
        <p:scale>
          <a:sx n="91" d="100"/>
          <a:sy n="91" d="100"/>
        </p:scale>
        <p:origin x="568" y="184"/>
      </p:cViewPr>
      <p:guideLst>
        <p:guide orient="horz" pos="2160"/>
        <p:guide pos="3840"/>
      </p:guideLst>
    </p:cSldViewPr>
  </p:slideViewPr>
  <p:outlineViewPr>
    <p:cViewPr>
      <p:scale>
        <a:sx n="33" d="100"/>
        <a:sy n="33" d="100"/>
      </p:scale>
      <p:origin x="0" y="3108"/>
    </p:cViewPr>
  </p:outlineViewPr>
  <p:notesTextViewPr>
    <p:cViewPr>
      <p:scale>
        <a:sx n="1" d="1"/>
        <a:sy n="1" d="1"/>
      </p:scale>
      <p:origin x="0" y="0"/>
    </p:cViewPr>
  </p:notesTextViewPr>
  <p:sorterViewPr>
    <p:cViewPr>
      <p:scale>
        <a:sx n="66" d="100"/>
        <a:sy n="66" d="100"/>
      </p:scale>
      <p:origin x="0" y="-3888"/>
    </p:cViewPr>
  </p:sorterViewPr>
  <p:notesViewPr>
    <p:cSldViewPr snapToGrid="0" snapToObjects="1">
      <p:cViewPr varScale="1">
        <p:scale>
          <a:sx n="78" d="100"/>
          <a:sy n="78" d="100"/>
        </p:scale>
        <p:origin x="3378" y="108"/>
      </p:cViewPr>
      <p:guideLst>
        <p:guide orient="horz" pos="3079"/>
        <p:guide pos="209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2AA0E-5C55-4756-B38C-6CE69FE0B7F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GB"/>
        </a:p>
      </dgm:t>
    </dgm:pt>
    <dgm:pt modelId="{24FF31F1-D22B-421D-B5CF-03B18D564F46}">
      <dgm:prSet/>
      <dgm:spPr/>
      <dgm:t>
        <a:bodyPr/>
        <a:lstStyle/>
        <a:p>
          <a:br>
            <a:rPr lang="en-GB" b="1" i="0" dirty="0"/>
          </a:br>
          <a:r>
            <a:rPr lang="en-GB" b="1" i="0" dirty="0"/>
            <a:t>Main statistical concepts:</a:t>
          </a:r>
          <a:br>
            <a:rPr lang="en-GB" b="1" i="0" dirty="0"/>
          </a:br>
          <a:endParaRPr lang="en-GB" dirty="0"/>
        </a:p>
      </dgm:t>
    </dgm:pt>
    <dgm:pt modelId="{34C371E0-6A1F-44BD-BEED-5FAA0424C87E}" type="parTrans" cxnId="{D25632D8-8D6A-4FEA-8602-0C7898A615B2}">
      <dgm:prSet/>
      <dgm:spPr/>
      <dgm:t>
        <a:bodyPr/>
        <a:lstStyle/>
        <a:p>
          <a:endParaRPr lang="en-GB"/>
        </a:p>
      </dgm:t>
    </dgm:pt>
    <dgm:pt modelId="{71631321-DC2B-41AA-88CB-C83324F58653}" type="sibTrans" cxnId="{D25632D8-8D6A-4FEA-8602-0C7898A615B2}">
      <dgm:prSet/>
      <dgm:spPr/>
      <dgm:t>
        <a:bodyPr/>
        <a:lstStyle/>
        <a:p>
          <a:endParaRPr lang="en-GB"/>
        </a:p>
      </dgm:t>
    </dgm:pt>
    <dgm:pt modelId="{87AC16F4-2A3D-43F8-BCEE-9CAF431A50F0}">
      <dgm:prSet/>
      <dgm:spPr/>
      <dgm:t>
        <a:bodyPr/>
        <a:lstStyle/>
        <a:p>
          <a:r>
            <a:rPr lang="en-GB" b="0" i="0" dirty="0"/>
            <a:t>Precision and bias</a:t>
          </a:r>
          <a:endParaRPr lang="en-GB" dirty="0"/>
        </a:p>
      </dgm:t>
    </dgm:pt>
    <dgm:pt modelId="{9D98DFD7-3DF4-4B4D-A336-E9764A88D0EC}" type="parTrans" cxnId="{9ACEC37E-2020-4C8B-813E-9FFFEE131581}">
      <dgm:prSet/>
      <dgm:spPr/>
      <dgm:t>
        <a:bodyPr/>
        <a:lstStyle/>
        <a:p>
          <a:endParaRPr lang="en-GB"/>
        </a:p>
      </dgm:t>
    </dgm:pt>
    <dgm:pt modelId="{0F1157BC-3F3D-40D5-B095-DE8133C2FA2A}" type="sibTrans" cxnId="{9ACEC37E-2020-4C8B-813E-9FFFEE131581}">
      <dgm:prSet/>
      <dgm:spPr/>
      <dgm:t>
        <a:bodyPr/>
        <a:lstStyle/>
        <a:p>
          <a:endParaRPr lang="en-GB"/>
        </a:p>
      </dgm:t>
    </dgm:pt>
    <dgm:pt modelId="{1084A44C-3414-4DA8-BF32-92AC0832A159}">
      <dgm:prSet/>
      <dgm:spPr/>
      <dgm:t>
        <a:bodyPr/>
        <a:lstStyle/>
        <a:p>
          <a:r>
            <a:rPr lang="en-GB" b="0" i="0" dirty="0"/>
            <a:t>Data richness</a:t>
          </a:r>
          <a:endParaRPr lang="en-GB" dirty="0"/>
        </a:p>
      </dgm:t>
    </dgm:pt>
    <dgm:pt modelId="{E0826057-228B-4D40-A8DD-7F16947964F3}" type="parTrans" cxnId="{E3435BE9-F25A-4C81-95DD-C9D6C516B3AA}">
      <dgm:prSet/>
      <dgm:spPr/>
      <dgm:t>
        <a:bodyPr/>
        <a:lstStyle/>
        <a:p>
          <a:endParaRPr lang="en-GB"/>
        </a:p>
      </dgm:t>
    </dgm:pt>
    <dgm:pt modelId="{00FC188F-E485-4EA9-9DA2-F52B10FE6410}" type="sibTrans" cxnId="{E3435BE9-F25A-4C81-95DD-C9D6C516B3AA}">
      <dgm:prSet/>
      <dgm:spPr/>
      <dgm:t>
        <a:bodyPr/>
        <a:lstStyle/>
        <a:p>
          <a:endParaRPr lang="en-GB"/>
        </a:p>
      </dgm:t>
    </dgm:pt>
    <dgm:pt modelId="{EA303A8F-4FE7-44E5-A9AC-076C1997A310}">
      <dgm:prSet/>
      <dgm:spPr/>
      <dgm:t>
        <a:bodyPr/>
        <a:lstStyle/>
        <a:p>
          <a:r>
            <a:rPr lang="en-GB" b="0" i="0" dirty="0"/>
            <a:t>Population and sample</a:t>
          </a:r>
          <a:endParaRPr lang="en-GB" dirty="0"/>
        </a:p>
      </dgm:t>
    </dgm:pt>
    <dgm:pt modelId="{B9F82061-A294-4F1C-A137-39033ABAD141}" type="parTrans" cxnId="{B55E5E68-95FA-4DB7-A964-5C0E082567D2}">
      <dgm:prSet/>
      <dgm:spPr/>
      <dgm:t>
        <a:bodyPr/>
        <a:lstStyle/>
        <a:p>
          <a:endParaRPr lang="en-GB"/>
        </a:p>
      </dgm:t>
    </dgm:pt>
    <dgm:pt modelId="{76CFA639-3404-4767-8DE5-996369CCCC9C}" type="sibTrans" cxnId="{B55E5E68-95FA-4DB7-A964-5C0E082567D2}">
      <dgm:prSet/>
      <dgm:spPr/>
      <dgm:t>
        <a:bodyPr/>
        <a:lstStyle/>
        <a:p>
          <a:endParaRPr lang="en-GB"/>
        </a:p>
      </dgm:t>
    </dgm:pt>
    <dgm:pt modelId="{B0C05012-15C2-4D5B-B65C-EBC7F76F917B}">
      <dgm:prSet/>
      <dgm:spPr/>
      <dgm:t>
        <a:bodyPr/>
        <a:lstStyle/>
        <a:p>
          <a:r>
            <a:rPr lang="en-GB" b="0" i="0" dirty="0"/>
            <a:t>Robustness</a:t>
          </a:r>
          <a:endParaRPr lang="en-GB" dirty="0"/>
        </a:p>
      </dgm:t>
    </dgm:pt>
    <dgm:pt modelId="{2C196C6E-6E60-421F-9456-DAF328144087}" type="parTrans" cxnId="{34879DB7-3696-4B66-9A6D-A9B8D95DF985}">
      <dgm:prSet/>
      <dgm:spPr/>
      <dgm:t>
        <a:bodyPr/>
        <a:lstStyle/>
        <a:p>
          <a:endParaRPr lang="en-GB"/>
        </a:p>
      </dgm:t>
    </dgm:pt>
    <dgm:pt modelId="{1BE7E714-F3EA-4F41-9B03-3549E65C4BE2}" type="sibTrans" cxnId="{34879DB7-3696-4B66-9A6D-A9B8D95DF985}">
      <dgm:prSet/>
      <dgm:spPr/>
      <dgm:t>
        <a:bodyPr/>
        <a:lstStyle/>
        <a:p>
          <a:endParaRPr lang="en-GB"/>
        </a:p>
      </dgm:t>
    </dgm:pt>
    <dgm:pt modelId="{646AD3C7-D02B-4EEF-B42E-6B9CB1FFDAD6}" type="pres">
      <dgm:prSet presAssocID="{38A2AA0E-5C55-4756-B38C-6CE69FE0B7F3}" presName="diagram" presStyleCnt="0">
        <dgm:presLayoutVars>
          <dgm:chPref val="1"/>
          <dgm:dir/>
          <dgm:animOne val="branch"/>
          <dgm:animLvl val="lvl"/>
          <dgm:resizeHandles/>
        </dgm:presLayoutVars>
      </dgm:prSet>
      <dgm:spPr/>
    </dgm:pt>
    <dgm:pt modelId="{7C93C6CB-559A-424F-9E16-1B9086DDE7A3}" type="pres">
      <dgm:prSet presAssocID="{24FF31F1-D22B-421D-B5CF-03B18D564F46}" presName="root" presStyleCnt="0"/>
      <dgm:spPr/>
    </dgm:pt>
    <dgm:pt modelId="{60A402C9-098F-4E7B-898E-7E0DF9E52876}" type="pres">
      <dgm:prSet presAssocID="{24FF31F1-D22B-421D-B5CF-03B18D564F46}" presName="rootComposite" presStyleCnt="0"/>
      <dgm:spPr/>
    </dgm:pt>
    <dgm:pt modelId="{DE524C1C-CE5A-46CE-9460-40B3020B85A8}" type="pres">
      <dgm:prSet presAssocID="{24FF31F1-D22B-421D-B5CF-03B18D564F46}" presName="rootText" presStyleLbl="node1" presStyleIdx="0" presStyleCnt="1"/>
      <dgm:spPr/>
    </dgm:pt>
    <dgm:pt modelId="{731BC16D-FEAA-4805-A30B-1DB513545DDF}" type="pres">
      <dgm:prSet presAssocID="{24FF31F1-D22B-421D-B5CF-03B18D564F46}" presName="rootConnector" presStyleLbl="node1" presStyleIdx="0" presStyleCnt="1"/>
      <dgm:spPr/>
    </dgm:pt>
    <dgm:pt modelId="{8FFED1AE-7E4E-4AF8-8998-71ED2A017424}" type="pres">
      <dgm:prSet presAssocID="{24FF31F1-D22B-421D-B5CF-03B18D564F46}" presName="childShape" presStyleCnt="0"/>
      <dgm:spPr/>
    </dgm:pt>
    <dgm:pt modelId="{A570449A-F9C4-4714-97C8-FE333AC60F37}" type="pres">
      <dgm:prSet presAssocID="{9D98DFD7-3DF4-4B4D-A336-E9764A88D0EC}" presName="Name13" presStyleLbl="parChTrans1D2" presStyleIdx="0" presStyleCnt="4"/>
      <dgm:spPr/>
    </dgm:pt>
    <dgm:pt modelId="{8E130C19-E0B0-4955-885E-5AE67ED30228}" type="pres">
      <dgm:prSet presAssocID="{87AC16F4-2A3D-43F8-BCEE-9CAF431A50F0}" presName="childText" presStyleLbl="bgAcc1" presStyleIdx="0" presStyleCnt="4">
        <dgm:presLayoutVars>
          <dgm:bulletEnabled val="1"/>
        </dgm:presLayoutVars>
      </dgm:prSet>
      <dgm:spPr/>
    </dgm:pt>
    <dgm:pt modelId="{4FC18438-A97C-43C2-9F61-5A3359FDF95A}" type="pres">
      <dgm:prSet presAssocID="{E0826057-228B-4D40-A8DD-7F16947964F3}" presName="Name13" presStyleLbl="parChTrans1D2" presStyleIdx="1" presStyleCnt="4"/>
      <dgm:spPr/>
    </dgm:pt>
    <dgm:pt modelId="{9CA339C8-9245-45E3-8B63-4FB3CDC2EE16}" type="pres">
      <dgm:prSet presAssocID="{1084A44C-3414-4DA8-BF32-92AC0832A159}" presName="childText" presStyleLbl="bgAcc1" presStyleIdx="1" presStyleCnt="4">
        <dgm:presLayoutVars>
          <dgm:bulletEnabled val="1"/>
        </dgm:presLayoutVars>
      </dgm:prSet>
      <dgm:spPr/>
    </dgm:pt>
    <dgm:pt modelId="{605B464F-AD8D-4564-B711-0D7B358E8342}" type="pres">
      <dgm:prSet presAssocID="{B9F82061-A294-4F1C-A137-39033ABAD141}" presName="Name13" presStyleLbl="parChTrans1D2" presStyleIdx="2" presStyleCnt="4"/>
      <dgm:spPr/>
    </dgm:pt>
    <dgm:pt modelId="{FEAB0398-3A4A-4D58-BEDB-B2D822AAF28C}" type="pres">
      <dgm:prSet presAssocID="{EA303A8F-4FE7-44E5-A9AC-076C1997A310}" presName="childText" presStyleLbl="bgAcc1" presStyleIdx="2" presStyleCnt="4" custLinFactNeighborX="649" custLinFactNeighborY="3595">
        <dgm:presLayoutVars>
          <dgm:bulletEnabled val="1"/>
        </dgm:presLayoutVars>
      </dgm:prSet>
      <dgm:spPr/>
    </dgm:pt>
    <dgm:pt modelId="{F78D8220-571C-4F8B-BE17-D6AD61DC5840}" type="pres">
      <dgm:prSet presAssocID="{2C196C6E-6E60-421F-9456-DAF328144087}" presName="Name13" presStyleLbl="parChTrans1D2" presStyleIdx="3" presStyleCnt="4"/>
      <dgm:spPr/>
    </dgm:pt>
    <dgm:pt modelId="{40053DE9-8F73-4C56-8D32-8F46F657A429}" type="pres">
      <dgm:prSet presAssocID="{B0C05012-15C2-4D5B-B65C-EBC7F76F917B}" presName="childText" presStyleLbl="bgAcc1" presStyleIdx="3" presStyleCnt="4">
        <dgm:presLayoutVars>
          <dgm:bulletEnabled val="1"/>
        </dgm:presLayoutVars>
      </dgm:prSet>
      <dgm:spPr/>
    </dgm:pt>
  </dgm:ptLst>
  <dgm:cxnLst>
    <dgm:cxn modelId="{B6F0490E-87D3-448C-9E77-CE5915836273}" type="presOf" srcId="{E0826057-228B-4D40-A8DD-7F16947964F3}" destId="{4FC18438-A97C-43C2-9F61-5A3359FDF95A}" srcOrd="0" destOrd="0" presId="urn:microsoft.com/office/officeart/2005/8/layout/hierarchy3"/>
    <dgm:cxn modelId="{924E7110-76B8-47A4-9226-843EE4CCF9AA}" type="presOf" srcId="{24FF31F1-D22B-421D-B5CF-03B18D564F46}" destId="{DE524C1C-CE5A-46CE-9460-40B3020B85A8}" srcOrd="0" destOrd="0" presId="urn:microsoft.com/office/officeart/2005/8/layout/hierarchy3"/>
    <dgm:cxn modelId="{02F24C5B-81A7-4961-973E-475FB497BBEF}" type="presOf" srcId="{24FF31F1-D22B-421D-B5CF-03B18D564F46}" destId="{731BC16D-FEAA-4805-A30B-1DB513545DDF}" srcOrd="1" destOrd="0" presId="urn:microsoft.com/office/officeart/2005/8/layout/hierarchy3"/>
    <dgm:cxn modelId="{7649715B-AC4A-4045-ABF3-D0CBA036339A}" type="presOf" srcId="{9D98DFD7-3DF4-4B4D-A336-E9764A88D0EC}" destId="{A570449A-F9C4-4714-97C8-FE333AC60F37}" srcOrd="0" destOrd="0" presId="urn:microsoft.com/office/officeart/2005/8/layout/hierarchy3"/>
    <dgm:cxn modelId="{67A01468-FC3E-46DE-BD84-2CA2513505A8}" type="presOf" srcId="{EA303A8F-4FE7-44E5-A9AC-076C1997A310}" destId="{FEAB0398-3A4A-4D58-BEDB-B2D822AAF28C}" srcOrd="0" destOrd="0" presId="urn:microsoft.com/office/officeart/2005/8/layout/hierarchy3"/>
    <dgm:cxn modelId="{B55E5E68-95FA-4DB7-A964-5C0E082567D2}" srcId="{24FF31F1-D22B-421D-B5CF-03B18D564F46}" destId="{EA303A8F-4FE7-44E5-A9AC-076C1997A310}" srcOrd="2" destOrd="0" parTransId="{B9F82061-A294-4F1C-A137-39033ABAD141}" sibTransId="{76CFA639-3404-4767-8DE5-996369CCCC9C}"/>
    <dgm:cxn modelId="{F58B5B69-FF2B-436E-AA0C-FE213527A858}" type="presOf" srcId="{1084A44C-3414-4DA8-BF32-92AC0832A159}" destId="{9CA339C8-9245-45E3-8B63-4FB3CDC2EE16}" srcOrd="0" destOrd="0" presId="urn:microsoft.com/office/officeart/2005/8/layout/hierarchy3"/>
    <dgm:cxn modelId="{B85E486B-EECE-42C9-955A-1889033A8F4A}" type="presOf" srcId="{87AC16F4-2A3D-43F8-BCEE-9CAF431A50F0}" destId="{8E130C19-E0B0-4955-885E-5AE67ED30228}" srcOrd="0" destOrd="0" presId="urn:microsoft.com/office/officeart/2005/8/layout/hierarchy3"/>
    <dgm:cxn modelId="{9ACEC37E-2020-4C8B-813E-9FFFEE131581}" srcId="{24FF31F1-D22B-421D-B5CF-03B18D564F46}" destId="{87AC16F4-2A3D-43F8-BCEE-9CAF431A50F0}" srcOrd="0" destOrd="0" parTransId="{9D98DFD7-3DF4-4B4D-A336-E9764A88D0EC}" sibTransId="{0F1157BC-3F3D-40D5-B095-DE8133C2FA2A}"/>
    <dgm:cxn modelId="{E0552796-7FEA-464F-BB59-9366AA6D499F}" type="presOf" srcId="{2C196C6E-6E60-421F-9456-DAF328144087}" destId="{F78D8220-571C-4F8B-BE17-D6AD61DC5840}" srcOrd="0" destOrd="0" presId="urn:microsoft.com/office/officeart/2005/8/layout/hierarchy3"/>
    <dgm:cxn modelId="{34879DB7-3696-4B66-9A6D-A9B8D95DF985}" srcId="{24FF31F1-D22B-421D-B5CF-03B18D564F46}" destId="{B0C05012-15C2-4D5B-B65C-EBC7F76F917B}" srcOrd="3" destOrd="0" parTransId="{2C196C6E-6E60-421F-9456-DAF328144087}" sibTransId="{1BE7E714-F3EA-4F41-9B03-3549E65C4BE2}"/>
    <dgm:cxn modelId="{4D657CD7-AED4-46C4-AD7F-5C6472172DE2}" type="presOf" srcId="{B0C05012-15C2-4D5B-B65C-EBC7F76F917B}" destId="{40053DE9-8F73-4C56-8D32-8F46F657A429}" srcOrd="0" destOrd="0" presId="urn:microsoft.com/office/officeart/2005/8/layout/hierarchy3"/>
    <dgm:cxn modelId="{D25632D8-8D6A-4FEA-8602-0C7898A615B2}" srcId="{38A2AA0E-5C55-4756-B38C-6CE69FE0B7F3}" destId="{24FF31F1-D22B-421D-B5CF-03B18D564F46}" srcOrd="0" destOrd="0" parTransId="{34C371E0-6A1F-44BD-BEED-5FAA0424C87E}" sibTransId="{71631321-DC2B-41AA-88CB-C83324F58653}"/>
    <dgm:cxn modelId="{657A09DF-5C03-447C-B894-0DD3AB39F37A}" type="presOf" srcId="{B9F82061-A294-4F1C-A137-39033ABAD141}" destId="{605B464F-AD8D-4564-B711-0D7B358E8342}" srcOrd="0" destOrd="0" presId="urn:microsoft.com/office/officeart/2005/8/layout/hierarchy3"/>
    <dgm:cxn modelId="{2B1303E0-CDAB-4C8A-BF25-772B8EC432AF}" type="presOf" srcId="{38A2AA0E-5C55-4756-B38C-6CE69FE0B7F3}" destId="{646AD3C7-D02B-4EEF-B42E-6B9CB1FFDAD6}" srcOrd="0" destOrd="0" presId="urn:microsoft.com/office/officeart/2005/8/layout/hierarchy3"/>
    <dgm:cxn modelId="{E3435BE9-F25A-4C81-95DD-C9D6C516B3AA}" srcId="{24FF31F1-D22B-421D-B5CF-03B18D564F46}" destId="{1084A44C-3414-4DA8-BF32-92AC0832A159}" srcOrd="1" destOrd="0" parTransId="{E0826057-228B-4D40-A8DD-7F16947964F3}" sibTransId="{00FC188F-E485-4EA9-9DA2-F52B10FE6410}"/>
    <dgm:cxn modelId="{DC50CB2A-8E0E-4805-A5A0-60A1425E06DD}" type="presParOf" srcId="{646AD3C7-D02B-4EEF-B42E-6B9CB1FFDAD6}" destId="{7C93C6CB-559A-424F-9E16-1B9086DDE7A3}" srcOrd="0" destOrd="0" presId="urn:microsoft.com/office/officeart/2005/8/layout/hierarchy3"/>
    <dgm:cxn modelId="{5090F56A-E7FC-415F-95BE-BEA7506244F9}" type="presParOf" srcId="{7C93C6CB-559A-424F-9E16-1B9086DDE7A3}" destId="{60A402C9-098F-4E7B-898E-7E0DF9E52876}" srcOrd="0" destOrd="0" presId="urn:microsoft.com/office/officeart/2005/8/layout/hierarchy3"/>
    <dgm:cxn modelId="{A4E0104E-B976-48CD-AE51-AF384B3826F3}" type="presParOf" srcId="{60A402C9-098F-4E7B-898E-7E0DF9E52876}" destId="{DE524C1C-CE5A-46CE-9460-40B3020B85A8}" srcOrd="0" destOrd="0" presId="urn:microsoft.com/office/officeart/2005/8/layout/hierarchy3"/>
    <dgm:cxn modelId="{8FA46A36-7945-4D32-B44D-2AE08265DDF2}" type="presParOf" srcId="{60A402C9-098F-4E7B-898E-7E0DF9E52876}" destId="{731BC16D-FEAA-4805-A30B-1DB513545DDF}" srcOrd="1" destOrd="0" presId="urn:microsoft.com/office/officeart/2005/8/layout/hierarchy3"/>
    <dgm:cxn modelId="{74E0CD21-688D-4C46-8CBC-8D2107BA69BD}" type="presParOf" srcId="{7C93C6CB-559A-424F-9E16-1B9086DDE7A3}" destId="{8FFED1AE-7E4E-4AF8-8998-71ED2A017424}" srcOrd="1" destOrd="0" presId="urn:microsoft.com/office/officeart/2005/8/layout/hierarchy3"/>
    <dgm:cxn modelId="{CD71F900-E80B-4C89-8DEC-4AE1010CD9CF}" type="presParOf" srcId="{8FFED1AE-7E4E-4AF8-8998-71ED2A017424}" destId="{A570449A-F9C4-4714-97C8-FE333AC60F37}" srcOrd="0" destOrd="0" presId="urn:microsoft.com/office/officeart/2005/8/layout/hierarchy3"/>
    <dgm:cxn modelId="{8D2D55F9-E30D-429A-A7D7-E92921F977D6}" type="presParOf" srcId="{8FFED1AE-7E4E-4AF8-8998-71ED2A017424}" destId="{8E130C19-E0B0-4955-885E-5AE67ED30228}" srcOrd="1" destOrd="0" presId="urn:microsoft.com/office/officeart/2005/8/layout/hierarchy3"/>
    <dgm:cxn modelId="{26840578-C2D9-479B-A9BA-F51929ECD652}" type="presParOf" srcId="{8FFED1AE-7E4E-4AF8-8998-71ED2A017424}" destId="{4FC18438-A97C-43C2-9F61-5A3359FDF95A}" srcOrd="2" destOrd="0" presId="urn:microsoft.com/office/officeart/2005/8/layout/hierarchy3"/>
    <dgm:cxn modelId="{E5549C18-6875-42DE-B605-5975A07BEFCB}" type="presParOf" srcId="{8FFED1AE-7E4E-4AF8-8998-71ED2A017424}" destId="{9CA339C8-9245-45E3-8B63-4FB3CDC2EE16}" srcOrd="3" destOrd="0" presId="urn:microsoft.com/office/officeart/2005/8/layout/hierarchy3"/>
    <dgm:cxn modelId="{DB2EE02A-C5BF-425E-BA7E-C8C0C667D77D}" type="presParOf" srcId="{8FFED1AE-7E4E-4AF8-8998-71ED2A017424}" destId="{605B464F-AD8D-4564-B711-0D7B358E8342}" srcOrd="4" destOrd="0" presId="urn:microsoft.com/office/officeart/2005/8/layout/hierarchy3"/>
    <dgm:cxn modelId="{88CD46AE-3EB7-4F72-8CFE-82E8626D162D}" type="presParOf" srcId="{8FFED1AE-7E4E-4AF8-8998-71ED2A017424}" destId="{FEAB0398-3A4A-4D58-BEDB-B2D822AAF28C}" srcOrd="5" destOrd="0" presId="urn:microsoft.com/office/officeart/2005/8/layout/hierarchy3"/>
    <dgm:cxn modelId="{547ABD69-514A-44C6-9CE1-E009E9FE7749}" type="presParOf" srcId="{8FFED1AE-7E4E-4AF8-8998-71ED2A017424}" destId="{F78D8220-571C-4F8B-BE17-D6AD61DC5840}" srcOrd="6" destOrd="0" presId="urn:microsoft.com/office/officeart/2005/8/layout/hierarchy3"/>
    <dgm:cxn modelId="{EA85DEDD-60FB-4912-A50B-720BFC600784}" type="presParOf" srcId="{8FFED1AE-7E4E-4AF8-8998-71ED2A017424}" destId="{40053DE9-8F73-4C56-8D32-8F46F657A429}"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24C1C-CE5A-46CE-9460-40B3020B85A8}">
      <dsp:nvSpPr>
        <dsp:cNvPr id="0" name=""/>
        <dsp:cNvSpPr/>
      </dsp:nvSpPr>
      <dsp:spPr>
        <a:xfrm>
          <a:off x="2465499" y="384"/>
          <a:ext cx="1805949" cy="9029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br>
            <a:rPr lang="en-GB" sz="1400" b="1" i="0" kern="1200" dirty="0"/>
          </a:br>
          <a:r>
            <a:rPr lang="en-GB" sz="1400" b="1" i="0" kern="1200" dirty="0"/>
            <a:t>Main statistical concepts:</a:t>
          </a:r>
          <a:br>
            <a:rPr lang="en-GB" sz="1400" b="1" i="0" kern="1200" dirty="0"/>
          </a:br>
          <a:endParaRPr lang="en-GB" sz="1400" kern="1200" dirty="0"/>
        </a:p>
      </dsp:txBody>
      <dsp:txXfrm>
        <a:off x="2491946" y="26831"/>
        <a:ext cx="1753055" cy="850080"/>
      </dsp:txXfrm>
    </dsp:sp>
    <dsp:sp modelId="{A570449A-F9C4-4714-97C8-FE333AC60F37}">
      <dsp:nvSpPr>
        <dsp:cNvPr id="0" name=""/>
        <dsp:cNvSpPr/>
      </dsp:nvSpPr>
      <dsp:spPr>
        <a:xfrm>
          <a:off x="2646094" y="903359"/>
          <a:ext cx="180594" cy="677231"/>
        </a:xfrm>
        <a:custGeom>
          <a:avLst/>
          <a:gdLst/>
          <a:ahLst/>
          <a:cxnLst/>
          <a:rect l="0" t="0" r="0" b="0"/>
          <a:pathLst>
            <a:path>
              <a:moveTo>
                <a:pt x="0" y="0"/>
              </a:moveTo>
              <a:lnTo>
                <a:pt x="0" y="677231"/>
              </a:lnTo>
              <a:lnTo>
                <a:pt x="180594" y="6772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130C19-E0B0-4955-885E-5AE67ED30228}">
      <dsp:nvSpPr>
        <dsp:cNvPr id="0" name=""/>
        <dsp:cNvSpPr/>
      </dsp:nvSpPr>
      <dsp:spPr>
        <a:xfrm>
          <a:off x="2826689" y="1129103"/>
          <a:ext cx="1444759" cy="9029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0" i="0" kern="1200" dirty="0"/>
            <a:t>Precision and bias</a:t>
          </a:r>
          <a:endParaRPr lang="en-GB" sz="1700" kern="1200" dirty="0"/>
        </a:p>
      </dsp:txBody>
      <dsp:txXfrm>
        <a:off x="2853136" y="1155550"/>
        <a:ext cx="1391865" cy="850080"/>
      </dsp:txXfrm>
    </dsp:sp>
    <dsp:sp modelId="{4FC18438-A97C-43C2-9F61-5A3359FDF95A}">
      <dsp:nvSpPr>
        <dsp:cNvPr id="0" name=""/>
        <dsp:cNvSpPr/>
      </dsp:nvSpPr>
      <dsp:spPr>
        <a:xfrm>
          <a:off x="2646094" y="903359"/>
          <a:ext cx="180594" cy="1805949"/>
        </a:xfrm>
        <a:custGeom>
          <a:avLst/>
          <a:gdLst/>
          <a:ahLst/>
          <a:cxnLst/>
          <a:rect l="0" t="0" r="0" b="0"/>
          <a:pathLst>
            <a:path>
              <a:moveTo>
                <a:pt x="0" y="0"/>
              </a:moveTo>
              <a:lnTo>
                <a:pt x="0" y="1805949"/>
              </a:lnTo>
              <a:lnTo>
                <a:pt x="180594" y="18059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A339C8-9245-45E3-8B63-4FB3CDC2EE16}">
      <dsp:nvSpPr>
        <dsp:cNvPr id="0" name=""/>
        <dsp:cNvSpPr/>
      </dsp:nvSpPr>
      <dsp:spPr>
        <a:xfrm>
          <a:off x="2826689" y="2257821"/>
          <a:ext cx="1444759" cy="9029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0" i="0" kern="1200" dirty="0"/>
            <a:t>Data richness</a:t>
          </a:r>
          <a:endParaRPr lang="en-GB" sz="1700" kern="1200" dirty="0"/>
        </a:p>
      </dsp:txBody>
      <dsp:txXfrm>
        <a:off x="2853136" y="2284268"/>
        <a:ext cx="1391865" cy="850080"/>
      </dsp:txXfrm>
    </dsp:sp>
    <dsp:sp modelId="{605B464F-AD8D-4564-B711-0D7B358E8342}">
      <dsp:nvSpPr>
        <dsp:cNvPr id="0" name=""/>
        <dsp:cNvSpPr/>
      </dsp:nvSpPr>
      <dsp:spPr>
        <a:xfrm>
          <a:off x="2646094" y="903359"/>
          <a:ext cx="189971" cy="2967129"/>
        </a:xfrm>
        <a:custGeom>
          <a:avLst/>
          <a:gdLst/>
          <a:ahLst/>
          <a:cxnLst/>
          <a:rect l="0" t="0" r="0" b="0"/>
          <a:pathLst>
            <a:path>
              <a:moveTo>
                <a:pt x="0" y="0"/>
              </a:moveTo>
              <a:lnTo>
                <a:pt x="0" y="2967129"/>
              </a:lnTo>
              <a:lnTo>
                <a:pt x="189971" y="29671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AB0398-3A4A-4D58-BEDB-B2D822AAF28C}">
      <dsp:nvSpPr>
        <dsp:cNvPr id="0" name=""/>
        <dsp:cNvSpPr/>
      </dsp:nvSpPr>
      <dsp:spPr>
        <a:xfrm>
          <a:off x="2836065" y="3419001"/>
          <a:ext cx="1444759" cy="9029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0" i="0" kern="1200" dirty="0"/>
            <a:t>Population and sample</a:t>
          </a:r>
          <a:endParaRPr lang="en-GB" sz="1700" kern="1200" dirty="0"/>
        </a:p>
      </dsp:txBody>
      <dsp:txXfrm>
        <a:off x="2862512" y="3445448"/>
        <a:ext cx="1391865" cy="850080"/>
      </dsp:txXfrm>
    </dsp:sp>
    <dsp:sp modelId="{F78D8220-571C-4F8B-BE17-D6AD61DC5840}">
      <dsp:nvSpPr>
        <dsp:cNvPr id="0" name=""/>
        <dsp:cNvSpPr/>
      </dsp:nvSpPr>
      <dsp:spPr>
        <a:xfrm>
          <a:off x="2646094" y="903359"/>
          <a:ext cx="180594" cy="4063386"/>
        </a:xfrm>
        <a:custGeom>
          <a:avLst/>
          <a:gdLst/>
          <a:ahLst/>
          <a:cxnLst/>
          <a:rect l="0" t="0" r="0" b="0"/>
          <a:pathLst>
            <a:path>
              <a:moveTo>
                <a:pt x="0" y="0"/>
              </a:moveTo>
              <a:lnTo>
                <a:pt x="0" y="4063386"/>
              </a:lnTo>
              <a:lnTo>
                <a:pt x="180594" y="40633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053DE9-8F73-4C56-8D32-8F46F657A429}">
      <dsp:nvSpPr>
        <dsp:cNvPr id="0" name=""/>
        <dsp:cNvSpPr/>
      </dsp:nvSpPr>
      <dsp:spPr>
        <a:xfrm>
          <a:off x="2826689" y="4515258"/>
          <a:ext cx="1444759" cy="9029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0" i="0" kern="1200" dirty="0"/>
            <a:t>Robustness</a:t>
          </a:r>
          <a:endParaRPr lang="en-GB" sz="1700" kern="1200" dirty="0"/>
        </a:p>
      </dsp:txBody>
      <dsp:txXfrm>
        <a:off x="2853136" y="4541705"/>
        <a:ext cx="1391865" cy="8500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29/07/2024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29/07/2024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ribbr.com/statistics/hypothesis-testin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scribbr.com/statistics/t-tes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
        <p:nvSpPr>
          <p:cNvPr id="7" name="Slide Image Placeholder 6">
            <a:extLst>
              <a:ext uri="{FF2B5EF4-FFF2-40B4-BE49-F238E27FC236}">
                <a16:creationId xmlns:a16="http://schemas.microsoft.com/office/drawing/2014/main" id="{047624CA-3FE4-4AFF-BB61-181FBE76E283}"/>
              </a:ext>
            </a:extLst>
          </p:cNvPr>
          <p:cNvSpPr>
            <a:spLocks noGrp="1" noRot="1" noChangeAspect="1"/>
          </p:cNvSpPr>
          <p:nvPr>
            <p:ph type="sldImg"/>
          </p:nvPr>
        </p:nvSpPr>
        <p:spPr/>
      </p:sp>
    </p:spTree>
    <p:extLst>
      <p:ext uri="{BB962C8B-B14F-4D97-AF65-F5344CB8AC3E}">
        <p14:creationId xmlns:p14="http://schemas.microsoft.com/office/powerpoint/2010/main" val="180775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a:t>
            </a:fld>
            <a:endParaRPr lang="en-GB"/>
          </a:p>
        </p:txBody>
      </p:sp>
      <p:sp>
        <p:nvSpPr>
          <p:cNvPr id="7" name="Slide Image Placeholder 6">
            <a:extLst>
              <a:ext uri="{FF2B5EF4-FFF2-40B4-BE49-F238E27FC236}">
                <a16:creationId xmlns:a16="http://schemas.microsoft.com/office/drawing/2014/main" id="{CD6FAF1E-F306-4C3D-831E-7E86624D359C}"/>
              </a:ext>
            </a:extLst>
          </p:cNvPr>
          <p:cNvSpPr>
            <a:spLocks noGrp="1" noRot="1" noChangeAspect="1"/>
          </p:cNvSpPr>
          <p:nvPr>
            <p:ph type="sldImg"/>
          </p:nvPr>
        </p:nvSpPr>
        <p:spPr/>
      </p:sp>
    </p:spTree>
    <p:extLst>
      <p:ext uri="{BB962C8B-B14F-4D97-AF65-F5344CB8AC3E}">
        <p14:creationId xmlns:p14="http://schemas.microsoft.com/office/powerpoint/2010/main" val="274010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
        <p:nvSpPr>
          <p:cNvPr id="7" name="Slide Image Placeholder 6">
            <a:extLst>
              <a:ext uri="{FF2B5EF4-FFF2-40B4-BE49-F238E27FC236}">
                <a16:creationId xmlns:a16="http://schemas.microsoft.com/office/drawing/2014/main" id="{CD6FAF1E-F306-4C3D-831E-7E86624D359C}"/>
              </a:ext>
            </a:extLst>
          </p:cNvPr>
          <p:cNvSpPr>
            <a:spLocks noGrp="1" noRot="1" noChangeAspect="1"/>
          </p:cNvSpPr>
          <p:nvPr>
            <p:ph type="sldImg"/>
          </p:nvPr>
        </p:nvSpPr>
        <p:spPr/>
      </p:sp>
    </p:spTree>
    <p:extLst>
      <p:ext uri="{BB962C8B-B14F-4D97-AF65-F5344CB8AC3E}">
        <p14:creationId xmlns:p14="http://schemas.microsoft.com/office/powerpoint/2010/main" val="226706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a:t>Bias and Variance help us in parameter tuning and deciding better-fitted models among several built.</a:t>
            </a:r>
          </a:p>
          <a:p>
            <a:r>
              <a:rPr lang="en-IN" dirty="0"/>
              <a:t>Bias is one type of error that occurs due to wrong assumptions about data such as assuming data is linear when in reality, data follows a complex function. On the other hand, variance gets introduced with high sensitivity to variations in training data. This also is one type of error since we want to make our model robust against noise. There are two types of error in machine learning. Reducible error and Irreducible error. Bias and Variance come under reducible error.</a:t>
            </a:r>
          </a:p>
          <a:p>
            <a:r>
              <a:rPr lang="en-IN" b="1" dirty="0"/>
              <a:t>What is Bias?</a:t>
            </a:r>
          </a:p>
          <a:p>
            <a:r>
              <a:rPr lang="en-IN" dirty="0"/>
              <a:t>Bias is simply defined as the inability of the model because of that there is some difference or error occurring between the model’s predicted value and the actual value. These differences between actual or expected values and the predicted values are known as error or bias error or error due to bias. Bias is a systematic error that occurs due to wrong assumptions in the </a:t>
            </a:r>
            <a:r>
              <a:rPr lang="en-IN" dirty="0">
                <a:hlinkClick r:id="rId3"/>
              </a:rPr>
              <a:t>machine learning</a:t>
            </a:r>
            <a:r>
              <a:rPr lang="en-IN" dirty="0"/>
              <a:t> process. </a:t>
            </a:r>
          </a:p>
          <a:p>
            <a:r>
              <a:rPr lang="en-IN" dirty="0"/>
              <a:t>Let  be the true value of a parameter, and let  be an estimator of  based on a sample of data. Then, the bias of the estimator  is given by:</a:t>
            </a:r>
          </a:p>
          <a:p>
            <a:r>
              <a:rPr lang="en-IN" dirty="0"/>
              <a:t>where  is the expected value of the estimator . It is the measurement of the model that how well it fits the data. </a:t>
            </a:r>
          </a:p>
          <a:p>
            <a:endParaRPr lang="en-GB" dirty="0"/>
          </a:p>
          <a:p>
            <a:endParaRPr lang="en-GB" dirty="0"/>
          </a:p>
          <a:p>
            <a:pPr algn="just" rtl="0"/>
            <a:r>
              <a:rPr lang="en-IN" dirty="0">
                <a:effectLst/>
              </a:rPr>
              <a:t>Precision refers to how consistently a tool or process can produce similar results under the same conditions. It is about repeatability and reliability, not necessarily how close these results are to the true or intended value. </a:t>
            </a:r>
          </a:p>
          <a:p>
            <a:pPr algn="just" rtl="0"/>
            <a:r>
              <a:rPr lang="en-IN" dirty="0">
                <a:effectLst/>
              </a:rPr>
              <a:t>If we weigh something five times and each time the scale reads exactly 4.6 kg, our measurements are precise. They consistently show the same result.</a:t>
            </a:r>
          </a:p>
          <a:p>
            <a:pPr algn="l" rtl="0"/>
            <a:r>
              <a:rPr lang="en-IN" dirty="0">
                <a:effectLst/>
              </a:rPr>
              <a:t>Precision can be further broken down into two aspects:</a:t>
            </a:r>
          </a:p>
          <a:p>
            <a:pPr>
              <a:buFont typeface="Arial" panose="020B0604020202020204" pitchFamily="34" charset="0"/>
              <a:buChar char="•"/>
            </a:pPr>
            <a:r>
              <a:rPr lang="en-IN" dirty="0"/>
              <a:t>Repeatability</a:t>
            </a:r>
          </a:p>
          <a:p>
            <a:pPr>
              <a:buFont typeface="Arial" panose="020B0604020202020204" pitchFamily="34" charset="0"/>
              <a:buChar char="•"/>
            </a:pPr>
            <a:r>
              <a:rPr lang="en-IN" dirty="0"/>
              <a:t>Reproducibility </a:t>
            </a:r>
          </a:p>
          <a:p>
            <a:r>
              <a:rPr lang="en-IN" b="1" dirty="0"/>
              <a:t>Repeatability </a:t>
            </a:r>
          </a:p>
          <a:p>
            <a:pPr algn="just" rtl="0"/>
            <a:r>
              <a:rPr lang="en-IN" dirty="0">
                <a:effectLst/>
              </a:rPr>
              <a:t>Repeatability refers to the variation in measurements taken by a single instrument or individual under unchanged conditions over a short period. For example, if we measure the length of a table several times in one sitting and get almost identical results each time, our measurements show good repeatability.</a:t>
            </a:r>
          </a:p>
          <a:p>
            <a:r>
              <a:rPr lang="en-IN" b="1" dirty="0"/>
              <a:t>Reproducibility </a:t>
            </a:r>
          </a:p>
          <a:p>
            <a:pPr algn="just" rtl="0"/>
            <a:r>
              <a:rPr lang="en-IN" dirty="0">
                <a:effectLst/>
              </a:rPr>
              <a:t>Reproducibility is a measure of whether a measurement can be duplicated by different people, using different instruments, over extended periods. For example, if several different workers use different tape measures to size the same table on different days and their measurements are very close, the method is reproducible.</a:t>
            </a:r>
          </a:p>
          <a:p>
            <a:r>
              <a:rPr lang="en-IN" b="1" dirty="0"/>
              <a:t>Precision Formula</a:t>
            </a:r>
          </a:p>
          <a:p>
            <a:pPr algn="just" rtl="0"/>
            <a:r>
              <a:rPr lang="en-IN" dirty="0">
                <a:effectLst/>
              </a:rPr>
              <a:t>To calculate precision, we use the formula for standard deviation, which shows how much the values in a set deviate from the average. Its formula is given by :</a:t>
            </a:r>
          </a:p>
          <a:p>
            <a:pPr algn="ctr" rtl="0"/>
            <a:r>
              <a:rPr lang="en-IN" b="1" dirty="0">
                <a:effectLst/>
              </a:rPr>
              <a:t>Standard Deviation (Precision) = √(∑(Measurement −Mean)</a:t>
            </a:r>
            <a:r>
              <a:rPr lang="en-IN" b="1" baseline="30000" dirty="0">
                <a:effectLst/>
              </a:rPr>
              <a:t>2</a:t>
            </a:r>
            <a:r>
              <a:rPr lang="en-IN" b="1" dirty="0">
                <a:effectLst/>
              </a:rPr>
              <a:t>​​/ Number of measurements)</a:t>
            </a:r>
            <a:endParaRPr lang="en-IN" dirty="0">
              <a:effectLst/>
            </a:endParaRP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
        <p:nvSpPr>
          <p:cNvPr id="7" name="Slide Image Placeholder 6">
            <a:extLst>
              <a:ext uri="{FF2B5EF4-FFF2-40B4-BE49-F238E27FC236}">
                <a16:creationId xmlns:a16="http://schemas.microsoft.com/office/drawing/2014/main" id="{CD6FAF1E-F306-4C3D-831E-7E86624D359C}"/>
              </a:ext>
            </a:extLst>
          </p:cNvPr>
          <p:cNvSpPr>
            <a:spLocks noGrp="1" noRot="1" noChangeAspect="1"/>
          </p:cNvSpPr>
          <p:nvPr>
            <p:ph type="sldImg"/>
          </p:nvPr>
        </p:nvSpPr>
        <p:spPr/>
      </p:sp>
    </p:spTree>
    <p:extLst>
      <p:ext uri="{BB962C8B-B14F-4D97-AF65-F5344CB8AC3E}">
        <p14:creationId xmlns:p14="http://schemas.microsoft.com/office/powerpoint/2010/main" val="379028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ANOVA tells you if the dependent variable changes according to the level of the independent variable. For example:</a:t>
            </a:r>
          </a:p>
          <a:p>
            <a:pPr>
              <a:buFont typeface="Arial" panose="020B0604020202020204" pitchFamily="34" charset="0"/>
              <a:buChar char="•"/>
            </a:pPr>
            <a:r>
              <a:rPr lang="en-IN" dirty="0"/>
              <a:t>Your independent variable is social media use, and you assign groups to low, medium, and high levels of social media use to find out if there is a difference in hours of sleep per night.</a:t>
            </a:r>
          </a:p>
          <a:p>
            <a:pPr>
              <a:buFont typeface="Arial" panose="020B0604020202020204" pitchFamily="34" charset="0"/>
              <a:buChar char="•"/>
            </a:pPr>
            <a:r>
              <a:rPr lang="en-IN" dirty="0"/>
              <a:t>Your independent variable is brand of soda, and you collect data on Coke, Pepsi, Sprite, and Fanta to find out if there is a difference in the price per 100ml.</a:t>
            </a:r>
          </a:p>
          <a:p>
            <a:pPr>
              <a:buFont typeface="Arial" panose="020B0604020202020204" pitchFamily="34" charset="0"/>
              <a:buChar char="•"/>
            </a:pPr>
            <a:r>
              <a:rPr lang="en-IN" dirty="0"/>
              <a:t>You independent variable is type of fertilizer, and you treat crop fields with mixtures 1, 2 and 3 to find out if there is a difference in crop yield.</a:t>
            </a:r>
          </a:p>
          <a:p>
            <a:r>
              <a:rPr lang="en-IN" dirty="0"/>
              <a:t>The </a:t>
            </a:r>
            <a:r>
              <a:rPr lang="en-IN" dirty="0">
                <a:hlinkClick r:id="rId3"/>
              </a:rPr>
              <a:t>null hypothesis</a:t>
            </a:r>
            <a:r>
              <a:rPr lang="en-IN" dirty="0"/>
              <a:t> (</a:t>
            </a:r>
            <a:r>
              <a:rPr lang="en-IN" i="1" dirty="0"/>
              <a:t>H</a:t>
            </a:r>
            <a:r>
              <a:rPr lang="en-IN" baseline="-25000" dirty="0"/>
              <a:t>0</a:t>
            </a:r>
            <a:r>
              <a:rPr lang="en-IN" dirty="0"/>
              <a:t>) of ANOVA is that there is no difference among group means. The alternative hypothesis (</a:t>
            </a:r>
            <a:r>
              <a:rPr lang="en-IN" i="1" dirty="0"/>
              <a:t>H</a:t>
            </a:r>
            <a:r>
              <a:rPr lang="en-IN" baseline="-25000" dirty="0"/>
              <a:t>a</a:t>
            </a:r>
            <a:r>
              <a:rPr lang="en-IN" dirty="0"/>
              <a:t>) is that at least one group differs significantly from the overall mean of the dependent variable.</a:t>
            </a:r>
          </a:p>
          <a:p>
            <a:r>
              <a:rPr lang="en-IN" dirty="0"/>
              <a:t>If you only want to compare two groups, use a </a:t>
            </a:r>
            <a:r>
              <a:rPr lang="en-IN" i="1" dirty="0">
                <a:hlinkClick r:id="rId4"/>
              </a:rPr>
              <a:t>t</a:t>
            </a:r>
            <a:r>
              <a:rPr lang="en-IN" dirty="0">
                <a:hlinkClick r:id="rId4"/>
              </a:rPr>
              <a:t> test</a:t>
            </a:r>
            <a:r>
              <a:rPr lang="en-IN" dirty="0"/>
              <a:t> instead.</a:t>
            </a:r>
            <a:endParaRPr lang="en-US"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640242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1" y="3432381"/>
            <a:ext cx="6003924"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6195034"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8" name="Text Placeholder 4">
            <a:extLst>
              <a:ext uri="{FF2B5EF4-FFF2-40B4-BE49-F238E27FC236}">
                <a16:creationId xmlns:a16="http://schemas.microsoft.com/office/drawing/2014/main" id="{9D7970F8-12FA-D04B-83BB-C6DA41AAB9EC}"/>
              </a:ext>
            </a:extLst>
          </p:cNvPr>
          <p:cNvSpPr>
            <a:spLocks noGrp="1"/>
          </p:cNvSpPr>
          <p:nvPr>
            <p:ph type="body" sz="quarter" idx="12" hasCustomPrompt="1"/>
          </p:nvPr>
        </p:nvSpPr>
        <p:spPr>
          <a:xfrm>
            <a:off x="6195034" y="377825"/>
            <a:ext cx="5621337" cy="2826359"/>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spTree>
    <p:extLst>
      <p:ext uri="{BB962C8B-B14F-4D97-AF65-F5344CB8AC3E}">
        <p14:creationId xmlns:p14="http://schemas.microsoft.com/office/powerpoint/2010/main" val="270624071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l="5635"/>
          <a:stretch/>
        </p:blipFill>
        <p:spPr>
          <a:xfrm>
            <a:off x="0" y="4435268"/>
            <a:ext cx="4722378" cy="1628175"/>
          </a:xfrm>
          <a:prstGeom prst="rect">
            <a:avLst/>
          </a:prstGeom>
        </p:spPr>
      </p:pic>
      <p:sp>
        <p:nvSpPr>
          <p:cNvPr id="7" name="Slide Number Placeholder 5">
            <a:extLst>
              <a:ext uri="{FF2B5EF4-FFF2-40B4-BE49-F238E27FC236}">
                <a16:creationId xmlns:a16="http://schemas.microsoft.com/office/drawing/2014/main" id="{870AC357-C387-46E6-B920-C6D8E59DFEB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811746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85571014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801505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433138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88851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7788908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69458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7446629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0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7" y="377826"/>
            <a:ext cx="5984875" cy="6100762"/>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982254041"/>
      </p:ext>
    </p:extLst>
  </p:cSld>
  <p:clrMapOvr>
    <a:masterClrMapping/>
  </p:clrMapOvr>
  <p:extLst>
    <p:ext uri="{DCECCB84-F9BA-43D5-87BE-67443E8EF086}">
      <p15:sldGuideLst xmlns:p15="http://schemas.microsoft.com/office/powerpoint/2012/main">
        <p15:guide id="1" orient="horz" pos="84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070352" cy="1944001"/>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8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219701" y="388189"/>
            <a:ext cx="5802312" cy="6090399"/>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5060075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Slide C">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0616" y="930001"/>
            <a:ext cx="6306432" cy="1739432"/>
          </a:xfrm>
          <a:prstGeom prst="rect">
            <a:avLst/>
          </a:prstGeom>
        </p:spPr>
      </p:pic>
      <p:sp>
        <p:nvSpPr>
          <p:cNvPr id="7" name="Text Placeholder 2"/>
          <p:cNvSpPr>
            <a:spLocks noGrp="1"/>
          </p:cNvSpPr>
          <p:nvPr>
            <p:ph type="body" sz="quarter" idx="10" hasCustomPrompt="1"/>
          </p:nvPr>
        </p:nvSpPr>
        <p:spPr>
          <a:xfrm>
            <a:off x="384784" y="1242034"/>
            <a:ext cx="4834916"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3" name="Text Placeholder 2"/>
          <p:cNvSpPr>
            <a:spLocks noGrp="1"/>
          </p:cNvSpPr>
          <p:nvPr>
            <p:ph type="body" sz="quarter" idx="11"/>
          </p:nvPr>
        </p:nvSpPr>
        <p:spPr>
          <a:xfrm>
            <a:off x="6186488" y="3429000"/>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GB"/>
              <a:t>Click to edit Master text styles</a:t>
            </a:r>
          </a:p>
          <a:p>
            <a:pPr lvl="1"/>
            <a:r>
              <a:rPr lang="en-GB"/>
              <a:t>Second level</a:t>
            </a:r>
          </a:p>
        </p:txBody>
      </p:sp>
      <p:sp>
        <p:nvSpPr>
          <p:cNvPr id="10" name="Text Placeholder 2"/>
          <p:cNvSpPr>
            <a:spLocks noGrp="1"/>
          </p:cNvSpPr>
          <p:nvPr>
            <p:ph type="body" sz="quarter" idx="12"/>
          </p:nvPr>
        </p:nvSpPr>
        <p:spPr>
          <a:xfrm>
            <a:off x="384784" y="3438258"/>
            <a:ext cx="5621337" cy="3049588"/>
          </a:xfrm>
        </p:spPr>
        <p:txBody>
          <a:bodyPr/>
          <a:lstStyle>
            <a:lvl1pPr marL="0" indent="0">
              <a:lnSpc>
                <a:spcPct val="100000"/>
              </a:lnSpc>
              <a:buFont typeface="Arial" panose="020B0604020202020204" pitchFamily="34" charset="0"/>
              <a:buNone/>
              <a:defRPr b="0"/>
            </a:lvl1pPr>
            <a:lvl2pPr marL="180000" indent="-180000">
              <a:lnSpc>
                <a:spcPct val="100000"/>
              </a:lnSpc>
              <a:buFont typeface="Arial" panose="020B0604020202020204" pitchFamily="34" charset="0"/>
              <a:buChar char="•"/>
              <a:defRPr sz="1400"/>
            </a:lvl2pPr>
          </a:lstStyle>
          <a:p>
            <a:pPr lvl="0"/>
            <a:r>
              <a:rPr lang="en-GB"/>
              <a:t>Click to edit Master text styles</a:t>
            </a:r>
          </a:p>
          <a:p>
            <a:pPr lvl="1"/>
            <a:r>
              <a:rPr lang="en-GB"/>
              <a:t>Second level</a:t>
            </a:r>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403143956"/>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289020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12" name="Text Placeholder 2"/>
          <p:cNvSpPr>
            <a:spLocks noGrp="1"/>
          </p:cNvSpPr>
          <p:nvPr>
            <p:ph type="body" sz="quarter" idx="10" hasCustomPrompt="1"/>
          </p:nvPr>
        </p:nvSpPr>
        <p:spPr>
          <a:xfrm>
            <a:off x="384784" y="1242034"/>
            <a:ext cx="3683110" cy="3654706"/>
          </a:xfrm>
        </p:spPr>
        <p:txBody>
          <a:bodyPr/>
          <a:lstStyle>
            <a:lvl1pPr marL="0" indent="0">
              <a:lnSpc>
                <a:spcPct val="90000"/>
              </a:lnSpc>
              <a:spcAft>
                <a:spcPts val="0"/>
              </a:spcAft>
              <a:buFont typeface="Arial" panose="020B0604020202020204" pitchFamily="34" charset="0"/>
              <a:buNone/>
              <a:defRPr sz="4000" cap="none" baseline="0">
                <a:solidFill>
                  <a:srgbClr val="7F007D"/>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551745423"/>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Slide Number Placeholder 5">
            <a:extLst>
              <a:ext uri="{FF2B5EF4-FFF2-40B4-BE49-F238E27FC236}">
                <a16:creationId xmlns:a16="http://schemas.microsoft.com/office/drawing/2014/main" id="{E552291C-FAB3-4392-B9C9-4E89A8FE89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195079" y="2102264"/>
            <a:ext cx="4645959"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7"/>
          <p:cNvSpPr>
            <a:spLocks noGrp="1"/>
          </p:cNvSpPr>
          <p:nvPr>
            <p:ph type="body" sz="quarter" idx="11"/>
          </p:nvPr>
        </p:nvSpPr>
        <p:spPr>
          <a:xfrm>
            <a:off x="1357921" y="2102264"/>
            <a:ext cx="4646004"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2"/>
          <p:cNvSpPr>
            <a:spLocks noGrp="1"/>
          </p:cNvSpPr>
          <p:nvPr>
            <p:ph type="body" sz="quarter" idx="12" hasCustomPrompt="1"/>
          </p:nvPr>
        </p:nvSpPr>
        <p:spPr>
          <a:xfrm>
            <a:off x="1357920" y="1240172"/>
            <a:ext cx="9491663"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Tree>
    <p:extLst>
      <p:ext uri="{BB962C8B-B14F-4D97-AF65-F5344CB8AC3E}">
        <p14:creationId xmlns:p14="http://schemas.microsoft.com/office/powerpoint/2010/main" val="294380888"/>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598BF78-1750-4EBE-AB8C-90FE70D62B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615769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2324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defRPr>
            </a:lvl1pPr>
          </a:lstStyle>
          <a:p>
            <a:r>
              <a:rPr lang="en-GB"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2097835"/>
            <a:ext cx="12192000" cy="5219700"/>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76754" y="1124142"/>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756434"/>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5627171" cy="2277604"/>
          </a:xfrm>
        </p:spPr>
        <p:txBody>
          <a:bodyPr anchor="b" anchorCtr="0">
            <a:noAutofit/>
          </a:bodyPr>
          <a:lstStyle>
            <a:lvl1pPr algn="l">
              <a:lnSpc>
                <a:spcPts val="6000"/>
              </a:lnSpc>
              <a:defRPr sz="5600">
                <a:solidFill>
                  <a:schemeClr val="bg1"/>
                </a:solidFill>
              </a:defRPr>
            </a:lvl1pPr>
          </a:lstStyle>
          <a:p>
            <a:r>
              <a:rPr lang="en-GB" noProof="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7550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649" r:id="rId1"/>
    <p:sldLayoutId id="2147483709" r:id="rId2"/>
    <p:sldLayoutId id="2147483710" r:id="rId3"/>
    <p:sldLayoutId id="2147483711" r:id="rId4"/>
    <p:sldLayoutId id="2147483713" r:id="rId5"/>
    <p:sldLayoutId id="2147483712" r:id="rId6"/>
    <p:sldLayoutId id="2147483714" r:id="rId7"/>
    <p:sldLayoutId id="2147483718" r:id="rId8"/>
    <p:sldLayoutId id="2147483686" r:id="rId9"/>
    <p:sldLayoutId id="2147483687"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691" r:id="rId19"/>
    <p:sldLayoutId id="2147483698" r:id="rId20"/>
    <p:sldLayoutId id="2147483689" r:id="rId21"/>
    <p:sldLayoutId id="2147483688" r:id="rId22"/>
    <p:sldLayoutId id="2147483692" r:id="rId23"/>
    <p:sldLayoutId id="2147483650" r:id="rId24"/>
    <p:sldLayoutId id="2147483693" r:id="rId25"/>
    <p:sldLayoutId id="2147483660" r:id="rId26"/>
    <p:sldLayoutId id="2147483722" r:id="rId27"/>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1"/>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1"/>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1"/>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1"/>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1"/>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hyperlink" Target="https://www.statstutor.ac.uk/resources/uploaded/1introduction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7748" y="2586467"/>
            <a:ext cx="6596062" cy="2431485"/>
          </a:xfrm>
        </p:spPr>
        <p:txBody>
          <a:bodyPr/>
          <a:lstStyle/>
          <a:p>
            <a:br>
              <a:rPr lang="en-GB" sz="6000" dirty="0"/>
            </a:br>
            <a:r>
              <a:rPr lang="en-GB" sz="6000" dirty="0"/>
              <a:t>Statistical concepts and methods</a:t>
            </a:r>
          </a:p>
        </p:txBody>
      </p:sp>
    </p:spTree>
    <p:extLst>
      <p:ext uri="{BB962C8B-B14F-4D97-AF65-F5344CB8AC3E}">
        <p14:creationId xmlns:p14="http://schemas.microsoft.com/office/powerpoint/2010/main" val="16935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B2904-6452-40BA-9AFB-33556E548E12}"/>
              </a:ext>
            </a:extLst>
          </p:cNvPr>
          <p:cNvSpPr>
            <a:spLocks noGrp="1"/>
          </p:cNvSpPr>
          <p:nvPr>
            <p:ph type="body" sz="quarter" idx="10"/>
          </p:nvPr>
        </p:nvSpPr>
        <p:spPr/>
        <p:txBody>
          <a:bodyPr/>
          <a:lstStyle/>
          <a:p>
            <a:r>
              <a:rPr lang="en-US" cap="none" dirty="0"/>
              <a:t>Multistage</a:t>
            </a:r>
          </a:p>
          <a:p>
            <a:r>
              <a:rPr lang="en-US" cap="none" dirty="0"/>
              <a:t>cluster</a:t>
            </a:r>
          </a:p>
          <a:p>
            <a:r>
              <a:rPr lang="en-US" cap="none" dirty="0"/>
              <a:t>sample</a:t>
            </a:r>
            <a:endParaRPr lang="en-GB" cap="none" dirty="0"/>
          </a:p>
        </p:txBody>
      </p:sp>
      <p:sp>
        <p:nvSpPr>
          <p:cNvPr id="4" name="Google Shape;68;p14">
            <a:extLst>
              <a:ext uri="{FF2B5EF4-FFF2-40B4-BE49-F238E27FC236}">
                <a16:creationId xmlns:a16="http://schemas.microsoft.com/office/drawing/2014/main" id="{8BE7DB88-2FC1-4851-9FA8-8DFD09FA734C}"/>
              </a:ext>
            </a:extLst>
          </p:cNvPr>
          <p:cNvSpPr txBox="1">
            <a:spLocks noGrp="1"/>
          </p:cNvSpPr>
          <p:nvPr>
            <p:ph type="body" sz="quarter" idx="4294967295"/>
          </p:nvPr>
        </p:nvSpPr>
        <p:spPr>
          <a:xfrm flipH="1">
            <a:off x="4817248" y="1146584"/>
            <a:ext cx="6989967" cy="1098255"/>
          </a:xfrm>
          <a:prstGeom prst="rect">
            <a:avLst/>
          </a:prstGeom>
        </p:spPr>
        <p:txBody>
          <a:bodyPr spcFirstLastPara="1" vert="horz" wrap="square" lIns="91425" tIns="91425" rIns="91425" bIns="91425" rtlCol="0" anchor="t" anchorCtr="0">
            <a:noAutofit/>
          </a:bodyPr>
          <a:lstStyle/>
          <a:p>
            <a:pPr marL="0" indent="0">
              <a:buNone/>
            </a:pPr>
            <a:r>
              <a:rPr lang="en-US" sz="2000" b="0" dirty="0">
                <a:solidFill>
                  <a:schemeClr val="accent1"/>
                </a:solidFill>
              </a:rPr>
              <a:t>Similar to cluster sampling, except a random sample is taken from each cluster chosen, rather than all members of the cluster</a:t>
            </a:r>
            <a:r>
              <a:rPr lang="en-US" sz="2000" b="0" dirty="0">
                <a:solidFill>
                  <a:srgbClr val="000000"/>
                </a:solidFill>
              </a:rPr>
              <a:t>.</a:t>
            </a:r>
          </a:p>
        </p:txBody>
      </p:sp>
      <p:pic>
        <p:nvPicPr>
          <p:cNvPr id="5" name="Picture 4">
            <a:extLst>
              <a:ext uri="{FF2B5EF4-FFF2-40B4-BE49-F238E27FC236}">
                <a16:creationId xmlns:a16="http://schemas.microsoft.com/office/drawing/2014/main" id="{6109E22A-D955-40A7-BFEF-523A4073571C}"/>
              </a:ext>
            </a:extLst>
          </p:cNvPr>
          <p:cNvPicPr>
            <a:picLocks noChangeAspect="1"/>
          </p:cNvPicPr>
          <p:nvPr/>
        </p:nvPicPr>
        <p:blipFill>
          <a:blip r:embed="rId2"/>
          <a:stretch>
            <a:fillRect/>
          </a:stretch>
        </p:blipFill>
        <p:spPr>
          <a:xfrm>
            <a:off x="5131394" y="2523088"/>
            <a:ext cx="6361674" cy="2647950"/>
          </a:xfrm>
          <a:prstGeom prst="rect">
            <a:avLst/>
          </a:prstGeom>
        </p:spPr>
      </p:pic>
    </p:spTree>
    <p:extLst>
      <p:ext uri="{BB962C8B-B14F-4D97-AF65-F5344CB8AC3E}">
        <p14:creationId xmlns:p14="http://schemas.microsoft.com/office/powerpoint/2010/main" val="329501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B0B51B-8DE1-5E32-EB74-0CA1C633D600}"/>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3" name="Text Placeholder 2">
            <a:extLst>
              <a:ext uri="{FF2B5EF4-FFF2-40B4-BE49-F238E27FC236}">
                <a16:creationId xmlns:a16="http://schemas.microsoft.com/office/drawing/2014/main" id="{518DAC7C-E095-E6C3-6343-C3BA45BEA93B}"/>
              </a:ext>
            </a:extLst>
          </p:cNvPr>
          <p:cNvSpPr>
            <a:spLocks noGrp="1"/>
          </p:cNvSpPr>
          <p:nvPr>
            <p:ph type="body" sz="quarter" idx="10"/>
          </p:nvPr>
        </p:nvSpPr>
        <p:spPr/>
        <p:txBody>
          <a:bodyPr/>
          <a:lstStyle/>
          <a:p>
            <a:r>
              <a:rPr lang="en-GB" dirty="0"/>
              <a:t>robustness</a:t>
            </a:r>
          </a:p>
        </p:txBody>
      </p:sp>
      <p:sp>
        <p:nvSpPr>
          <p:cNvPr id="4" name="Google Shape;68;p14">
            <a:extLst>
              <a:ext uri="{FF2B5EF4-FFF2-40B4-BE49-F238E27FC236}">
                <a16:creationId xmlns:a16="http://schemas.microsoft.com/office/drawing/2014/main" id="{758A2861-3142-E369-6073-F03B7844B9AA}"/>
              </a:ext>
            </a:extLst>
          </p:cNvPr>
          <p:cNvSpPr txBox="1">
            <a:spLocks/>
          </p:cNvSpPr>
          <p:nvPr/>
        </p:nvSpPr>
        <p:spPr>
          <a:xfrm flipH="1">
            <a:off x="4679950" y="666750"/>
            <a:ext cx="7014745" cy="5685924"/>
          </a:xfrm>
          <a:prstGeom prst="rect">
            <a:avLst/>
          </a:prstGeom>
        </p:spPr>
        <p:txBody>
          <a:bodyPr spcFirstLastPara="1" vert="horz" wrap="square" lIns="91425" tIns="91425" rIns="91425" bIns="91425" rtlCol="0" anchor="t" anchorCtr="0">
            <a:noAutofit/>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Tx/>
              <a:buNone/>
            </a:pPr>
            <a:r>
              <a:rPr lang="en-US" sz="2400" b="0" dirty="0">
                <a:solidFill>
                  <a:schemeClr val="accent1"/>
                </a:solidFill>
              </a:rPr>
              <a:t>Statistical tests make certain assumptions. However, they often work in situations where these assumptions are violated. This is called </a:t>
            </a:r>
            <a:r>
              <a:rPr lang="en-US" sz="2400" dirty="0">
                <a:solidFill>
                  <a:schemeClr val="accent1"/>
                </a:solidFill>
              </a:rPr>
              <a:t>robustness</a:t>
            </a:r>
            <a:r>
              <a:rPr lang="en-US" sz="2400" b="0" dirty="0">
                <a:solidFill>
                  <a:schemeClr val="accent1"/>
                </a:solidFill>
              </a:rPr>
              <a:t>. </a:t>
            </a:r>
            <a:br>
              <a:rPr lang="en-US" sz="2400" b="0" dirty="0">
                <a:solidFill>
                  <a:schemeClr val="accent1"/>
                </a:solidFill>
              </a:rPr>
            </a:br>
            <a:br>
              <a:rPr lang="en-US" sz="2400" b="0" dirty="0">
                <a:solidFill>
                  <a:schemeClr val="accent1"/>
                </a:solidFill>
              </a:rPr>
            </a:br>
            <a:endParaRPr lang="en-US" sz="2400" b="0" dirty="0">
              <a:solidFill>
                <a:schemeClr val="accent1"/>
              </a:solidFill>
            </a:endParaRPr>
          </a:p>
          <a:p>
            <a:pPr marL="0" indent="0">
              <a:lnSpc>
                <a:spcPct val="100000"/>
              </a:lnSpc>
              <a:buFontTx/>
              <a:buNone/>
            </a:pPr>
            <a:r>
              <a:rPr lang="en-US" sz="2400" dirty="0">
                <a:solidFill>
                  <a:schemeClr val="accent1"/>
                </a:solidFill>
              </a:rPr>
              <a:t>Example:</a:t>
            </a:r>
            <a:r>
              <a:rPr lang="en-US" sz="2400" b="0" dirty="0">
                <a:solidFill>
                  <a:schemeClr val="accent1"/>
                </a:solidFill>
              </a:rPr>
              <a:t> ANOVA methods assume equal variance across the samples. However, they still work correctly when variance varies across samples (although not severely) provided that the samples are the same size.</a:t>
            </a:r>
            <a:endParaRPr lang="en-US" sz="2400" b="0" dirty="0">
              <a:solidFill>
                <a:srgbClr val="000000"/>
              </a:solidFill>
            </a:endParaRPr>
          </a:p>
        </p:txBody>
      </p:sp>
    </p:spTree>
    <p:extLst>
      <p:ext uri="{BB962C8B-B14F-4D97-AF65-F5344CB8AC3E}">
        <p14:creationId xmlns:p14="http://schemas.microsoft.com/office/powerpoint/2010/main" val="310768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B0B51B-8DE1-5E32-EB74-0CA1C633D600}"/>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3" name="Text Placeholder 2">
            <a:extLst>
              <a:ext uri="{FF2B5EF4-FFF2-40B4-BE49-F238E27FC236}">
                <a16:creationId xmlns:a16="http://schemas.microsoft.com/office/drawing/2014/main" id="{518DAC7C-E095-E6C3-6343-C3BA45BEA93B}"/>
              </a:ext>
            </a:extLst>
          </p:cNvPr>
          <p:cNvSpPr>
            <a:spLocks noGrp="1"/>
          </p:cNvSpPr>
          <p:nvPr>
            <p:ph type="body" sz="quarter" idx="10"/>
          </p:nvPr>
        </p:nvSpPr>
        <p:spPr/>
        <p:txBody>
          <a:bodyPr/>
          <a:lstStyle/>
          <a:p>
            <a:r>
              <a:rPr lang="en-GB" dirty="0"/>
              <a:t>selecting</a:t>
            </a:r>
          </a:p>
          <a:p>
            <a:r>
              <a:rPr lang="en-GB" dirty="0"/>
              <a:t>Statistical methods</a:t>
            </a:r>
          </a:p>
        </p:txBody>
      </p:sp>
      <p:sp>
        <p:nvSpPr>
          <p:cNvPr id="4" name="Google Shape;68;p14">
            <a:extLst>
              <a:ext uri="{FF2B5EF4-FFF2-40B4-BE49-F238E27FC236}">
                <a16:creationId xmlns:a16="http://schemas.microsoft.com/office/drawing/2014/main" id="{758A2861-3142-E369-6073-F03B7844B9AA}"/>
              </a:ext>
            </a:extLst>
          </p:cNvPr>
          <p:cNvSpPr txBox="1">
            <a:spLocks/>
          </p:cNvSpPr>
          <p:nvPr/>
        </p:nvSpPr>
        <p:spPr>
          <a:xfrm flipH="1">
            <a:off x="4679948" y="525880"/>
            <a:ext cx="7243346" cy="6165792"/>
          </a:xfrm>
          <a:prstGeom prst="rect">
            <a:avLst/>
          </a:prstGeom>
        </p:spPr>
        <p:txBody>
          <a:bodyPr spcFirstLastPara="1" vert="horz" wrap="square" lIns="91425" tIns="91425" rIns="91425" bIns="91425" rtlCol="0" anchor="t" anchorCtr="0">
            <a:noAutofit/>
          </a:bodyPr>
          <a:lstStyle>
            <a:lvl1pPr marL="270000" indent="-270000" algn="l" defTabSz="914400" rtl="0" eaLnBrk="1" latinLnBrk="0" hangingPunct="1">
              <a:lnSpc>
                <a:spcPts val="2200"/>
              </a:lnSpc>
              <a:spcBef>
                <a:spcPts val="0"/>
              </a:spcBef>
              <a:spcAft>
                <a:spcPts val="650"/>
              </a:spcAft>
              <a:buSzPct val="115000"/>
              <a:buFontTx/>
              <a:buBlip>
                <a:blip r:embed="rId2"/>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000" b="0" dirty="0">
                <a:solidFill>
                  <a:schemeClr val="accent1"/>
                </a:solidFill>
              </a:rPr>
              <a:t>There is a large variety of statistical methods, and the choice of method depends on:</a:t>
            </a:r>
          </a:p>
          <a:p>
            <a:pPr>
              <a:buFont typeface="Wingdings" panose="05000000000000000000" pitchFamily="2" charset="2"/>
              <a:buChar char="§"/>
            </a:pPr>
            <a:r>
              <a:rPr lang="en-US" sz="2000" dirty="0">
                <a:solidFill>
                  <a:schemeClr val="accent1"/>
                </a:solidFill>
              </a:rPr>
              <a:t>Objective of the project (study): </a:t>
            </a:r>
            <a:r>
              <a:rPr lang="en-US" sz="2000" b="0" dirty="0">
                <a:solidFill>
                  <a:schemeClr val="accent1"/>
                </a:solidFill>
              </a:rPr>
              <a:t>what do we want to find out. </a:t>
            </a:r>
          </a:p>
          <a:p>
            <a:pPr marL="882900" indent="-342900">
              <a:buFont typeface="Wingdings" panose="05000000000000000000" pitchFamily="2" charset="2"/>
              <a:buChar char="à"/>
            </a:pPr>
            <a:r>
              <a:rPr lang="en-US" sz="2000" dirty="0">
                <a:solidFill>
                  <a:schemeClr val="accent1"/>
                </a:solidFill>
                <a:sym typeface="Wingdings" panose="05000000000000000000" pitchFamily="2" charset="2"/>
              </a:rPr>
              <a:t>Relationships and their strength</a:t>
            </a:r>
            <a:r>
              <a:rPr lang="en-US" sz="2000" b="0" dirty="0">
                <a:solidFill>
                  <a:schemeClr val="accent1"/>
                </a:solidFill>
                <a:sym typeface="Wingdings" panose="05000000000000000000" pitchFamily="2" charset="2"/>
              </a:rPr>
              <a:t>, so we can predict / forecast.</a:t>
            </a:r>
          </a:p>
          <a:p>
            <a:pPr marL="1296000" indent="-342900">
              <a:buFont typeface="Wingdings" panose="05000000000000000000" pitchFamily="2" charset="2"/>
              <a:buChar char="à"/>
            </a:pPr>
            <a:r>
              <a:rPr lang="en-US" sz="2000" dirty="0">
                <a:solidFill>
                  <a:schemeClr val="accent1"/>
                </a:solidFill>
                <a:sym typeface="Wingdings" panose="05000000000000000000" pitchFamily="2" charset="2"/>
              </a:rPr>
              <a:t>we would use different types of regression analysis, depending on the types of data (particularly the dependent variables).</a:t>
            </a:r>
          </a:p>
          <a:p>
            <a:pPr marL="882900" indent="-342900">
              <a:buFont typeface="Wingdings" panose="05000000000000000000" pitchFamily="2" charset="2"/>
              <a:buChar char="à"/>
            </a:pPr>
            <a:r>
              <a:rPr lang="en-US" sz="2000" dirty="0">
                <a:solidFill>
                  <a:schemeClr val="accent1"/>
                </a:solidFill>
                <a:sym typeface="Wingdings" panose="05000000000000000000" pitchFamily="2" charset="2"/>
              </a:rPr>
              <a:t>Presence of differences </a:t>
            </a:r>
            <a:endParaRPr lang="en-US" sz="2000" b="0" dirty="0">
              <a:solidFill>
                <a:schemeClr val="accent1"/>
              </a:solidFill>
              <a:sym typeface="Wingdings" panose="05000000000000000000" pitchFamily="2" charset="2"/>
            </a:endParaRPr>
          </a:p>
          <a:p>
            <a:pPr marL="1296000" indent="-342900">
              <a:buFont typeface="Wingdings" panose="05000000000000000000" pitchFamily="2" charset="2"/>
              <a:buChar char="à"/>
            </a:pPr>
            <a:r>
              <a:rPr lang="en-US" sz="2000" b="0" dirty="0">
                <a:solidFill>
                  <a:schemeClr val="accent1"/>
                </a:solidFill>
                <a:sym typeface="Wingdings" panose="05000000000000000000" pitchFamily="2" charset="2"/>
              </a:rPr>
              <a:t>Does X cause change in Y?</a:t>
            </a:r>
          </a:p>
          <a:p>
            <a:pPr marL="1296000" indent="-342900">
              <a:buFont typeface="Wingdings" panose="05000000000000000000" pitchFamily="2" charset="2"/>
              <a:buChar char="à"/>
            </a:pPr>
            <a:r>
              <a:rPr lang="en-US" sz="2000" b="0" dirty="0">
                <a:solidFill>
                  <a:schemeClr val="accent1"/>
                </a:solidFill>
                <a:sym typeface="Wingdings" panose="05000000000000000000" pitchFamily="2" charset="2"/>
              </a:rPr>
              <a:t>Does a new blood pressure drug work (lower the blood pressure)?</a:t>
            </a:r>
          </a:p>
          <a:p>
            <a:pPr marL="1296000" indent="-342900">
              <a:buFont typeface="Wingdings" panose="05000000000000000000" pitchFamily="2" charset="2"/>
              <a:buChar char="à"/>
            </a:pPr>
            <a:r>
              <a:rPr lang="en-US" sz="2000" b="0" dirty="0">
                <a:solidFill>
                  <a:schemeClr val="accent1"/>
                </a:solidFill>
                <a:sym typeface="Wingdings" panose="05000000000000000000" pitchFamily="2" charset="2"/>
              </a:rPr>
              <a:t>Does energy use (and bills!) differ between London and Manchester?</a:t>
            </a:r>
          </a:p>
          <a:p>
            <a:pPr marL="1296000" indent="-342900">
              <a:buFont typeface="Wingdings" panose="05000000000000000000" pitchFamily="2" charset="2"/>
              <a:buChar char="à"/>
            </a:pPr>
            <a:r>
              <a:rPr lang="en-US" sz="2000" dirty="0">
                <a:solidFill>
                  <a:schemeClr val="accent1"/>
                </a:solidFill>
                <a:sym typeface="Wingdings" panose="05000000000000000000" pitchFamily="2" charset="2"/>
              </a:rPr>
              <a:t>We would use t-tests, non-parametric difference of means tests, or ANOVA.</a:t>
            </a:r>
            <a:endParaRPr lang="en-US" sz="2000" dirty="0">
              <a:solidFill>
                <a:schemeClr val="accent1"/>
              </a:solidFill>
            </a:endParaRPr>
          </a:p>
        </p:txBody>
      </p:sp>
    </p:spTree>
    <p:extLst>
      <p:ext uri="{BB962C8B-B14F-4D97-AF65-F5344CB8AC3E}">
        <p14:creationId xmlns:p14="http://schemas.microsoft.com/office/powerpoint/2010/main" val="55169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D0BDB-2246-4A3E-B40D-DA72537C25F5}"/>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4" name="Text Placeholder 3"/>
          <p:cNvSpPr>
            <a:spLocks noGrp="1"/>
          </p:cNvSpPr>
          <p:nvPr>
            <p:ph type="body" sz="quarter" idx="10"/>
          </p:nvPr>
        </p:nvSpPr>
        <p:spPr/>
        <p:txBody>
          <a:bodyPr/>
          <a:lstStyle/>
          <a:p>
            <a:r>
              <a:rPr lang="en-GB" sz="3600" b="1" dirty="0"/>
              <a:t>Statistics and its </a:t>
            </a:r>
            <a:r>
              <a:rPr lang="en-GB" dirty="0"/>
              <a:t>br</a:t>
            </a:r>
            <a:r>
              <a:rPr lang="en-GB" sz="3600" b="1" dirty="0"/>
              <a:t>anches</a:t>
            </a:r>
          </a:p>
          <a:p>
            <a:endParaRPr lang="en-GB" dirty="0"/>
          </a:p>
        </p:txBody>
      </p:sp>
      <p:sp>
        <p:nvSpPr>
          <p:cNvPr id="5" name="Text Placeholder 3">
            <a:extLst>
              <a:ext uri="{FF2B5EF4-FFF2-40B4-BE49-F238E27FC236}">
                <a16:creationId xmlns:a16="http://schemas.microsoft.com/office/drawing/2014/main" id="{E98EA419-FD4D-48C4-9F82-050147B6FFF7}"/>
              </a:ext>
            </a:extLst>
          </p:cNvPr>
          <p:cNvSpPr txBox="1">
            <a:spLocks/>
          </p:cNvSpPr>
          <p:nvPr/>
        </p:nvSpPr>
        <p:spPr>
          <a:xfrm>
            <a:off x="4869964" y="945968"/>
            <a:ext cx="6736948" cy="5233013"/>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latin typeface="+mn-lt"/>
              </a:rPr>
              <a:t>Statistics: </a:t>
            </a:r>
            <a:r>
              <a:rPr lang="en-GB" sz="2400" b="0" dirty="0">
                <a:latin typeface="+mn-lt"/>
              </a:rPr>
              <a:t>a branch of mathematics dealing with the collection, analysis, interpretation, and presentation of numerical data.</a:t>
            </a:r>
            <a:br>
              <a:rPr lang="en-GB" sz="2400" b="0" dirty="0">
                <a:latin typeface="+mn-lt"/>
              </a:rPr>
            </a:br>
            <a:endParaRPr lang="en-GB" sz="2400" b="0" dirty="0">
              <a:latin typeface="+mn-lt"/>
            </a:endParaRPr>
          </a:p>
          <a:p>
            <a:pPr>
              <a:buFont typeface="Wingdings" panose="05000000000000000000" pitchFamily="2" charset="2"/>
              <a:buChar char="§"/>
            </a:pPr>
            <a:r>
              <a:rPr lang="en-GB" sz="2400" dirty="0">
                <a:latin typeface="+mn-lt"/>
              </a:rPr>
              <a:t>Descriptive Statistics: </a:t>
            </a:r>
            <a:r>
              <a:rPr lang="en-GB" sz="2400" b="0" dirty="0">
                <a:latin typeface="+mn-lt"/>
              </a:rPr>
              <a:t>describes, presents, summarises and organises data via numerical calculations or graphs or tables.</a:t>
            </a:r>
            <a:br>
              <a:rPr lang="en-GB" sz="2400" b="0" dirty="0">
                <a:latin typeface="+mn-lt"/>
              </a:rPr>
            </a:br>
            <a:endParaRPr lang="en-GB" sz="2400" b="0" dirty="0">
              <a:latin typeface="+mn-lt"/>
            </a:endParaRPr>
          </a:p>
          <a:p>
            <a:pPr>
              <a:buFont typeface="Wingdings" panose="05000000000000000000" pitchFamily="2" charset="2"/>
              <a:buChar char="§"/>
            </a:pPr>
            <a:r>
              <a:rPr lang="en-GB" sz="2400" dirty="0">
                <a:latin typeface="+mn-lt"/>
              </a:rPr>
              <a:t>Inferential Statistics:</a:t>
            </a:r>
            <a:r>
              <a:rPr lang="en-GB" sz="2400" b="0" dirty="0">
                <a:latin typeface="+mn-lt"/>
              </a:rPr>
              <a:t> draws conclusions about all possible data on a subject (population) using only some of the data (sample).</a:t>
            </a:r>
            <a:br>
              <a:rPr lang="en-GB" sz="2400" b="0" dirty="0">
                <a:latin typeface="+mn-lt"/>
              </a:rPr>
            </a:br>
            <a:endParaRPr lang="en-GB" sz="2400" b="0" dirty="0">
              <a:latin typeface="+mn-lt"/>
            </a:endParaRPr>
          </a:p>
          <a:p>
            <a:pPr>
              <a:buFont typeface="Wingdings" panose="05000000000000000000" pitchFamily="2" charset="2"/>
              <a:buChar char="§"/>
            </a:pPr>
            <a:r>
              <a:rPr lang="en-GB" sz="2400" dirty="0">
                <a:latin typeface="+mn-lt"/>
              </a:rPr>
              <a:t>Probability:</a:t>
            </a:r>
            <a:r>
              <a:rPr lang="en-GB" sz="2400" b="0" dirty="0">
                <a:latin typeface="+mn-lt"/>
              </a:rPr>
              <a:t> studies and</a:t>
            </a:r>
            <a:r>
              <a:rPr lang="en-GB" sz="2400" b="0" i="0" dirty="0">
                <a:effectLst/>
                <a:latin typeface="+mn-lt"/>
              </a:rPr>
              <a:t> analyses random phenomena (chance events).</a:t>
            </a:r>
            <a:endParaRPr lang="en-GB" sz="2400" b="0" dirty="0">
              <a:latin typeface="+mn-lt"/>
            </a:endParaRPr>
          </a:p>
          <a:p>
            <a:pPr>
              <a:buFont typeface="Wingdings" panose="05000000000000000000" pitchFamily="2" charset="2"/>
              <a:buChar char="§"/>
            </a:pPr>
            <a:endParaRPr lang="en-GB" sz="2000"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19015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D0BDB-2246-4A3E-B40D-DA72537C25F5}"/>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4" name="Text Placeholder 3"/>
          <p:cNvSpPr>
            <a:spLocks noGrp="1"/>
          </p:cNvSpPr>
          <p:nvPr>
            <p:ph type="body" sz="quarter" idx="10"/>
          </p:nvPr>
        </p:nvSpPr>
        <p:spPr/>
        <p:txBody>
          <a:bodyPr/>
          <a:lstStyle/>
          <a:p>
            <a:r>
              <a:rPr lang="en-GB" sz="3600" b="1" dirty="0"/>
              <a:t>Statistical concepts</a:t>
            </a:r>
          </a:p>
          <a:p>
            <a:endParaRPr lang="en-GB" dirty="0"/>
          </a:p>
        </p:txBody>
      </p:sp>
      <p:graphicFrame>
        <p:nvGraphicFramePr>
          <p:cNvPr id="3" name="Diagram 2">
            <a:extLst>
              <a:ext uri="{FF2B5EF4-FFF2-40B4-BE49-F238E27FC236}">
                <a16:creationId xmlns:a16="http://schemas.microsoft.com/office/drawing/2014/main" id="{E658FC26-C69F-4DBA-80CF-435A75475C5D}"/>
              </a:ext>
            </a:extLst>
          </p:cNvPr>
          <p:cNvGraphicFramePr/>
          <p:nvPr>
            <p:extLst>
              <p:ext uri="{D42A27DB-BD31-4B8C-83A1-F6EECF244321}">
                <p14:modId xmlns:p14="http://schemas.microsoft.com/office/powerpoint/2010/main" val="2254641106"/>
              </p:ext>
            </p:extLst>
          </p:nvPr>
        </p:nvGraphicFramePr>
        <p:xfrm>
          <a:off x="4644190" y="746792"/>
          <a:ext cx="6736948" cy="5418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228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D0BDB-2246-4A3E-B40D-DA72537C25F5}"/>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4" name="Text Placeholder 3"/>
          <p:cNvSpPr>
            <a:spLocks noGrp="1"/>
          </p:cNvSpPr>
          <p:nvPr>
            <p:ph type="body" sz="quarter" idx="10"/>
          </p:nvPr>
        </p:nvSpPr>
        <p:spPr/>
        <p:txBody>
          <a:bodyPr/>
          <a:lstStyle/>
          <a:p>
            <a:r>
              <a:rPr lang="en-GB" sz="3600" b="1" dirty="0"/>
              <a:t>Precision and bias</a:t>
            </a:r>
          </a:p>
          <a:p>
            <a:endParaRPr lang="en-GB" dirty="0"/>
          </a:p>
        </p:txBody>
      </p:sp>
      <p:sp>
        <p:nvSpPr>
          <p:cNvPr id="5" name="Text Placeholder 3">
            <a:extLst>
              <a:ext uri="{FF2B5EF4-FFF2-40B4-BE49-F238E27FC236}">
                <a16:creationId xmlns:a16="http://schemas.microsoft.com/office/drawing/2014/main" id="{E98EA419-FD4D-48C4-9F82-050147B6FFF7}"/>
              </a:ext>
            </a:extLst>
          </p:cNvPr>
          <p:cNvSpPr txBox="1">
            <a:spLocks/>
          </p:cNvSpPr>
          <p:nvPr/>
        </p:nvSpPr>
        <p:spPr>
          <a:xfrm>
            <a:off x="4559969" y="372979"/>
            <a:ext cx="7247246" cy="6138693"/>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Precision</a:t>
            </a:r>
            <a:r>
              <a:rPr lang="en-GB" sz="2000" b="0" dirty="0"/>
              <a:t> and </a:t>
            </a:r>
            <a:r>
              <a:rPr lang="en-GB" sz="2000" dirty="0"/>
              <a:t>bias</a:t>
            </a:r>
            <a:r>
              <a:rPr lang="en-GB" sz="2000" b="0" dirty="0"/>
              <a:t> are components of </a:t>
            </a:r>
            <a:r>
              <a:rPr lang="en-GB" sz="2000" dirty="0"/>
              <a:t>accuracy</a:t>
            </a:r>
            <a:r>
              <a:rPr lang="en-GB" sz="2000" b="0" dirty="0"/>
              <a:t>.</a:t>
            </a:r>
          </a:p>
          <a:p>
            <a:pPr algn="l">
              <a:buFont typeface="Wingdings" panose="05000000000000000000" pitchFamily="2" charset="2"/>
              <a:buChar char="§"/>
            </a:pPr>
            <a:r>
              <a:rPr lang="en-GB" sz="2000" b="1" i="0" dirty="0">
                <a:effectLst/>
                <a:latin typeface="+mn-lt"/>
              </a:rPr>
              <a:t>Bias</a:t>
            </a:r>
            <a:r>
              <a:rPr lang="en-GB" sz="2000" b="0" i="0" dirty="0">
                <a:effectLst/>
                <a:latin typeface="+mn-lt"/>
              </a:rPr>
              <a:t> is a measure of how far the expected value of the estimate is from the true value of the parameter. </a:t>
            </a:r>
          </a:p>
          <a:p>
            <a:pPr algn="l">
              <a:buFont typeface="Wingdings" panose="05000000000000000000" pitchFamily="2" charset="2"/>
              <a:buChar char="§"/>
            </a:pPr>
            <a:r>
              <a:rPr lang="en-GB" sz="2000" b="1" i="0" dirty="0">
                <a:effectLst/>
                <a:latin typeface="+mn-lt"/>
              </a:rPr>
              <a:t>Precision</a:t>
            </a:r>
            <a:r>
              <a:rPr lang="en-GB" sz="2000" b="0" i="0" dirty="0">
                <a:effectLst/>
                <a:latin typeface="+mn-lt"/>
              </a:rPr>
              <a:t> is a measure of how similar the multiple estimates are to each other (not how close they are to the true value - bias). </a:t>
            </a:r>
          </a:p>
          <a:p>
            <a:pPr algn="l">
              <a:buFont typeface="Wingdings" panose="05000000000000000000" pitchFamily="2" charset="2"/>
              <a:buChar char="§"/>
            </a:pPr>
            <a:endParaRPr lang="en-GB" sz="2000" b="0" dirty="0">
              <a:latin typeface="+mn-lt"/>
            </a:endParaRPr>
          </a:p>
          <a:p>
            <a:pPr algn="l">
              <a:buFont typeface="Wingdings" panose="05000000000000000000" pitchFamily="2" charset="2"/>
              <a:buChar char="§"/>
            </a:pPr>
            <a:endParaRPr lang="en-GB" sz="2000" b="0" i="0" dirty="0">
              <a:effectLst/>
              <a:latin typeface="+mn-lt"/>
            </a:endParaRPr>
          </a:p>
          <a:p>
            <a:pPr algn="l">
              <a:buFont typeface="Wingdings" panose="05000000000000000000" pitchFamily="2" charset="2"/>
              <a:buChar char="§"/>
            </a:pPr>
            <a:endParaRPr lang="en-GB" sz="2000" b="0" dirty="0">
              <a:latin typeface="+mn-lt"/>
            </a:endParaRPr>
          </a:p>
          <a:p>
            <a:pPr algn="l">
              <a:buFont typeface="Wingdings" panose="05000000000000000000" pitchFamily="2" charset="2"/>
              <a:buChar char="§"/>
            </a:pPr>
            <a:endParaRPr lang="en-GB" sz="2000" b="0" i="0" dirty="0">
              <a:effectLst/>
              <a:latin typeface="+mn-lt"/>
            </a:endParaRPr>
          </a:p>
          <a:p>
            <a:pPr algn="l">
              <a:buFont typeface="Wingdings" panose="05000000000000000000" pitchFamily="2" charset="2"/>
              <a:buChar char="§"/>
            </a:pPr>
            <a:endParaRPr lang="en-GB" sz="2000" b="0" dirty="0">
              <a:latin typeface="+mn-lt"/>
            </a:endParaRPr>
          </a:p>
          <a:p>
            <a:pPr marL="0" indent="0" algn="l">
              <a:buNone/>
            </a:pPr>
            <a:endParaRPr lang="en-GB" sz="2000" b="0" i="0" dirty="0">
              <a:effectLst/>
              <a:latin typeface="+mn-lt"/>
            </a:endParaRPr>
          </a:p>
          <a:p>
            <a:pPr marL="0" indent="0" algn="l">
              <a:buNone/>
            </a:pPr>
            <a:br>
              <a:rPr lang="en-GB" sz="2000" b="0" dirty="0">
                <a:latin typeface="+mn-lt"/>
              </a:rPr>
            </a:br>
            <a:br>
              <a:rPr lang="en-GB" sz="2000" b="0" dirty="0">
                <a:latin typeface="+mn-lt"/>
              </a:rPr>
            </a:br>
            <a:endParaRPr lang="en-GB" sz="2000" b="0" dirty="0">
              <a:latin typeface="+mn-lt"/>
            </a:endParaRPr>
          </a:p>
          <a:p>
            <a:pPr algn="l">
              <a:buFont typeface="Wingdings" panose="05000000000000000000" pitchFamily="2" charset="2"/>
              <a:buChar char="§"/>
            </a:pPr>
            <a:endParaRPr lang="en-GB" sz="1600" b="0" i="0" dirty="0">
              <a:effectLst/>
              <a:latin typeface="+mn-lt"/>
            </a:endParaRPr>
          </a:p>
          <a:p>
            <a:pPr marL="0" indent="0">
              <a:buNone/>
            </a:pPr>
            <a:r>
              <a:rPr lang="en-GB" sz="1600" dirty="0"/>
              <a:t>Source: </a:t>
            </a:r>
            <a:r>
              <a:rPr lang="en-GB" sz="1600" b="0" dirty="0">
                <a:hlinkClick r:id="rId4"/>
              </a:rPr>
              <a:t>https://www.statstutor.ac.uk/resources/uploaded/1introduction3.pdf</a:t>
            </a:r>
            <a:endParaRPr lang="en-GB" sz="1600" b="0" dirty="0"/>
          </a:p>
          <a:p>
            <a:pPr algn="l">
              <a:buFont typeface="Wingdings" panose="05000000000000000000" pitchFamily="2" charset="2"/>
              <a:buChar char="§"/>
            </a:pPr>
            <a:endParaRPr lang="en-GB" sz="2000" b="0" i="0" dirty="0">
              <a:effectLst/>
              <a:latin typeface="+mn-lt"/>
            </a:endParaRPr>
          </a:p>
          <a:p>
            <a:pPr marL="0" indent="0">
              <a:buNone/>
            </a:pPr>
            <a:endParaRPr lang="en-GB" sz="2000" b="0" dirty="0"/>
          </a:p>
        </p:txBody>
      </p:sp>
      <p:pic>
        <p:nvPicPr>
          <p:cNvPr id="7" name="Picture 6">
            <a:extLst>
              <a:ext uri="{FF2B5EF4-FFF2-40B4-BE49-F238E27FC236}">
                <a16:creationId xmlns:a16="http://schemas.microsoft.com/office/drawing/2014/main" id="{61A90D89-E60D-8F2E-3BF3-6AD4AAB369A4}"/>
              </a:ext>
            </a:extLst>
          </p:cNvPr>
          <p:cNvPicPr>
            <a:picLocks noChangeAspect="1"/>
          </p:cNvPicPr>
          <p:nvPr/>
        </p:nvPicPr>
        <p:blipFill>
          <a:blip r:embed="rId5"/>
          <a:stretch>
            <a:fillRect/>
          </a:stretch>
        </p:blipFill>
        <p:spPr>
          <a:xfrm>
            <a:off x="6310265" y="2477405"/>
            <a:ext cx="5022025" cy="3249157"/>
          </a:xfrm>
          <a:prstGeom prst="rect">
            <a:avLst/>
          </a:prstGeom>
        </p:spPr>
      </p:pic>
    </p:spTree>
    <p:extLst>
      <p:ext uri="{BB962C8B-B14F-4D97-AF65-F5344CB8AC3E}">
        <p14:creationId xmlns:p14="http://schemas.microsoft.com/office/powerpoint/2010/main" val="102293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21F0E6-2A0D-4BC9-94FB-061D2705DAE1}"/>
              </a:ext>
            </a:extLst>
          </p:cNvPr>
          <p:cNvSpPr>
            <a:spLocks noGrp="1"/>
          </p:cNvSpPr>
          <p:nvPr>
            <p:ph type="body" sz="quarter" idx="10"/>
          </p:nvPr>
        </p:nvSpPr>
        <p:spPr/>
        <p:txBody>
          <a:bodyPr/>
          <a:lstStyle/>
          <a:p>
            <a:r>
              <a:rPr lang="en-US" cap="none" dirty="0"/>
              <a:t>POPULATION AND SAMPLE</a:t>
            </a:r>
            <a:endParaRPr lang="en-GB" cap="none" dirty="0"/>
          </a:p>
        </p:txBody>
      </p:sp>
      <p:sp>
        <p:nvSpPr>
          <p:cNvPr id="3" name="Text Placeholder 2">
            <a:extLst>
              <a:ext uri="{FF2B5EF4-FFF2-40B4-BE49-F238E27FC236}">
                <a16:creationId xmlns:a16="http://schemas.microsoft.com/office/drawing/2014/main" id="{9767DDBD-C844-4B53-A7F4-C680381DDA23}"/>
              </a:ext>
            </a:extLst>
          </p:cNvPr>
          <p:cNvSpPr>
            <a:spLocks noGrp="1"/>
          </p:cNvSpPr>
          <p:nvPr>
            <p:ph type="body" sz="quarter" idx="4294967295"/>
          </p:nvPr>
        </p:nvSpPr>
        <p:spPr>
          <a:xfrm>
            <a:off x="5063206" y="1349985"/>
            <a:ext cx="7128794" cy="5703720"/>
          </a:xfrm>
        </p:spPr>
        <p:txBody>
          <a:bodyPr/>
          <a:lstStyle/>
          <a:p>
            <a:pPr marL="0" indent="0">
              <a:buNone/>
            </a:pPr>
            <a:r>
              <a:rPr lang="en-US" sz="2400" b="1" dirty="0"/>
              <a:t>Population</a:t>
            </a:r>
          </a:p>
          <a:p>
            <a:pPr marL="0" indent="0">
              <a:buNone/>
            </a:pPr>
            <a:r>
              <a:rPr lang="en-US" sz="2000" b="0" dirty="0"/>
              <a:t>All members of a group – which may be made up of people or things. The size of the group can be large or small, depending on what you’re interested in.</a:t>
            </a:r>
          </a:p>
          <a:p>
            <a:pPr marL="0" indent="0">
              <a:buNone/>
            </a:pPr>
            <a:br>
              <a:rPr lang="en-US" b="1" dirty="0"/>
            </a:br>
            <a:br>
              <a:rPr lang="en-US" b="1" dirty="0"/>
            </a:br>
            <a:endParaRPr lang="en-US" b="1" dirty="0"/>
          </a:p>
          <a:p>
            <a:pPr marL="0" indent="0">
              <a:buNone/>
            </a:pPr>
            <a:r>
              <a:rPr lang="en-US" sz="2400" b="1" dirty="0"/>
              <a:t>Sample</a:t>
            </a:r>
          </a:p>
          <a:p>
            <a:pPr marL="0" indent="0">
              <a:buNone/>
            </a:pPr>
            <a:r>
              <a:rPr lang="en-US" sz="2000" b="0" dirty="0"/>
              <a:t>A subset of the population you’re interested in. Statistical studies typically involve working with samples as collecting data on the whole population is often time consuming, expensive or impossible to do. </a:t>
            </a:r>
            <a:r>
              <a:rPr lang="en-US" sz="2000" dirty="0"/>
              <a:t>The sample strategy you use needs to ensure the sample chosen is representative of the population.</a:t>
            </a:r>
          </a:p>
          <a:p>
            <a:pPr marL="0" indent="0">
              <a:buNone/>
            </a:pPr>
            <a:endParaRPr lang="en-US" b="1" dirty="0"/>
          </a:p>
        </p:txBody>
      </p:sp>
    </p:spTree>
    <p:extLst>
      <p:ext uri="{BB962C8B-B14F-4D97-AF65-F5344CB8AC3E}">
        <p14:creationId xmlns:p14="http://schemas.microsoft.com/office/powerpoint/2010/main" val="286804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0750C8-019A-43F4-A65D-7F8402E3241F}"/>
              </a:ext>
            </a:extLst>
          </p:cNvPr>
          <p:cNvSpPr>
            <a:spLocks noGrp="1"/>
          </p:cNvSpPr>
          <p:nvPr>
            <p:ph type="body" sz="quarter" idx="10"/>
          </p:nvPr>
        </p:nvSpPr>
        <p:spPr/>
        <p:txBody>
          <a:bodyPr/>
          <a:lstStyle/>
          <a:p>
            <a:r>
              <a:rPr lang="en-US" cap="none" dirty="0"/>
              <a:t>Sampling methods and bias</a:t>
            </a:r>
            <a:endParaRPr lang="en-GB" cap="none" dirty="0"/>
          </a:p>
        </p:txBody>
      </p:sp>
      <p:grpSp>
        <p:nvGrpSpPr>
          <p:cNvPr id="36" name="Group 35">
            <a:extLst>
              <a:ext uri="{FF2B5EF4-FFF2-40B4-BE49-F238E27FC236}">
                <a16:creationId xmlns:a16="http://schemas.microsoft.com/office/drawing/2014/main" id="{0D9FABFF-4FCC-47BB-9420-DF7EB4372C60}"/>
              </a:ext>
            </a:extLst>
          </p:cNvPr>
          <p:cNvGrpSpPr/>
          <p:nvPr/>
        </p:nvGrpSpPr>
        <p:grpSpPr>
          <a:xfrm>
            <a:off x="4665909" y="525234"/>
            <a:ext cx="6930193" cy="6072932"/>
            <a:chOff x="5077839" y="443432"/>
            <a:chExt cx="6930193" cy="6072932"/>
          </a:xfrm>
        </p:grpSpPr>
        <p:sp>
          <p:nvSpPr>
            <p:cNvPr id="4" name="Oval 3">
              <a:extLst>
                <a:ext uri="{FF2B5EF4-FFF2-40B4-BE49-F238E27FC236}">
                  <a16:creationId xmlns:a16="http://schemas.microsoft.com/office/drawing/2014/main" id="{118C43C1-7D60-459E-B4A4-8A77E0BB4878}"/>
                </a:ext>
              </a:extLst>
            </p:cNvPr>
            <p:cNvSpPr/>
            <p:nvPr/>
          </p:nvSpPr>
          <p:spPr>
            <a:xfrm>
              <a:off x="5244707" y="443432"/>
              <a:ext cx="3576945" cy="309246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A0798D25-9AC1-484F-89ED-003AA862081D}"/>
                </a:ext>
              </a:extLst>
            </p:cNvPr>
            <p:cNvSpPr/>
            <p:nvPr/>
          </p:nvSpPr>
          <p:spPr>
            <a:xfrm>
              <a:off x="6620762" y="1770696"/>
              <a:ext cx="1420238" cy="1186774"/>
            </a:xfrm>
            <a:prstGeom prst="ellipse">
              <a:avLst/>
            </a:prstGeom>
            <a:solidFill>
              <a:schemeClr val="accent4">
                <a:lumMod val="60000"/>
                <a:lumOff val="4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t>Sample</a:t>
              </a:r>
              <a:endParaRPr lang="en-GB" sz="1600" b="1" dirty="0"/>
            </a:p>
          </p:txBody>
        </p:sp>
        <p:cxnSp>
          <p:nvCxnSpPr>
            <p:cNvPr id="7" name="Straight Arrow Connector 6">
              <a:extLst>
                <a:ext uri="{FF2B5EF4-FFF2-40B4-BE49-F238E27FC236}">
                  <a16:creationId xmlns:a16="http://schemas.microsoft.com/office/drawing/2014/main" id="{08C2F0EA-B0E7-4EA4-B84F-550769B37883}"/>
                </a:ext>
              </a:extLst>
            </p:cNvPr>
            <p:cNvCxnSpPr>
              <a:cxnSpLocks/>
              <a:stCxn id="5" idx="3"/>
            </p:cNvCxnSpPr>
            <p:nvPr/>
          </p:nvCxnSpPr>
          <p:spPr>
            <a:xfrm flipH="1">
              <a:off x="5471131" y="2783671"/>
              <a:ext cx="1357620" cy="90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900E96-925F-45B9-972E-ED7E27417E8D}"/>
                </a:ext>
              </a:extLst>
            </p:cNvPr>
            <p:cNvCxnSpPr>
              <a:cxnSpLocks/>
              <a:stCxn id="5" idx="5"/>
            </p:cNvCxnSpPr>
            <p:nvPr/>
          </p:nvCxnSpPr>
          <p:spPr>
            <a:xfrm>
              <a:off x="7833011" y="2783671"/>
              <a:ext cx="1190454" cy="90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E74C46-3212-4EA8-9BCA-7D43B1D1431B}"/>
                </a:ext>
              </a:extLst>
            </p:cNvPr>
            <p:cNvSpPr txBox="1"/>
            <p:nvPr/>
          </p:nvSpPr>
          <p:spPr>
            <a:xfrm>
              <a:off x="5098213" y="3861882"/>
              <a:ext cx="914400" cy="330739"/>
            </a:xfrm>
            <a:prstGeom prst="rect">
              <a:avLst/>
            </a:prstGeom>
          </p:spPr>
          <p:txBody>
            <a:bodyPr vert="horz" wrap="none" lIns="0" tIns="0" rIns="0" bIns="0" rtlCol="0" anchor="t" anchorCtr="0">
              <a:noAutofit/>
            </a:bodyPr>
            <a:lstStyle/>
            <a:p>
              <a:pPr algn="l"/>
              <a:r>
                <a:rPr lang="en-US" b="1" dirty="0"/>
                <a:t>Random sampling</a:t>
              </a:r>
              <a:endParaRPr lang="en-GB" b="1" dirty="0"/>
            </a:p>
          </p:txBody>
        </p:sp>
        <p:sp>
          <p:nvSpPr>
            <p:cNvPr id="13" name="TextBox 12">
              <a:extLst>
                <a:ext uri="{FF2B5EF4-FFF2-40B4-BE49-F238E27FC236}">
                  <a16:creationId xmlns:a16="http://schemas.microsoft.com/office/drawing/2014/main" id="{4DB7E462-3E31-4722-9ACD-446133459100}"/>
                </a:ext>
              </a:extLst>
            </p:cNvPr>
            <p:cNvSpPr txBox="1"/>
            <p:nvPr/>
          </p:nvSpPr>
          <p:spPr>
            <a:xfrm>
              <a:off x="8995762" y="3839184"/>
              <a:ext cx="914400" cy="330739"/>
            </a:xfrm>
            <a:prstGeom prst="rect">
              <a:avLst/>
            </a:prstGeom>
          </p:spPr>
          <p:txBody>
            <a:bodyPr vert="horz" wrap="none" lIns="0" tIns="0" rIns="0" bIns="0" rtlCol="0" anchor="t" anchorCtr="0">
              <a:noAutofit/>
            </a:bodyPr>
            <a:lstStyle/>
            <a:p>
              <a:pPr algn="l"/>
              <a:r>
                <a:rPr lang="en-US" b="1" dirty="0"/>
                <a:t>Not random sampling</a:t>
              </a:r>
              <a:endParaRPr lang="en-GB" b="1" dirty="0"/>
            </a:p>
          </p:txBody>
        </p:sp>
        <p:sp>
          <p:nvSpPr>
            <p:cNvPr id="14" name="TextBox 13">
              <a:extLst>
                <a:ext uri="{FF2B5EF4-FFF2-40B4-BE49-F238E27FC236}">
                  <a16:creationId xmlns:a16="http://schemas.microsoft.com/office/drawing/2014/main" id="{7C6F3190-49A6-4D9A-9D65-584D0E383987}"/>
                </a:ext>
              </a:extLst>
            </p:cNvPr>
            <p:cNvSpPr txBox="1"/>
            <p:nvPr/>
          </p:nvSpPr>
          <p:spPr>
            <a:xfrm>
              <a:off x="5077839" y="4281469"/>
              <a:ext cx="914400" cy="914400"/>
            </a:xfrm>
            <a:prstGeom prst="rect">
              <a:avLst/>
            </a:prstGeom>
          </p:spPr>
          <p:txBody>
            <a:bodyPr vert="horz" wrap="none" lIns="0" tIns="0" rIns="0" bIns="0" rtlCol="0" anchor="t" anchorCtr="0">
              <a:noAutofit/>
            </a:bodyPr>
            <a:lstStyle/>
            <a:p>
              <a:pPr marL="285750" indent="-285750" algn="l">
                <a:buFont typeface="Arial" panose="020B0604020202020204" pitchFamily="34" charset="0"/>
                <a:buChar char="•"/>
              </a:pPr>
              <a:r>
                <a:rPr lang="en-US" dirty="0"/>
                <a:t>Simple random</a:t>
              </a:r>
            </a:p>
            <a:p>
              <a:pPr marL="285750" indent="-285750" algn="l">
                <a:buFont typeface="Arial" panose="020B0604020202020204" pitchFamily="34" charset="0"/>
                <a:buChar char="•"/>
              </a:pPr>
              <a:r>
                <a:rPr lang="en-US" dirty="0"/>
                <a:t>Stratified</a:t>
              </a:r>
            </a:p>
            <a:p>
              <a:pPr marL="285750" indent="-285750" algn="l">
                <a:buFont typeface="Arial" panose="020B0604020202020204" pitchFamily="34" charset="0"/>
                <a:buChar char="•"/>
              </a:pPr>
              <a:r>
                <a:rPr lang="en-US" dirty="0"/>
                <a:t>Clustering</a:t>
              </a:r>
              <a:endParaRPr lang="en-GB" dirty="0"/>
            </a:p>
          </p:txBody>
        </p:sp>
        <p:sp>
          <p:nvSpPr>
            <p:cNvPr id="15" name="TextBox 14">
              <a:extLst>
                <a:ext uri="{FF2B5EF4-FFF2-40B4-BE49-F238E27FC236}">
                  <a16:creationId xmlns:a16="http://schemas.microsoft.com/office/drawing/2014/main" id="{6B64F25D-E6CC-4B39-8C1F-A456D4D01C04}"/>
                </a:ext>
              </a:extLst>
            </p:cNvPr>
            <p:cNvSpPr txBox="1"/>
            <p:nvPr/>
          </p:nvSpPr>
          <p:spPr>
            <a:xfrm>
              <a:off x="8995762" y="4192621"/>
              <a:ext cx="2103498" cy="778213"/>
            </a:xfrm>
            <a:prstGeom prst="rect">
              <a:avLst/>
            </a:prstGeom>
          </p:spPr>
          <p:txBody>
            <a:bodyPr vert="horz" wrap="none" lIns="0" tIns="0" rIns="0" bIns="0" rtlCol="0" anchor="t" anchorCtr="0">
              <a:noAutofit/>
            </a:bodyPr>
            <a:lstStyle/>
            <a:p>
              <a:pPr marL="285750" indent="-285750" algn="l">
                <a:buFont typeface="Arial" panose="020B0604020202020204" pitchFamily="34" charset="0"/>
                <a:buChar char="•"/>
              </a:pPr>
              <a:r>
                <a:rPr lang="en-US" dirty="0"/>
                <a:t>Voluntary</a:t>
              </a:r>
            </a:p>
            <a:p>
              <a:pPr marL="285750" indent="-285750" algn="l">
                <a:buFont typeface="Arial" panose="020B0604020202020204" pitchFamily="34" charset="0"/>
                <a:buChar char="•"/>
              </a:pPr>
              <a:r>
                <a:rPr lang="en-US" dirty="0"/>
                <a:t>Convenience</a:t>
              </a:r>
            </a:p>
          </p:txBody>
        </p:sp>
        <p:cxnSp>
          <p:nvCxnSpPr>
            <p:cNvPr id="17" name="Straight Arrow Connector 16">
              <a:extLst>
                <a:ext uri="{FF2B5EF4-FFF2-40B4-BE49-F238E27FC236}">
                  <a16:creationId xmlns:a16="http://schemas.microsoft.com/office/drawing/2014/main" id="{8498D5BB-CF1A-4EAA-B216-60729125BD0C}"/>
                </a:ext>
              </a:extLst>
            </p:cNvPr>
            <p:cNvCxnSpPr>
              <a:cxnSpLocks/>
              <a:stCxn id="15" idx="2"/>
            </p:cNvCxnSpPr>
            <p:nvPr/>
          </p:nvCxnSpPr>
          <p:spPr>
            <a:xfrm>
              <a:off x="10047511" y="4970834"/>
              <a:ext cx="0" cy="61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FB2AAE-2129-4A54-AB54-089DDC343379}"/>
                </a:ext>
              </a:extLst>
            </p:cNvPr>
            <p:cNvSpPr txBox="1"/>
            <p:nvPr/>
          </p:nvSpPr>
          <p:spPr>
            <a:xfrm>
              <a:off x="9910162" y="5603133"/>
              <a:ext cx="914400" cy="350195"/>
            </a:xfrm>
            <a:prstGeom prst="rect">
              <a:avLst/>
            </a:prstGeom>
          </p:spPr>
          <p:txBody>
            <a:bodyPr vert="horz" wrap="none" lIns="0" tIns="0" rIns="0" bIns="0" rtlCol="0" anchor="t" anchorCtr="0">
              <a:noAutofit/>
            </a:bodyPr>
            <a:lstStyle/>
            <a:p>
              <a:pPr algn="l"/>
              <a:r>
                <a:rPr lang="en-US" b="1" dirty="0"/>
                <a:t>Bias</a:t>
              </a:r>
            </a:p>
          </p:txBody>
        </p:sp>
        <p:sp>
          <p:nvSpPr>
            <p:cNvPr id="20" name="TextBox 19">
              <a:extLst>
                <a:ext uri="{FF2B5EF4-FFF2-40B4-BE49-F238E27FC236}">
                  <a16:creationId xmlns:a16="http://schemas.microsoft.com/office/drawing/2014/main" id="{ED652C25-1FB5-44BB-83C4-9240899F39D2}"/>
                </a:ext>
              </a:extLst>
            </p:cNvPr>
            <p:cNvSpPr txBox="1"/>
            <p:nvPr/>
          </p:nvSpPr>
          <p:spPr>
            <a:xfrm>
              <a:off x="7231377" y="5045738"/>
              <a:ext cx="1299226" cy="428017"/>
            </a:xfrm>
            <a:prstGeom prst="rect">
              <a:avLst/>
            </a:prstGeom>
          </p:spPr>
          <p:txBody>
            <a:bodyPr vert="horz" wrap="none" lIns="0" tIns="0" rIns="0" bIns="0" rtlCol="0" anchor="t" anchorCtr="0">
              <a:noAutofit/>
            </a:bodyPr>
            <a:lstStyle/>
            <a:p>
              <a:pPr algn="l"/>
              <a:r>
                <a:rPr lang="en-US" dirty="0"/>
                <a:t>Under coverage bias</a:t>
              </a:r>
              <a:endParaRPr lang="en-GB" dirty="0"/>
            </a:p>
          </p:txBody>
        </p:sp>
        <p:sp>
          <p:nvSpPr>
            <p:cNvPr id="21" name="TextBox 20">
              <a:extLst>
                <a:ext uri="{FF2B5EF4-FFF2-40B4-BE49-F238E27FC236}">
                  <a16:creationId xmlns:a16="http://schemas.microsoft.com/office/drawing/2014/main" id="{2E3FB7E3-1BDB-4FE9-88AC-3F5D58013C8D}"/>
                </a:ext>
              </a:extLst>
            </p:cNvPr>
            <p:cNvSpPr txBox="1"/>
            <p:nvPr/>
          </p:nvSpPr>
          <p:spPr>
            <a:xfrm>
              <a:off x="10856795" y="4885420"/>
              <a:ext cx="1151237" cy="632300"/>
            </a:xfrm>
            <a:prstGeom prst="rect">
              <a:avLst/>
            </a:prstGeom>
          </p:spPr>
          <p:txBody>
            <a:bodyPr vert="horz" wrap="none" lIns="0" tIns="0" rIns="0" bIns="0" rtlCol="0" anchor="t" anchorCtr="0">
              <a:noAutofit/>
            </a:bodyPr>
            <a:lstStyle/>
            <a:p>
              <a:pPr algn="l"/>
              <a:r>
                <a:rPr lang="en-US" dirty="0"/>
                <a:t>Response / </a:t>
              </a:r>
            </a:p>
            <a:p>
              <a:pPr algn="l"/>
              <a:r>
                <a:rPr lang="en-US" dirty="0"/>
                <a:t>non-response </a:t>
              </a:r>
              <a:br>
                <a:rPr lang="en-US" dirty="0"/>
              </a:br>
              <a:r>
                <a:rPr lang="en-US" dirty="0"/>
                <a:t>bias</a:t>
              </a:r>
              <a:endParaRPr lang="en-GB" dirty="0"/>
            </a:p>
          </p:txBody>
        </p:sp>
        <p:cxnSp>
          <p:nvCxnSpPr>
            <p:cNvPr id="22" name="Straight Arrow Connector 21">
              <a:extLst>
                <a:ext uri="{FF2B5EF4-FFF2-40B4-BE49-F238E27FC236}">
                  <a16:creationId xmlns:a16="http://schemas.microsoft.com/office/drawing/2014/main" id="{04987ED3-25BF-468B-8BD9-634FA02D8035}"/>
                </a:ext>
              </a:extLst>
            </p:cNvPr>
            <p:cNvCxnSpPr>
              <a:cxnSpLocks/>
            </p:cNvCxnSpPr>
            <p:nvPr/>
          </p:nvCxnSpPr>
          <p:spPr>
            <a:xfrm flipV="1">
              <a:off x="9302865" y="5756450"/>
              <a:ext cx="483462" cy="30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C464EC-3A8F-4436-A1DB-A8926ED5968A}"/>
                </a:ext>
              </a:extLst>
            </p:cNvPr>
            <p:cNvCxnSpPr>
              <a:cxnSpLocks/>
            </p:cNvCxnSpPr>
            <p:nvPr/>
          </p:nvCxnSpPr>
          <p:spPr>
            <a:xfrm flipH="1">
              <a:off x="10189276" y="5172629"/>
              <a:ext cx="597616" cy="396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4A30A98-7358-4F7F-9230-F1B27FAE5CC3}"/>
                </a:ext>
              </a:extLst>
            </p:cNvPr>
            <p:cNvSpPr txBox="1"/>
            <p:nvPr/>
          </p:nvSpPr>
          <p:spPr>
            <a:xfrm>
              <a:off x="6331744" y="1195875"/>
              <a:ext cx="1420238" cy="144616"/>
            </a:xfrm>
            <a:prstGeom prst="rect">
              <a:avLst/>
            </a:prstGeom>
          </p:spPr>
          <p:txBody>
            <a:bodyPr vert="horz" wrap="square" lIns="0" tIns="0" rIns="0" bIns="0" rtlCol="0" anchor="t" anchorCtr="0">
              <a:noAutofit/>
            </a:bodyPr>
            <a:lstStyle/>
            <a:p>
              <a:pPr algn="l"/>
              <a:r>
                <a:rPr lang="en-US" b="1" dirty="0"/>
                <a:t>Population</a:t>
              </a:r>
              <a:endParaRPr lang="en-GB" b="1" dirty="0"/>
            </a:p>
          </p:txBody>
        </p:sp>
        <p:sp>
          <p:nvSpPr>
            <p:cNvPr id="29" name="TextBox 28">
              <a:extLst>
                <a:ext uri="{FF2B5EF4-FFF2-40B4-BE49-F238E27FC236}">
                  <a16:creationId xmlns:a16="http://schemas.microsoft.com/office/drawing/2014/main" id="{AE2CF2AD-ECDF-4AEE-8FEE-7D15ED3BCEE4}"/>
                </a:ext>
              </a:extLst>
            </p:cNvPr>
            <p:cNvSpPr txBox="1"/>
            <p:nvPr/>
          </p:nvSpPr>
          <p:spPr>
            <a:xfrm>
              <a:off x="8041000" y="6088347"/>
              <a:ext cx="1299226" cy="428017"/>
            </a:xfrm>
            <a:prstGeom prst="rect">
              <a:avLst/>
            </a:prstGeom>
          </p:spPr>
          <p:txBody>
            <a:bodyPr vert="horz" wrap="none" lIns="0" tIns="0" rIns="0" bIns="0" rtlCol="0" anchor="t" anchorCtr="0">
              <a:noAutofit/>
            </a:bodyPr>
            <a:lstStyle/>
            <a:p>
              <a:pPr algn="l"/>
              <a:r>
                <a:rPr lang="en-US" dirty="0"/>
                <a:t>Wording bias</a:t>
              </a:r>
              <a:endParaRPr lang="en-GB" dirty="0"/>
            </a:p>
          </p:txBody>
        </p:sp>
        <p:cxnSp>
          <p:nvCxnSpPr>
            <p:cNvPr id="30" name="Straight Arrow Connector 29">
              <a:extLst>
                <a:ext uri="{FF2B5EF4-FFF2-40B4-BE49-F238E27FC236}">
                  <a16:creationId xmlns:a16="http://schemas.microsoft.com/office/drawing/2014/main" id="{AC6DDA6F-BFD8-4C17-9596-C4F5A0BAF4CC}"/>
                </a:ext>
              </a:extLst>
            </p:cNvPr>
            <p:cNvCxnSpPr>
              <a:cxnSpLocks/>
            </p:cNvCxnSpPr>
            <p:nvPr/>
          </p:nvCxnSpPr>
          <p:spPr>
            <a:xfrm>
              <a:off x="9528192" y="5363833"/>
              <a:ext cx="346142" cy="21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45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B2904-6452-40BA-9AFB-33556E548E12}"/>
              </a:ext>
            </a:extLst>
          </p:cNvPr>
          <p:cNvSpPr>
            <a:spLocks noGrp="1"/>
          </p:cNvSpPr>
          <p:nvPr>
            <p:ph type="body" sz="quarter" idx="10"/>
          </p:nvPr>
        </p:nvSpPr>
        <p:spPr/>
        <p:txBody>
          <a:bodyPr/>
          <a:lstStyle/>
          <a:p>
            <a:r>
              <a:rPr lang="en-US" cap="none" dirty="0"/>
              <a:t>Simple random sample</a:t>
            </a:r>
            <a:endParaRPr lang="en-GB" cap="none" dirty="0"/>
          </a:p>
        </p:txBody>
      </p:sp>
      <p:sp>
        <p:nvSpPr>
          <p:cNvPr id="4" name="Google Shape;68;p14">
            <a:extLst>
              <a:ext uri="{FF2B5EF4-FFF2-40B4-BE49-F238E27FC236}">
                <a16:creationId xmlns:a16="http://schemas.microsoft.com/office/drawing/2014/main" id="{8BE7DB88-2FC1-4851-9FA8-8DFD09FA734C}"/>
              </a:ext>
            </a:extLst>
          </p:cNvPr>
          <p:cNvSpPr txBox="1">
            <a:spLocks noGrp="1"/>
          </p:cNvSpPr>
          <p:nvPr>
            <p:ph type="body" sz="quarter" idx="4294967295"/>
          </p:nvPr>
        </p:nvSpPr>
        <p:spPr>
          <a:xfrm flipH="1">
            <a:off x="4620639" y="520983"/>
            <a:ext cx="7364412" cy="1354138"/>
          </a:xfrm>
          <a:prstGeom prst="rect">
            <a:avLst/>
          </a:prstGeom>
        </p:spPr>
        <p:txBody>
          <a:bodyPr spcFirstLastPara="1" vert="horz" wrap="square" lIns="91425" tIns="91425" rIns="91425" bIns="91425" rtlCol="0" anchor="t" anchorCtr="0">
            <a:noAutofit/>
          </a:bodyPr>
          <a:lstStyle/>
          <a:p>
            <a:pPr marL="0" indent="0">
              <a:buNone/>
            </a:pPr>
            <a:r>
              <a:rPr lang="en" sz="2000" b="0" dirty="0"/>
              <a:t>Randomly selected cases from the population, where there is no implied connection between the points that are selected.</a:t>
            </a:r>
          </a:p>
          <a:p>
            <a:pPr marL="0" indent="0">
              <a:buNone/>
            </a:pPr>
            <a:endParaRPr lang="en-GB" sz="2400" b="1" dirty="0"/>
          </a:p>
          <a:p>
            <a:pPr marL="0" indent="0">
              <a:buNone/>
            </a:pPr>
            <a:r>
              <a:rPr lang="en-GB" sz="2400" b="1" dirty="0"/>
              <a:t>Examples</a:t>
            </a:r>
            <a:endParaRPr lang="en" sz="2400" b="1" dirty="0"/>
          </a:p>
          <a:p>
            <a:pPr marL="342900" indent="-342900">
              <a:buFont typeface="Arial" panose="020B0604020202020204" pitchFamily="34" charset="0"/>
              <a:buChar char="•"/>
            </a:pPr>
            <a:r>
              <a:rPr lang="en" sz="2000" b="0" dirty="0"/>
              <a:t>Tossing a fair co</a:t>
            </a:r>
            <a:r>
              <a:rPr lang="en-GB" sz="2000" b="0" dirty="0"/>
              <a:t>in</a:t>
            </a:r>
          </a:p>
          <a:p>
            <a:pPr marL="342900" indent="-342900">
              <a:buFont typeface="Arial" panose="020B0604020202020204" pitchFamily="34" charset="0"/>
              <a:buChar char="•"/>
            </a:pPr>
            <a:r>
              <a:rPr lang="en-GB" sz="2000" b="0" dirty="0"/>
              <a:t>Pulling names out of a hat</a:t>
            </a:r>
          </a:p>
          <a:p>
            <a:pPr marL="342900" indent="-342900">
              <a:buFont typeface="Arial" panose="020B0604020202020204" pitchFamily="34" charset="0"/>
              <a:buChar char="•"/>
            </a:pPr>
            <a:r>
              <a:rPr lang="en-GB" sz="2000" b="0" dirty="0"/>
              <a:t>Random number generators</a:t>
            </a:r>
            <a:endParaRPr sz="2000" b="0" dirty="0"/>
          </a:p>
        </p:txBody>
      </p:sp>
      <p:pic>
        <p:nvPicPr>
          <p:cNvPr id="5" name="Google Shape;69;p14">
            <a:extLst>
              <a:ext uri="{FF2B5EF4-FFF2-40B4-BE49-F238E27FC236}">
                <a16:creationId xmlns:a16="http://schemas.microsoft.com/office/drawing/2014/main" id="{24021E97-DD78-4C1B-A8AC-1767FCACBB02}"/>
              </a:ext>
            </a:extLst>
          </p:cNvPr>
          <p:cNvPicPr preferRelativeResize="0"/>
          <p:nvPr/>
        </p:nvPicPr>
        <p:blipFill>
          <a:blip r:embed="rId2">
            <a:alphaModFix/>
          </a:blip>
          <a:stretch>
            <a:fillRect/>
          </a:stretch>
        </p:blipFill>
        <p:spPr>
          <a:xfrm>
            <a:off x="4620639" y="3755957"/>
            <a:ext cx="7042166" cy="2850719"/>
          </a:xfrm>
          <a:prstGeom prst="rect">
            <a:avLst/>
          </a:prstGeom>
          <a:noFill/>
          <a:ln>
            <a:noFill/>
          </a:ln>
        </p:spPr>
      </p:pic>
    </p:spTree>
    <p:extLst>
      <p:ext uri="{BB962C8B-B14F-4D97-AF65-F5344CB8AC3E}">
        <p14:creationId xmlns:p14="http://schemas.microsoft.com/office/powerpoint/2010/main" val="43154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B2904-6452-40BA-9AFB-33556E548E12}"/>
              </a:ext>
            </a:extLst>
          </p:cNvPr>
          <p:cNvSpPr>
            <a:spLocks noGrp="1"/>
          </p:cNvSpPr>
          <p:nvPr>
            <p:ph type="body" sz="quarter" idx="10"/>
          </p:nvPr>
        </p:nvSpPr>
        <p:spPr/>
        <p:txBody>
          <a:bodyPr/>
          <a:lstStyle/>
          <a:p>
            <a:r>
              <a:rPr lang="en-US" cap="none" dirty="0"/>
              <a:t>Stratified sample</a:t>
            </a:r>
            <a:endParaRPr lang="en-GB" cap="none" dirty="0"/>
          </a:p>
        </p:txBody>
      </p:sp>
      <p:sp>
        <p:nvSpPr>
          <p:cNvPr id="6" name="Google Shape;74;p15">
            <a:extLst>
              <a:ext uri="{FF2B5EF4-FFF2-40B4-BE49-F238E27FC236}">
                <a16:creationId xmlns:a16="http://schemas.microsoft.com/office/drawing/2014/main" id="{C6483FBD-B14B-44F1-AFDF-5C1554C65697}"/>
              </a:ext>
            </a:extLst>
          </p:cNvPr>
          <p:cNvSpPr txBox="1">
            <a:spLocks/>
          </p:cNvSpPr>
          <p:nvPr/>
        </p:nvSpPr>
        <p:spPr>
          <a:xfrm flipH="1">
            <a:off x="4722425" y="420526"/>
            <a:ext cx="7282119" cy="2592485"/>
          </a:xfrm>
          <a:prstGeom prst="rect">
            <a:avLst/>
          </a:prstGeom>
        </p:spPr>
        <p:txBody>
          <a:bodyPr spcFirstLastPara="1" vert="horz" wrap="square" lIns="91425" tIns="91425" rIns="91425" bIns="91425"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accent1"/>
                </a:solidFill>
              </a:rPr>
              <a:t>Strata</a:t>
            </a:r>
            <a:r>
              <a:rPr lang="en-US" sz="2200" dirty="0">
                <a:solidFill>
                  <a:srgbClr val="000000"/>
                </a:solidFill>
              </a:rPr>
              <a:t> </a:t>
            </a:r>
            <a:r>
              <a:rPr lang="en-US" sz="2200" dirty="0">
                <a:solidFill>
                  <a:schemeClr val="accent1"/>
                </a:solidFill>
              </a:rPr>
              <a:t>are made up of similar observations. We take a simple random sample from each stratum.</a:t>
            </a:r>
            <a:br>
              <a:rPr lang="en-US" sz="2200" dirty="0">
                <a:solidFill>
                  <a:schemeClr val="accent1"/>
                </a:solidFill>
              </a:rPr>
            </a:br>
            <a:endParaRPr lang="en-US" sz="2200" dirty="0">
              <a:solidFill>
                <a:schemeClr val="accent1"/>
              </a:solidFill>
            </a:endParaRPr>
          </a:p>
          <a:p>
            <a:r>
              <a:rPr lang="en-US" sz="2400" b="1" dirty="0"/>
              <a:t>Examples</a:t>
            </a:r>
          </a:p>
          <a:p>
            <a:pPr marL="342900" indent="-342900">
              <a:buFont typeface="Arial" panose="020B0604020202020204" pitchFamily="34" charset="0"/>
              <a:buChar char="•"/>
            </a:pPr>
            <a:r>
              <a:rPr lang="en-US" sz="2000" dirty="0"/>
              <a:t>Gender</a:t>
            </a:r>
          </a:p>
          <a:p>
            <a:pPr marL="342900" indent="-342900">
              <a:buFont typeface="Arial" panose="020B0604020202020204" pitchFamily="34" charset="0"/>
              <a:buChar char="•"/>
            </a:pPr>
            <a:r>
              <a:rPr lang="en-US" sz="2000" dirty="0"/>
              <a:t>Age groups</a:t>
            </a:r>
          </a:p>
          <a:p>
            <a:pPr marL="342900" indent="-342900">
              <a:buFont typeface="Arial" panose="020B0604020202020204" pitchFamily="34" charset="0"/>
              <a:buChar char="•"/>
            </a:pPr>
            <a:r>
              <a:rPr lang="en-US" sz="2000" dirty="0"/>
              <a:t>Geography</a:t>
            </a:r>
          </a:p>
        </p:txBody>
      </p:sp>
      <p:pic>
        <p:nvPicPr>
          <p:cNvPr id="7" name="Google Shape;76;p15">
            <a:extLst>
              <a:ext uri="{FF2B5EF4-FFF2-40B4-BE49-F238E27FC236}">
                <a16:creationId xmlns:a16="http://schemas.microsoft.com/office/drawing/2014/main" id="{B2ACCEE7-6C41-4117-9CC5-7DE31EF5FB92}"/>
              </a:ext>
            </a:extLst>
          </p:cNvPr>
          <p:cNvPicPr preferRelativeResize="0"/>
          <p:nvPr/>
        </p:nvPicPr>
        <p:blipFill>
          <a:blip r:embed="rId3">
            <a:alphaModFix/>
          </a:blip>
          <a:stretch>
            <a:fillRect/>
          </a:stretch>
        </p:blipFill>
        <p:spPr>
          <a:xfrm>
            <a:off x="4843604" y="3493406"/>
            <a:ext cx="7160940" cy="3000952"/>
          </a:xfrm>
          <a:prstGeom prst="rect">
            <a:avLst/>
          </a:prstGeom>
          <a:noFill/>
          <a:ln>
            <a:noFill/>
          </a:ln>
        </p:spPr>
      </p:pic>
    </p:spTree>
    <p:extLst>
      <p:ext uri="{BB962C8B-B14F-4D97-AF65-F5344CB8AC3E}">
        <p14:creationId xmlns:p14="http://schemas.microsoft.com/office/powerpoint/2010/main" val="401088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B2904-6452-40BA-9AFB-33556E548E12}"/>
              </a:ext>
            </a:extLst>
          </p:cNvPr>
          <p:cNvSpPr>
            <a:spLocks noGrp="1"/>
          </p:cNvSpPr>
          <p:nvPr>
            <p:ph type="body" sz="quarter" idx="10"/>
          </p:nvPr>
        </p:nvSpPr>
        <p:spPr/>
        <p:txBody>
          <a:bodyPr/>
          <a:lstStyle/>
          <a:p>
            <a:r>
              <a:rPr lang="en-US" cap="none" dirty="0"/>
              <a:t>Cluster</a:t>
            </a:r>
          </a:p>
          <a:p>
            <a:r>
              <a:rPr lang="en-US" cap="none" dirty="0"/>
              <a:t>sample</a:t>
            </a:r>
            <a:endParaRPr lang="en-GB" cap="none" dirty="0"/>
          </a:p>
        </p:txBody>
      </p:sp>
      <p:sp>
        <p:nvSpPr>
          <p:cNvPr id="4" name="Google Shape;68;p14">
            <a:extLst>
              <a:ext uri="{FF2B5EF4-FFF2-40B4-BE49-F238E27FC236}">
                <a16:creationId xmlns:a16="http://schemas.microsoft.com/office/drawing/2014/main" id="{8BE7DB88-2FC1-4851-9FA8-8DFD09FA734C}"/>
              </a:ext>
            </a:extLst>
          </p:cNvPr>
          <p:cNvSpPr txBox="1">
            <a:spLocks noGrp="1"/>
          </p:cNvSpPr>
          <p:nvPr>
            <p:ph type="body" sz="quarter" idx="4294967295"/>
          </p:nvPr>
        </p:nvSpPr>
        <p:spPr>
          <a:xfrm flipH="1">
            <a:off x="4872626" y="571113"/>
            <a:ext cx="6981718" cy="1159392"/>
          </a:xfrm>
          <a:prstGeom prst="rect">
            <a:avLst/>
          </a:prstGeom>
        </p:spPr>
        <p:txBody>
          <a:bodyPr spcFirstLastPara="1" vert="horz" wrap="square" lIns="91425" tIns="91425" rIns="91425" bIns="91425" rtlCol="0" anchor="t" anchorCtr="0">
            <a:noAutofit/>
          </a:bodyPr>
          <a:lstStyle/>
          <a:p>
            <a:pPr marL="0" indent="0">
              <a:buNone/>
            </a:pPr>
            <a:r>
              <a:rPr lang="en-US" sz="2000" b="0" dirty="0">
                <a:solidFill>
                  <a:schemeClr val="accent1"/>
                </a:solidFill>
              </a:rPr>
              <a:t>The population is first divided into groups (clusters) and then a fixed number of clusters are chosen randomly amongst all the clusters. The resulting sample will include all members from the clusters that were chosen.</a:t>
            </a:r>
          </a:p>
          <a:p>
            <a:endParaRPr lang="en-GB" sz="2400" b="1" dirty="0"/>
          </a:p>
          <a:p>
            <a:pPr marL="0" indent="0">
              <a:buNone/>
            </a:pPr>
            <a:r>
              <a:rPr lang="en-GB" sz="2400" b="1" dirty="0"/>
              <a:t>Examples</a:t>
            </a:r>
            <a:endParaRPr lang="en" sz="2400" b="1" dirty="0"/>
          </a:p>
          <a:p>
            <a:pPr marL="342900" indent="-342900">
              <a:buFont typeface="Arial" panose="020B0604020202020204" pitchFamily="34" charset="0"/>
              <a:buChar char="•"/>
            </a:pPr>
            <a:r>
              <a:rPr lang="en-US" sz="2000" b="0" dirty="0"/>
              <a:t>Classrooms in a school</a:t>
            </a:r>
          </a:p>
          <a:p>
            <a:pPr marL="342900" indent="-342900">
              <a:buFont typeface="Arial" panose="020B0604020202020204" pitchFamily="34" charset="0"/>
              <a:buChar char="•"/>
            </a:pPr>
            <a:r>
              <a:rPr lang="en-GB" sz="2000" b="0" dirty="0"/>
              <a:t>Properties within a postcode</a:t>
            </a:r>
          </a:p>
        </p:txBody>
      </p:sp>
      <p:pic>
        <p:nvPicPr>
          <p:cNvPr id="3" name="Picture 2">
            <a:extLst>
              <a:ext uri="{FF2B5EF4-FFF2-40B4-BE49-F238E27FC236}">
                <a16:creationId xmlns:a16="http://schemas.microsoft.com/office/drawing/2014/main" id="{46051E87-1DCF-4EF8-829D-53D15A2EEC7C}"/>
              </a:ext>
            </a:extLst>
          </p:cNvPr>
          <p:cNvPicPr>
            <a:picLocks noChangeAspect="1"/>
          </p:cNvPicPr>
          <p:nvPr/>
        </p:nvPicPr>
        <p:blipFill>
          <a:blip r:embed="rId2"/>
          <a:stretch>
            <a:fillRect/>
          </a:stretch>
        </p:blipFill>
        <p:spPr>
          <a:xfrm>
            <a:off x="4825497" y="3708070"/>
            <a:ext cx="6981718" cy="2886075"/>
          </a:xfrm>
          <a:prstGeom prst="rect">
            <a:avLst/>
          </a:prstGeom>
        </p:spPr>
      </p:pic>
    </p:spTree>
    <p:extLst>
      <p:ext uri="{BB962C8B-B14F-4D97-AF65-F5344CB8AC3E}">
        <p14:creationId xmlns:p14="http://schemas.microsoft.com/office/powerpoint/2010/main" val="3110602190"/>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slide-tempalte" id="{7DFE4F53-6A44-FD4D-9607-47C581E3A957}" vid="{EF4214AA-DFC6-D646-98EC-145FB889E9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d579490-102d-4bf3-8643-974e67683526" xsi:nil="true"/>
    <lcf76f155ced4ddcb4097134ff3c332f xmlns="b010d0a2-0afb-4761-895d-6585c20c04d7">
      <Terms xmlns="http://schemas.microsoft.com/office/infopath/2007/PartnerControls"/>
    </lcf76f155ced4ddcb4097134ff3c332f>
    <SharedWithUsers xmlns="9d579490-102d-4bf3-8643-974e67683526">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E0225895DF244E9A8FFDE67EF550DA" ma:contentTypeVersion="16" ma:contentTypeDescription="Create a new document." ma:contentTypeScope="" ma:versionID="a0839a8ca2aaa2e67ef69a3c1ac1cfe0">
  <xsd:schema xmlns:xsd="http://www.w3.org/2001/XMLSchema" xmlns:xs="http://www.w3.org/2001/XMLSchema" xmlns:p="http://schemas.microsoft.com/office/2006/metadata/properties" xmlns:ns2="b010d0a2-0afb-4761-895d-6585c20c04d7" xmlns:ns3="9d579490-102d-4bf3-8643-974e67683526" targetNamespace="http://schemas.microsoft.com/office/2006/metadata/properties" ma:root="true" ma:fieldsID="2889cce00b6bc2afbff8994e2c2096b6" ns2:_="" ns3:_="">
    <xsd:import namespace="b010d0a2-0afb-4761-895d-6585c20c04d7"/>
    <xsd:import namespace="9d579490-102d-4bf3-8643-974e6768352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0d0a2-0afb-4761-895d-6585c20c0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579490-102d-4bf3-8643-974e67683526"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e1d3cdd-0ef3-4b3c-82fb-0fe997b7d763}" ma:internalName="TaxCatchAll" ma:showField="CatchAllData" ma:web="9d579490-102d-4bf3-8643-974e67683526">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562AD2-2697-47F2-91B0-347D2079BD4E}">
  <ds:schemaRefs>
    <ds:schemaRef ds:uri="http://schemas.microsoft.com/sharepoint/v3/contenttype/forms"/>
  </ds:schemaRefs>
</ds:datastoreItem>
</file>

<file path=customXml/itemProps2.xml><?xml version="1.0" encoding="utf-8"?>
<ds:datastoreItem xmlns:ds="http://schemas.openxmlformats.org/officeDocument/2006/customXml" ds:itemID="{18956555-0707-4D8F-B446-265773DBDC96}">
  <ds:schemaRefs>
    <ds:schemaRef ds:uri="http://schemas.microsoft.com/office/2006/metadata/properties"/>
    <ds:schemaRef ds:uri="http://schemas.microsoft.com/office/infopath/2007/PartnerControls"/>
    <ds:schemaRef ds:uri="80DF0FCC-348A-44F6-80FB-CEABA5C6E423"/>
    <ds:schemaRef ds:uri="9e706368-9a73-4dcc-9221-b8fc62424fbc"/>
    <ds:schemaRef ds:uri="eb7c3fc1-ccd5-477b-94a4-7b6dc96a8d59"/>
    <ds:schemaRef ds:uri="9d579490-102d-4bf3-8643-974e67683526"/>
    <ds:schemaRef ds:uri="b010d0a2-0afb-4761-895d-6585c20c04d7"/>
  </ds:schemaRefs>
</ds:datastoreItem>
</file>

<file path=customXml/itemProps3.xml><?xml version="1.0" encoding="utf-8"?>
<ds:datastoreItem xmlns:ds="http://schemas.openxmlformats.org/officeDocument/2006/customXml" ds:itemID="{DE465546-DC78-4E5D-B2D7-0789E83DE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0d0a2-0afb-4761-895d-6585c20c04d7"/>
    <ds:schemaRef ds:uri="9d579490-102d-4bf3-8643-974e676835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382</TotalTime>
  <Words>1297</Words>
  <Application>Microsoft Macintosh PowerPoint</Application>
  <PresentationFormat>Widescreen</PresentationFormat>
  <Paragraphs>120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Montserrat</vt:lpstr>
      <vt:lpstr>Montserrat Black</vt:lpstr>
      <vt:lpstr>Wingdings</vt:lpstr>
      <vt:lpstr>Office Theme</vt:lpstr>
      <vt:lpstr> Statistical concepts and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Michael Burgess</dc:creator>
  <cp:lastModifiedBy>Deepanshu Pasrija</cp:lastModifiedBy>
  <cp:revision>239</cp:revision>
  <cp:lastPrinted>2019-08-23T12:24:43Z</cp:lastPrinted>
  <dcterms:created xsi:type="dcterms:W3CDTF">2019-07-17T14:23:11Z</dcterms:created>
  <dcterms:modified xsi:type="dcterms:W3CDTF">2024-07-29T13:52:27Z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0x0101005AE0225895DF244E9A8FFDE67EF550DA</vt:lpwstr>
  </property>
  <property fmtid="{D5CDD505-2E9C-101B-9397-08002B2CF9AE}" pid="3" name="BookType">
    <vt:lpwstr>4</vt:lpwstr>
  </property>
  <property fmtid="{D5CDD505-2E9C-101B-9397-08002B2CF9AE}" pid="4" name="Order">
    <vt:r8>262300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MediaServiceImageTags">
    <vt:lpwstr/>
  </property>
</Properties>
</file>