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Action1.xml" ContentType="application/vnd.ms-office.inkAction+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426" r:id="rId2"/>
    <p:sldId id="373" r:id="rId3"/>
    <p:sldId id="313" r:id="rId4"/>
    <p:sldId id="314"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 id="346" r:id="rId37"/>
    <p:sldId id="347" r:id="rId38"/>
    <p:sldId id="348" r:id="rId39"/>
    <p:sldId id="349" r:id="rId40"/>
    <p:sldId id="350" r:id="rId41"/>
    <p:sldId id="351" r:id="rId42"/>
    <p:sldId id="352" r:id="rId43"/>
    <p:sldId id="35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90"/>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1CF256-67DF-4583-B2D5-2B5243CAD6B4}"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en-GB"/>
        </a:p>
      </dgm:t>
    </dgm:pt>
    <dgm:pt modelId="{A7A9755C-937B-49A6-99B9-B32EB5926749}">
      <dgm:prSet phldrT="[Text]"/>
      <dgm:spPr/>
      <dgm:t>
        <a:bodyPr/>
        <a:lstStyle/>
        <a:p>
          <a:r>
            <a:rPr lang="en-GB" dirty="0"/>
            <a:t>Business Understanding</a:t>
          </a:r>
        </a:p>
      </dgm:t>
    </dgm:pt>
    <dgm:pt modelId="{D566549F-4FEE-48DF-9DFB-7676BD1A6667}" type="parTrans" cxnId="{58594EE7-A09B-42E3-9643-489EF592C4D7}">
      <dgm:prSet/>
      <dgm:spPr/>
      <dgm:t>
        <a:bodyPr/>
        <a:lstStyle/>
        <a:p>
          <a:endParaRPr lang="en-GB"/>
        </a:p>
      </dgm:t>
    </dgm:pt>
    <dgm:pt modelId="{13F0B28E-9A56-4C58-86FD-1F60BAF7955D}" type="sibTrans" cxnId="{58594EE7-A09B-42E3-9643-489EF592C4D7}">
      <dgm:prSet/>
      <dgm:spPr/>
      <dgm:t>
        <a:bodyPr/>
        <a:lstStyle/>
        <a:p>
          <a:endParaRPr lang="en-GB"/>
        </a:p>
      </dgm:t>
    </dgm:pt>
    <dgm:pt modelId="{305635E2-4F8D-4237-9567-963477B94FAC}">
      <dgm:prSet phldrT="[Text]"/>
      <dgm:spPr/>
      <dgm:t>
        <a:bodyPr/>
        <a:lstStyle/>
        <a:p>
          <a:r>
            <a:rPr lang="en-GB" dirty="0"/>
            <a:t>Data Preparation</a:t>
          </a:r>
        </a:p>
      </dgm:t>
    </dgm:pt>
    <dgm:pt modelId="{00583FA6-CDF9-43A6-96EF-40ABAEE050EE}" type="parTrans" cxnId="{9FB4E7F0-CA0A-4C26-B47D-7D05DEF92D62}">
      <dgm:prSet/>
      <dgm:spPr/>
      <dgm:t>
        <a:bodyPr/>
        <a:lstStyle/>
        <a:p>
          <a:endParaRPr lang="en-GB"/>
        </a:p>
      </dgm:t>
    </dgm:pt>
    <dgm:pt modelId="{4CD58634-4BB8-4F9D-B784-F984089ED34A}" type="sibTrans" cxnId="{9FB4E7F0-CA0A-4C26-B47D-7D05DEF92D62}">
      <dgm:prSet/>
      <dgm:spPr/>
      <dgm:t>
        <a:bodyPr/>
        <a:lstStyle/>
        <a:p>
          <a:endParaRPr lang="en-GB"/>
        </a:p>
      </dgm:t>
    </dgm:pt>
    <dgm:pt modelId="{7AEB5BB7-C33D-47D4-9BCC-35DAAEAC6656}">
      <dgm:prSet phldrT="[Text]"/>
      <dgm:spPr/>
      <dgm:t>
        <a:bodyPr/>
        <a:lstStyle/>
        <a:p>
          <a:r>
            <a:rPr lang="en-GB" dirty="0"/>
            <a:t>Modelling</a:t>
          </a:r>
        </a:p>
      </dgm:t>
    </dgm:pt>
    <dgm:pt modelId="{DB59863F-6119-4362-A222-054DABE042D6}" type="parTrans" cxnId="{8CF45C71-BFE0-43EC-9314-C52599792B26}">
      <dgm:prSet/>
      <dgm:spPr/>
      <dgm:t>
        <a:bodyPr/>
        <a:lstStyle/>
        <a:p>
          <a:endParaRPr lang="en-GB"/>
        </a:p>
      </dgm:t>
    </dgm:pt>
    <dgm:pt modelId="{2A36549E-E788-4229-8DDB-E31FFBC66A1D}" type="sibTrans" cxnId="{8CF45C71-BFE0-43EC-9314-C52599792B26}">
      <dgm:prSet/>
      <dgm:spPr/>
      <dgm:t>
        <a:bodyPr/>
        <a:lstStyle/>
        <a:p>
          <a:endParaRPr lang="en-GB"/>
        </a:p>
      </dgm:t>
    </dgm:pt>
    <dgm:pt modelId="{A067393D-5084-4623-9DC9-DB14FA26FFAE}">
      <dgm:prSet phldrT="[Text]"/>
      <dgm:spPr/>
      <dgm:t>
        <a:bodyPr/>
        <a:lstStyle/>
        <a:p>
          <a:r>
            <a:rPr lang="en-GB" dirty="0"/>
            <a:t>Evaluation</a:t>
          </a:r>
        </a:p>
      </dgm:t>
    </dgm:pt>
    <dgm:pt modelId="{4CEF5B35-925A-4786-A9B5-83E22F375CAB}" type="parTrans" cxnId="{DD4042AD-7F0E-4896-9C84-4ACB0373BCE2}">
      <dgm:prSet/>
      <dgm:spPr/>
      <dgm:t>
        <a:bodyPr/>
        <a:lstStyle/>
        <a:p>
          <a:endParaRPr lang="en-GB"/>
        </a:p>
      </dgm:t>
    </dgm:pt>
    <dgm:pt modelId="{68AFF485-BB5D-4AE1-92F0-2D29B1FF7A7D}" type="sibTrans" cxnId="{DD4042AD-7F0E-4896-9C84-4ACB0373BCE2}">
      <dgm:prSet/>
      <dgm:spPr/>
      <dgm:t>
        <a:bodyPr/>
        <a:lstStyle/>
        <a:p>
          <a:endParaRPr lang="en-GB"/>
        </a:p>
      </dgm:t>
    </dgm:pt>
    <dgm:pt modelId="{40CB37E0-32D9-46DA-B378-0E9F13B6C9B9}">
      <dgm:prSet phldrT="[Text]"/>
      <dgm:spPr/>
      <dgm:t>
        <a:bodyPr/>
        <a:lstStyle/>
        <a:p>
          <a:r>
            <a:rPr lang="en-GB" dirty="0"/>
            <a:t>Deployment</a:t>
          </a:r>
        </a:p>
      </dgm:t>
    </dgm:pt>
    <dgm:pt modelId="{A7B1C86A-9F78-4630-86B9-2D0AAE28C30F}" type="parTrans" cxnId="{47AB7A3D-FB69-49EB-9813-B259687779AC}">
      <dgm:prSet/>
      <dgm:spPr/>
      <dgm:t>
        <a:bodyPr/>
        <a:lstStyle/>
        <a:p>
          <a:endParaRPr lang="en-GB"/>
        </a:p>
      </dgm:t>
    </dgm:pt>
    <dgm:pt modelId="{72BAA439-3DBE-482F-B25D-2314D6F48B63}" type="sibTrans" cxnId="{47AB7A3D-FB69-49EB-9813-B259687779AC}">
      <dgm:prSet/>
      <dgm:spPr/>
      <dgm:t>
        <a:bodyPr/>
        <a:lstStyle/>
        <a:p>
          <a:endParaRPr lang="en-GB"/>
        </a:p>
      </dgm:t>
    </dgm:pt>
    <dgm:pt modelId="{EE49E563-FD99-47D2-A64C-8950D23513BD}">
      <dgm:prSet phldrT="[Text]"/>
      <dgm:spPr/>
      <dgm:t>
        <a:bodyPr/>
        <a:lstStyle/>
        <a:p>
          <a:r>
            <a:rPr lang="en-GB" dirty="0"/>
            <a:t>Data Understanding</a:t>
          </a:r>
        </a:p>
      </dgm:t>
    </dgm:pt>
    <dgm:pt modelId="{988A4FA4-9C74-4242-8ADD-F98D734CB60E}" type="parTrans" cxnId="{78672C51-C32E-4A84-A89C-8CFC34FFEAAF}">
      <dgm:prSet/>
      <dgm:spPr/>
      <dgm:t>
        <a:bodyPr/>
        <a:lstStyle/>
        <a:p>
          <a:endParaRPr lang="en-GB"/>
        </a:p>
      </dgm:t>
    </dgm:pt>
    <dgm:pt modelId="{209747E4-90F3-4777-A39B-6EF89C18A081}" type="sibTrans" cxnId="{78672C51-C32E-4A84-A89C-8CFC34FFEAAF}">
      <dgm:prSet/>
      <dgm:spPr/>
      <dgm:t>
        <a:bodyPr/>
        <a:lstStyle/>
        <a:p>
          <a:endParaRPr lang="en-GB"/>
        </a:p>
      </dgm:t>
    </dgm:pt>
    <dgm:pt modelId="{7D4A004F-FB18-4AA1-8702-28C96DB4B1FB}" type="pres">
      <dgm:prSet presAssocID="{841CF256-67DF-4583-B2D5-2B5243CAD6B4}" presName="cycle" presStyleCnt="0">
        <dgm:presLayoutVars>
          <dgm:dir/>
          <dgm:resizeHandles val="exact"/>
        </dgm:presLayoutVars>
      </dgm:prSet>
      <dgm:spPr/>
    </dgm:pt>
    <dgm:pt modelId="{8DB7D63C-DD2D-4EDA-A4A4-7FBFF5837A3D}" type="pres">
      <dgm:prSet presAssocID="{A7A9755C-937B-49A6-99B9-B32EB5926749}" presName="node" presStyleLbl="node1" presStyleIdx="0" presStyleCnt="6">
        <dgm:presLayoutVars>
          <dgm:bulletEnabled val="1"/>
        </dgm:presLayoutVars>
      </dgm:prSet>
      <dgm:spPr/>
    </dgm:pt>
    <dgm:pt modelId="{B15F6E78-ED74-401A-8E13-880A91629E79}" type="pres">
      <dgm:prSet presAssocID="{A7A9755C-937B-49A6-99B9-B32EB5926749}" presName="spNode" presStyleCnt="0"/>
      <dgm:spPr/>
    </dgm:pt>
    <dgm:pt modelId="{4A358501-E99D-4149-BD1C-378D50BF4C0D}" type="pres">
      <dgm:prSet presAssocID="{13F0B28E-9A56-4C58-86FD-1F60BAF7955D}" presName="sibTrans" presStyleLbl="sibTrans1D1" presStyleIdx="0" presStyleCnt="6"/>
      <dgm:spPr/>
    </dgm:pt>
    <dgm:pt modelId="{4CC843C9-1F0A-4C60-BDF4-DE0ECDAD2E51}" type="pres">
      <dgm:prSet presAssocID="{EE49E563-FD99-47D2-A64C-8950D23513BD}" presName="node" presStyleLbl="node1" presStyleIdx="1" presStyleCnt="6">
        <dgm:presLayoutVars>
          <dgm:bulletEnabled val="1"/>
        </dgm:presLayoutVars>
      </dgm:prSet>
      <dgm:spPr/>
    </dgm:pt>
    <dgm:pt modelId="{2B79BAD8-1176-45EB-85D9-9F7F1D0B6123}" type="pres">
      <dgm:prSet presAssocID="{EE49E563-FD99-47D2-A64C-8950D23513BD}" presName="spNode" presStyleCnt="0"/>
      <dgm:spPr/>
    </dgm:pt>
    <dgm:pt modelId="{C01EACD8-2E71-4422-8135-CFB0718099B0}" type="pres">
      <dgm:prSet presAssocID="{209747E4-90F3-4777-A39B-6EF89C18A081}" presName="sibTrans" presStyleLbl="sibTrans1D1" presStyleIdx="1" presStyleCnt="6"/>
      <dgm:spPr/>
    </dgm:pt>
    <dgm:pt modelId="{EF8E871F-F535-4046-857B-687C35D7EDFD}" type="pres">
      <dgm:prSet presAssocID="{305635E2-4F8D-4237-9567-963477B94FAC}" presName="node" presStyleLbl="node1" presStyleIdx="2" presStyleCnt="6">
        <dgm:presLayoutVars>
          <dgm:bulletEnabled val="1"/>
        </dgm:presLayoutVars>
      </dgm:prSet>
      <dgm:spPr/>
    </dgm:pt>
    <dgm:pt modelId="{64B80B9E-150F-44DF-A57E-36C9B9E7234C}" type="pres">
      <dgm:prSet presAssocID="{305635E2-4F8D-4237-9567-963477B94FAC}" presName="spNode" presStyleCnt="0"/>
      <dgm:spPr/>
    </dgm:pt>
    <dgm:pt modelId="{DE04B3A6-EF1E-4D99-80A4-55CB5D7E6644}" type="pres">
      <dgm:prSet presAssocID="{4CD58634-4BB8-4F9D-B784-F984089ED34A}" presName="sibTrans" presStyleLbl="sibTrans1D1" presStyleIdx="2" presStyleCnt="6"/>
      <dgm:spPr/>
    </dgm:pt>
    <dgm:pt modelId="{E0152E4C-AB62-4202-AA9C-E91A28D4A0FA}" type="pres">
      <dgm:prSet presAssocID="{7AEB5BB7-C33D-47D4-9BCC-35DAAEAC6656}" presName="node" presStyleLbl="node1" presStyleIdx="3" presStyleCnt="6">
        <dgm:presLayoutVars>
          <dgm:bulletEnabled val="1"/>
        </dgm:presLayoutVars>
      </dgm:prSet>
      <dgm:spPr/>
    </dgm:pt>
    <dgm:pt modelId="{38224818-3922-4283-8DAC-A01D525A9C20}" type="pres">
      <dgm:prSet presAssocID="{7AEB5BB7-C33D-47D4-9BCC-35DAAEAC6656}" presName="spNode" presStyleCnt="0"/>
      <dgm:spPr/>
    </dgm:pt>
    <dgm:pt modelId="{E101EA9B-F508-4A4F-8637-BECD68265311}" type="pres">
      <dgm:prSet presAssocID="{2A36549E-E788-4229-8DDB-E31FFBC66A1D}" presName="sibTrans" presStyleLbl="sibTrans1D1" presStyleIdx="3" presStyleCnt="6"/>
      <dgm:spPr/>
    </dgm:pt>
    <dgm:pt modelId="{9986D3D6-7F2B-4D09-B957-1AC7B7A5FEC3}" type="pres">
      <dgm:prSet presAssocID="{A067393D-5084-4623-9DC9-DB14FA26FFAE}" presName="node" presStyleLbl="node1" presStyleIdx="4" presStyleCnt="6">
        <dgm:presLayoutVars>
          <dgm:bulletEnabled val="1"/>
        </dgm:presLayoutVars>
      </dgm:prSet>
      <dgm:spPr/>
    </dgm:pt>
    <dgm:pt modelId="{D4B1C320-8C7A-479B-8D11-DDE24BB8AAEF}" type="pres">
      <dgm:prSet presAssocID="{A067393D-5084-4623-9DC9-DB14FA26FFAE}" presName="spNode" presStyleCnt="0"/>
      <dgm:spPr/>
    </dgm:pt>
    <dgm:pt modelId="{3E3D7473-E5B1-4642-8C4A-929E68A25D45}" type="pres">
      <dgm:prSet presAssocID="{68AFF485-BB5D-4AE1-92F0-2D29B1FF7A7D}" presName="sibTrans" presStyleLbl="sibTrans1D1" presStyleIdx="4" presStyleCnt="6"/>
      <dgm:spPr/>
    </dgm:pt>
    <dgm:pt modelId="{42C880E9-09C3-4179-B6B1-79E575AF48D5}" type="pres">
      <dgm:prSet presAssocID="{40CB37E0-32D9-46DA-B378-0E9F13B6C9B9}" presName="node" presStyleLbl="node1" presStyleIdx="5" presStyleCnt="6">
        <dgm:presLayoutVars>
          <dgm:bulletEnabled val="1"/>
        </dgm:presLayoutVars>
      </dgm:prSet>
      <dgm:spPr/>
    </dgm:pt>
    <dgm:pt modelId="{EF03CE1B-125D-4B3A-85B1-46AE6E631B63}" type="pres">
      <dgm:prSet presAssocID="{40CB37E0-32D9-46DA-B378-0E9F13B6C9B9}" presName="spNode" presStyleCnt="0"/>
      <dgm:spPr/>
    </dgm:pt>
    <dgm:pt modelId="{A97829DC-E0AF-42D1-8C75-1588676245A1}" type="pres">
      <dgm:prSet presAssocID="{72BAA439-3DBE-482F-B25D-2314D6F48B63}" presName="sibTrans" presStyleLbl="sibTrans1D1" presStyleIdx="5" presStyleCnt="6"/>
      <dgm:spPr/>
    </dgm:pt>
  </dgm:ptLst>
  <dgm:cxnLst>
    <dgm:cxn modelId="{F5C8E636-06DF-FD48-A2E4-6D438E88C2F7}" type="presOf" srcId="{2A36549E-E788-4229-8DDB-E31FFBC66A1D}" destId="{E101EA9B-F508-4A4F-8637-BECD68265311}" srcOrd="0" destOrd="0" presId="urn:microsoft.com/office/officeart/2005/8/layout/cycle5"/>
    <dgm:cxn modelId="{47AB7A3D-FB69-49EB-9813-B259687779AC}" srcId="{841CF256-67DF-4583-B2D5-2B5243CAD6B4}" destId="{40CB37E0-32D9-46DA-B378-0E9F13B6C9B9}" srcOrd="5" destOrd="0" parTransId="{A7B1C86A-9F78-4630-86B9-2D0AAE28C30F}" sibTransId="{72BAA439-3DBE-482F-B25D-2314D6F48B63}"/>
    <dgm:cxn modelId="{1438713E-E00D-3A4D-B672-EC46B7E0EEA0}" type="presOf" srcId="{A067393D-5084-4623-9DC9-DB14FA26FFAE}" destId="{9986D3D6-7F2B-4D09-B957-1AC7B7A5FEC3}" srcOrd="0" destOrd="0" presId="urn:microsoft.com/office/officeart/2005/8/layout/cycle5"/>
    <dgm:cxn modelId="{78672C51-C32E-4A84-A89C-8CFC34FFEAAF}" srcId="{841CF256-67DF-4583-B2D5-2B5243CAD6B4}" destId="{EE49E563-FD99-47D2-A64C-8950D23513BD}" srcOrd="1" destOrd="0" parTransId="{988A4FA4-9C74-4242-8ADD-F98D734CB60E}" sibTransId="{209747E4-90F3-4777-A39B-6EF89C18A081}"/>
    <dgm:cxn modelId="{8CF45C71-BFE0-43EC-9314-C52599792B26}" srcId="{841CF256-67DF-4583-B2D5-2B5243CAD6B4}" destId="{7AEB5BB7-C33D-47D4-9BCC-35DAAEAC6656}" srcOrd="3" destOrd="0" parTransId="{DB59863F-6119-4362-A222-054DABE042D6}" sibTransId="{2A36549E-E788-4229-8DDB-E31FFBC66A1D}"/>
    <dgm:cxn modelId="{7F534981-FA95-334E-8283-3CD5387E5183}" type="presOf" srcId="{A7A9755C-937B-49A6-99B9-B32EB5926749}" destId="{8DB7D63C-DD2D-4EDA-A4A4-7FBFF5837A3D}" srcOrd="0" destOrd="0" presId="urn:microsoft.com/office/officeart/2005/8/layout/cycle5"/>
    <dgm:cxn modelId="{B09E9581-553D-4443-A4F1-779981A0A9E4}" type="presOf" srcId="{7AEB5BB7-C33D-47D4-9BCC-35DAAEAC6656}" destId="{E0152E4C-AB62-4202-AA9C-E91A28D4A0FA}" srcOrd="0" destOrd="0" presId="urn:microsoft.com/office/officeart/2005/8/layout/cycle5"/>
    <dgm:cxn modelId="{910D10A3-4346-EB4B-A1B8-08871EE81AE8}" type="presOf" srcId="{841CF256-67DF-4583-B2D5-2B5243CAD6B4}" destId="{7D4A004F-FB18-4AA1-8702-28C96DB4B1FB}" srcOrd="0" destOrd="0" presId="urn:microsoft.com/office/officeart/2005/8/layout/cycle5"/>
    <dgm:cxn modelId="{31C77EA4-5F04-024C-A96B-3EDDABD82096}" type="presOf" srcId="{40CB37E0-32D9-46DA-B378-0E9F13B6C9B9}" destId="{42C880E9-09C3-4179-B6B1-79E575AF48D5}" srcOrd="0" destOrd="0" presId="urn:microsoft.com/office/officeart/2005/8/layout/cycle5"/>
    <dgm:cxn modelId="{DD4042AD-7F0E-4896-9C84-4ACB0373BCE2}" srcId="{841CF256-67DF-4583-B2D5-2B5243CAD6B4}" destId="{A067393D-5084-4623-9DC9-DB14FA26FFAE}" srcOrd="4" destOrd="0" parTransId="{4CEF5B35-925A-4786-A9B5-83E22F375CAB}" sibTransId="{68AFF485-BB5D-4AE1-92F0-2D29B1FF7A7D}"/>
    <dgm:cxn modelId="{EF7ACBB3-719E-B54A-A3E5-6A8458E17837}" type="presOf" srcId="{13F0B28E-9A56-4C58-86FD-1F60BAF7955D}" destId="{4A358501-E99D-4149-BD1C-378D50BF4C0D}" srcOrd="0" destOrd="0" presId="urn:microsoft.com/office/officeart/2005/8/layout/cycle5"/>
    <dgm:cxn modelId="{A093AAC1-C50E-A04E-9DA4-D9D748B5CA7A}" type="presOf" srcId="{72BAA439-3DBE-482F-B25D-2314D6F48B63}" destId="{A97829DC-E0AF-42D1-8C75-1588676245A1}" srcOrd="0" destOrd="0" presId="urn:microsoft.com/office/officeart/2005/8/layout/cycle5"/>
    <dgm:cxn modelId="{04EEC7C2-0D6A-B746-92D1-51C6537F71FF}" type="presOf" srcId="{4CD58634-4BB8-4F9D-B784-F984089ED34A}" destId="{DE04B3A6-EF1E-4D99-80A4-55CB5D7E6644}" srcOrd="0" destOrd="0" presId="urn:microsoft.com/office/officeart/2005/8/layout/cycle5"/>
    <dgm:cxn modelId="{46DBA6E2-6E8D-EC4C-AEAD-9B9D1964033A}" type="presOf" srcId="{68AFF485-BB5D-4AE1-92F0-2D29B1FF7A7D}" destId="{3E3D7473-E5B1-4642-8C4A-929E68A25D45}" srcOrd="0" destOrd="0" presId="urn:microsoft.com/office/officeart/2005/8/layout/cycle5"/>
    <dgm:cxn modelId="{58594EE7-A09B-42E3-9643-489EF592C4D7}" srcId="{841CF256-67DF-4583-B2D5-2B5243CAD6B4}" destId="{A7A9755C-937B-49A6-99B9-B32EB5926749}" srcOrd="0" destOrd="0" parTransId="{D566549F-4FEE-48DF-9DFB-7676BD1A6667}" sibTransId="{13F0B28E-9A56-4C58-86FD-1F60BAF7955D}"/>
    <dgm:cxn modelId="{9FB4E7F0-CA0A-4C26-B47D-7D05DEF92D62}" srcId="{841CF256-67DF-4583-B2D5-2B5243CAD6B4}" destId="{305635E2-4F8D-4237-9567-963477B94FAC}" srcOrd="2" destOrd="0" parTransId="{00583FA6-CDF9-43A6-96EF-40ABAEE050EE}" sibTransId="{4CD58634-4BB8-4F9D-B784-F984089ED34A}"/>
    <dgm:cxn modelId="{4978A3F4-90AA-394E-864F-2E7A6F310DEB}" type="presOf" srcId="{305635E2-4F8D-4237-9567-963477B94FAC}" destId="{EF8E871F-F535-4046-857B-687C35D7EDFD}" srcOrd="0" destOrd="0" presId="urn:microsoft.com/office/officeart/2005/8/layout/cycle5"/>
    <dgm:cxn modelId="{4E6ED2F5-4CBB-034E-9556-1A55891C29CB}" type="presOf" srcId="{EE49E563-FD99-47D2-A64C-8950D23513BD}" destId="{4CC843C9-1F0A-4C60-BDF4-DE0ECDAD2E51}" srcOrd="0" destOrd="0" presId="urn:microsoft.com/office/officeart/2005/8/layout/cycle5"/>
    <dgm:cxn modelId="{CF0672FC-A705-024B-ADCE-2BEADE75B903}" type="presOf" srcId="{209747E4-90F3-4777-A39B-6EF89C18A081}" destId="{C01EACD8-2E71-4422-8135-CFB0718099B0}" srcOrd="0" destOrd="0" presId="urn:microsoft.com/office/officeart/2005/8/layout/cycle5"/>
    <dgm:cxn modelId="{8305E5A2-47C6-0346-8A2C-A088DFAF6AA1}" type="presParOf" srcId="{7D4A004F-FB18-4AA1-8702-28C96DB4B1FB}" destId="{8DB7D63C-DD2D-4EDA-A4A4-7FBFF5837A3D}" srcOrd="0" destOrd="0" presId="urn:microsoft.com/office/officeart/2005/8/layout/cycle5"/>
    <dgm:cxn modelId="{9D5AD8E0-E475-4D4F-85FE-31EB0DA5F84B}" type="presParOf" srcId="{7D4A004F-FB18-4AA1-8702-28C96DB4B1FB}" destId="{B15F6E78-ED74-401A-8E13-880A91629E79}" srcOrd="1" destOrd="0" presId="urn:microsoft.com/office/officeart/2005/8/layout/cycle5"/>
    <dgm:cxn modelId="{1DB3D732-1A21-414E-AC38-F2D0051EE04E}" type="presParOf" srcId="{7D4A004F-FB18-4AA1-8702-28C96DB4B1FB}" destId="{4A358501-E99D-4149-BD1C-378D50BF4C0D}" srcOrd="2" destOrd="0" presId="urn:microsoft.com/office/officeart/2005/8/layout/cycle5"/>
    <dgm:cxn modelId="{579D06D6-09BC-474F-A547-7FF17456F142}" type="presParOf" srcId="{7D4A004F-FB18-4AA1-8702-28C96DB4B1FB}" destId="{4CC843C9-1F0A-4C60-BDF4-DE0ECDAD2E51}" srcOrd="3" destOrd="0" presId="urn:microsoft.com/office/officeart/2005/8/layout/cycle5"/>
    <dgm:cxn modelId="{4DF69DFD-74C8-8E49-958C-A9A9049BA349}" type="presParOf" srcId="{7D4A004F-FB18-4AA1-8702-28C96DB4B1FB}" destId="{2B79BAD8-1176-45EB-85D9-9F7F1D0B6123}" srcOrd="4" destOrd="0" presId="urn:microsoft.com/office/officeart/2005/8/layout/cycle5"/>
    <dgm:cxn modelId="{97AA2D90-9859-0A49-8EA5-91E019E73146}" type="presParOf" srcId="{7D4A004F-FB18-4AA1-8702-28C96DB4B1FB}" destId="{C01EACD8-2E71-4422-8135-CFB0718099B0}" srcOrd="5" destOrd="0" presId="urn:microsoft.com/office/officeart/2005/8/layout/cycle5"/>
    <dgm:cxn modelId="{FFD73CFD-6780-614F-874F-DA8402D40311}" type="presParOf" srcId="{7D4A004F-FB18-4AA1-8702-28C96DB4B1FB}" destId="{EF8E871F-F535-4046-857B-687C35D7EDFD}" srcOrd="6" destOrd="0" presId="urn:microsoft.com/office/officeart/2005/8/layout/cycle5"/>
    <dgm:cxn modelId="{FDE45DE3-9FA9-F442-9D51-902A1F79C91F}" type="presParOf" srcId="{7D4A004F-FB18-4AA1-8702-28C96DB4B1FB}" destId="{64B80B9E-150F-44DF-A57E-36C9B9E7234C}" srcOrd="7" destOrd="0" presId="urn:microsoft.com/office/officeart/2005/8/layout/cycle5"/>
    <dgm:cxn modelId="{17671E39-6DFA-4C41-8121-88A78BA7AE33}" type="presParOf" srcId="{7D4A004F-FB18-4AA1-8702-28C96DB4B1FB}" destId="{DE04B3A6-EF1E-4D99-80A4-55CB5D7E6644}" srcOrd="8" destOrd="0" presId="urn:microsoft.com/office/officeart/2005/8/layout/cycle5"/>
    <dgm:cxn modelId="{163C4648-B904-C948-BB1F-B5CCEDC1E356}" type="presParOf" srcId="{7D4A004F-FB18-4AA1-8702-28C96DB4B1FB}" destId="{E0152E4C-AB62-4202-AA9C-E91A28D4A0FA}" srcOrd="9" destOrd="0" presId="urn:microsoft.com/office/officeart/2005/8/layout/cycle5"/>
    <dgm:cxn modelId="{CF3F08AD-0B8E-F548-8C32-D2D3C8E42444}" type="presParOf" srcId="{7D4A004F-FB18-4AA1-8702-28C96DB4B1FB}" destId="{38224818-3922-4283-8DAC-A01D525A9C20}" srcOrd="10" destOrd="0" presId="urn:microsoft.com/office/officeart/2005/8/layout/cycle5"/>
    <dgm:cxn modelId="{62DCC80B-ABEF-8640-AE45-A17634CD12E1}" type="presParOf" srcId="{7D4A004F-FB18-4AA1-8702-28C96DB4B1FB}" destId="{E101EA9B-F508-4A4F-8637-BECD68265311}" srcOrd="11" destOrd="0" presId="urn:microsoft.com/office/officeart/2005/8/layout/cycle5"/>
    <dgm:cxn modelId="{19FE5C6C-86BC-BF48-988D-2BCD7D21E7E1}" type="presParOf" srcId="{7D4A004F-FB18-4AA1-8702-28C96DB4B1FB}" destId="{9986D3D6-7F2B-4D09-B957-1AC7B7A5FEC3}" srcOrd="12" destOrd="0" presId="urn:microsoft.com/office/officeart/2005/8/layout/cycle5"/>
    <dgm:cxn modelId="{A336E66D-45BB-1643-97ED-F93C1EF428CF}" type="presParOf" srcId="{7D4A004F-FB18-4AA1-8702-28C96DB4B1FB}" destId="{D4B1C320-8C7A-479B-8D11-DDE24BB8AAEF}" srcOrd="13" destOrd="0" presId="urn:microsoft.com/office/officeart/2005/8/layout/cycle5"/>
    <dgm:cxn modelId="{78C12444-1215-CC47-BB19-37E68D2DDD86}" type="presParOf" srcId="{7D4A004F-FB18-4AA1-8702-28C96DB4B1FB}" destId="{3E3D7473-E5B1-4642-8C4A-929E68A25D45}" srcOrd="14" destOrd="0" presId="urn:microsoft.com/office/officeart/2005/8/layout/cycle5"/>
    <dgm:cxn modelId="{04D54795-B401-6344-831E-5988B6907C57}" type="presParOf" srcId="{7D4A004F-FB18-4AA1-8702-28C96DB4B1FB}" destId="{42C880E9-09C3-4179-B6B1-79E575AF48D5}" srcOrd="15" destOrd="0" presId="urn:microsoft.com/office/officeart/2005/8/layout/cycle5"/>
    <dgm:cxn modelId="{A93D7609-2C85-AA41-BB9B-22D30B73EB7C}" type="presParOf" srcId="{7D4A004F-FB18-4AA1-8702-28C96DB4B1FB}" destId="{EF03CE1B-125D-4B3A-85B1-46AE6E631B63}" srcOrd="16" destOrd="0" presId="urn:microsoft.com/office/officeart/2005/8/layout/cycle5"/>
    <dgm:cxn modelId="{8A6FFE80-4C00-AC42-83F7-FD34A6AE8ED1}" type="presParOf" srcId="{7D4A004F-FB18-4AA1-8702-28C96DB4B1FB}" destId="{A97829DC-E0AF-42D1-8C75-1588676245A1}" srcOrd="17"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7D63C-DD2D-4EDA-A4A4-7FBFF5837A3D}">
      <dsp:nvSpPr>
        <dsp:cNvPr id="0" name=""/>
        <dsp:cNvSpPr/>
      </dsp:nvSpPr>
      <dsp:spPr>
        <a:xfrm>
          <a:off x="2892866" y="2116"/>
          <a:ext cx="1560318" cy="101420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Business Understanding</a:t>
          </a:r>
        </a:p>
      </dsp:txBody>
      <dsp:txXfrm>
        <a:off x="2942376" y="51626"/>
        <a:ext cx="1461298" cy="915187"/>
      </dsp:txXfrm>
    </dsp:sp>
    <dsp:sp modelId="{4A358501-E99D-4149-BD1C-378D50BF4C0D}">
      <dsp:nvSpPr>
        <dsp:cNvPr id="0" name=""/>
        <dsp:cNvSpPr/>
      </dsp:nvSpPr>
      <dsp:spPr>
        <a:xfrm>
          <a:off x="1283348" y="509220"/>
          <a:ext cx="4779355" cy="4779355"/>
        </a:xfrm>
        <a:custGeom>
          <a:avLst/>
          <a:gdLst/>
          <a:ahLst/>
          <a:cxnLst/>
          <a:rect l="0" t="0" r="0" b="0"/>
          <a:pathLst>
            <a:path>
              <a:moveTo>
                <a:pt x="3366166" y="208616"/>
              </a:moveTo>
              <a:arcTo wR="2389677" hR="2389677" stAng="17647121" swAng="924160"/>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CC843C9-1F0A-4C60-BDF4-DE0ECDAD2E51}">
      <dsp:nvSpPr>
        <dsp:cNvPr id="0" name=""/>
        <dsp:cNvSpPr/>
      </dsp:nvSpPr>
      <dsp:spPr>
        <a:xfrm>
          <a:off x="4962388" y="1196955"/>
          <a:ext cx="1560318" cy="101420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Data Understanding</a:t>
          </a:r>
        </a:p>
      </dsp:txBody>
      <dsp:txXfrm>
        <a:off x="5011898" y="1246465"/>
        <a:ext cx="1461298" cy="915187"/>
      </dsp:txXfrm>
    </dsp:sp>
    <dsp:sp modelId="{C01EACD8-2E71-4422-8135-CFB0718099B0}">
      <dsp:nvSpPr>
        <dsp:cNvPr id="0" name=""/>
        <dsp:cNvSpPr/>
      </dsp:nvSpPr>
      <dsp:spPr>
        <a:xfrm>
          <a:off x="1283348" y="509220"/>
          <a:ext cx="4779355" cy="4779355"/>
        </a:xfrm>
        <a:custGeom>
          <a:avLst/>
          <a:gdLst/>
          <a:ahLst/>
          <a:cxnLst/>
          <a:rect l="0" t="0" r="0" b="0"/>
          <a:pathLst>
            <a:path>
              <a:moveTo>
                <a:pt x="4742101" y="1969368"/>
              </a:moveTo>
              <a:arcTo wR="2389677" hR="2389677" stAng="20992189" swAng="1215622"/>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F8E871F-F535-4046-857B-687C35D7EDFD}">
      <dsp:nvSpPr>
        <dsp:cNvPr id="0" name=""/>
        <dsp:cNvSpPr/>
      </dsp:nvSpPr>
      <dsp:spPr>
        <a:xfrm>
          <a:off x="4962388" y="3586633"/>
          <a:ext cx="1560318" cy="101420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Data Preparation</a:t>
          </a:r>
        </a:p>
      </dsp:txBody>
      <dsp:txXfrm>
        <a:off x="5011898" y="3636143"/>
        <a:ext cx="1461298" cy="915187"/>
      </dsp:txXfrm>
    </dsp:sp>
    <dsp:sp modelId="{DE04B3A6-EF1E-4D99-80A4-55CB5D7E6644}">
      <dsp:nvSpPr>
        <dsp:cNvPr id="0" name=""/>
        <dsp:cNvSpPr/>
      </dsp:nvSpPr>
      <dsp:spPr>
        <a:xfrm>
          <a:off x="1283348" y="509220"/>
          <a:ext cx="4779355" cy="4779355"/>
        </a:xfrm>
        <a:custGeom>
          <a:avLst/>
          <a:gdLst/>
          <a:ahLst/>
          <a:cxnLst/>
          <a:rect l="0" t="0" r="0" b="0"/>
          <a:pathLst>
            <a:path>
              <a:moveTo>
                <a:pt x="3910386" y="4233045"/>
              </a:moveTo>
              <a:arcTo wR="2389677" hR="2389677" stAng="3028720" swAng="924160"/>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0152E4C-AB62-4202-AA9C-E91A28D4A0FA}">
      <dsp:nvSpPr>
        <dsp:cNvPr id="0" name=""/>
        <dsp:cNvSpPr/>
      </dsp:nvSpPr>
      <dsp:spPr>
        <a:xfrm>
          <a:off x="2892866" y="4781472"/>
          <a:ext cx="1560318" cy="101420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Modelling</a:t>
          </a:r>
        </a:p>
      </dsp:txBody>
      <dsp:txXfrm>
        <a:off x="2942376" y="4830982"/>
        <a:ext cx="1461298" cy="915187"/>
      </dsp:txXfrm>
    </dsp:sp>
    <dsp:sp modelId="{E101EA9B-F508-4A4F-8637-BECD68265311}">
      <dsp:nvSpPr>
        <dsp:cNvPr id="0" name=""/>
        <dsp:cNvSpPr/>
      </dsp:nvSpPr>
      <dsp:spPr>
        <a:xfrm>
          <a:off x="1283348" y="509220"/>
          <a:ext cx="4779355" cy="4779355"/>
        </a:xfrm>
        <a:custGeom>
          <a:avLst/>
          <a:gdLst/>
          <a:ahLst/>
          <a:cxnLst/>
          <a:rect l="0" t="0" r="0" b="0"/>
          <a:pathLst>
            <a:path>
              <a:moveTo>
                <a:pt x="1413188" y="4570738"/>
              </a:moveTo>
              <a:arcTo wR="2389677" hR="2389677" stAng="6847121" swAng="924160"/>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9986D3D6-7F2B-4D09-B957-1AC7B7A5FEC3}">
      <dsp:nvSpPr>
        <dsp:cNvPr id="0" name=""/>
        <dsp:cNvSpPr/>
      </dsp:nvSpPr>
      <dsp:spPr>
        <a:xfrm>
          <a:off x="823345" y="3586633"/>
          <a:ext cx="1560318" cy="1014207"/>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Evaluation</a:t>
          </a:r>
        </a:p>
      </dsp:txBody>
      <dsp:txXfrm>
        <a:off x="872855" y="3636143"/>
        <a:ext cx="1461298" cy="915187"/>
      </dsp:txXfrm>
    </dsp:sp>
    <dsp:sp modelId="{3E3D7473-E5B1-4642-8C4A-929E68A25D45}">
      <dsp:nvSpPr>
        <dsp:cNvPr id="0" name=""/>
        <dsp:cNvSpPr/>
      </dsp:nvSpPr>
      <dsp:spPr>
        <a:xfrm>
          <a:off x="1283348" y="509220"/>
          <a:ext cx="4779355" cy="4779355"/>
        </a:xfrm>
        <a:custGeom>
          <a:avLst/>
          <a:gdLst/>
          <a:ahLst/>
          <a:cxnLst/>
          <a:rect l="0" t="0" r="0" b="0"/>
          <a:pathLst>
            <a:path>
              <a:moveTo>
                <a:pt x="37253" y="2809987"/>
              </a:moveTo>
              <a:arcTo wR="2389677" hR="2389677" stAng="10192189" swAng="1215622"/>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2C880E9-09C3-4179-B6B1-79E575AF48D5}">
      <dsp:nvSpPr>
        <dsp:cNvPr id="0" name=""/>
        <dsp:cNvSpPr/>
      </dsp:nvSpPr>
      <dsp:spPr>
        <a:xfrm>
          <a:off x="823345" y="1196955"/>
          <a:ext cx="1560318" cy="101420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Deployment</a:t>
          </a:r>
        </a:p>
      </dsp:txBody>
      <dsp:txXfrm>
        <a:off x="872855" y="1246465"/>
        <a:ext cx="1461298" cy="915187"/>
      </dsp:txXfrm>
    </dsp:sp>
    <dsp:sp modelId="{A97829DC-E0AF-42D1-8C75-1588676245A1}">
      <dsp:nvSpPr>
        <dsp:cNvPr id="0" name=""/>
        <dsp:cNvSpPr/>
      </dsp:nvSpPr>
      <dsp:spPr>
        <a:xfrm>
          <a:off x="1283348" y="509220"/>
          <a:ext cx="4779355" cy="4779355"/>
        </a:xfrm>
        <a:custGeom>
          <a:avLst/>
          <a:gdLst/>
          <a:ahLst/>
          <a:cxnLst/>
          <a:rect l="0" t="0" r="0" b="0"/>
          <a:pathLst>
            <a:path>
              <a:moveTo>
                <a:pt x="868969" y="546309"/>
              </a:moveTo>
              <a:arcTo wR="2389677" hR="2389677" stAng="13828720" swAng="924160"/>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Action1.xml><?xml version="1.0" encoding="utf-8"?>
<iact:actions xmlns:iact="http://schemas.microsoft.com/office/powerpoint/2014/inkAction" lengthUnit="cm" timeUnit="ms">
  <inkml:definitions xmlns:inkml="http://www.w3.org/2003/InkML">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0.28222" units="1/cm"/>
          <inkml:channelProperty channel="Y" name="resolution" value="0.28222" units="1/cm"/>
          <inkml:channelProperty channel="T" name="resolution" value="1" units="1/dev"/>
        </inkml:channelProperties>
      </inkml:inkSource>
      <inkml:timestamp xml:id="ts0" timeString="2017-04-18T05:54:20.851Z"/>
    </inkml:context>
    <inkml:brush xml:id="br0">
      <inkml:brushProperty name="width" value="0.1016" units="cm"/>
      <inkml:brushProperty name="height" value="0.1016" units="cm"/>
      <inkml:brushProperty name="color" value="#000000"/>
    </inkml:brush>
    <inkml:brush xml:id="brinv">
      <inkml:brushProperty name="width" value="0.05" units="cm"/>
      <inkml:brushProperty name="height" value="0.05" units="cm"/>
      <inkml:brushProperty name="color" value="#000000"/>
      <inkml:brushProperty name="transparency" value="255"/>
    </inkml:brush>
  </inkml:definitions>
  <iact:action type="add" startTime="28142">
    <iact:property name="dataType"/>
    <iact:actionData xml:id="d0">
      <inkml:trace xmlns:inkml="http://www.w3.org/2003/InkML" xml:id="stk0" contextRef="#ctx0" brushRef="#br0">12 12 0</inkml:trace>
    </iact:actionData>
  </iact:action>
  <iact:action type="add" startTime="28143">
    <iact:property name="dataType"/>
    <iact:actionData xml:id="d1">
      <inkml:trace xmlns:inkml="http://www.w3.org/2003/InkML" xml:id="stk1" contextRef="#ctx0" brushRef="#brinv">0 0 0</inkml:trace>
    </iact:actionData>
  </iact:action>
  <iact:action type="add" startTime="28144">
    <iact:property name="dataType"/>
    <iact:actionData xml:id="d2">
      <inkml:trace xmlns:inkml="http://www.w3.org/2003/InkML" xml:id="stk2" contextRef="#ctx0" brushRef="#brinv">23 23 0</inkml:trace>
    </iact:actionData>
  </iact:action>
</iact:action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4FA3F-57B2-1842-AFA8-9723F4E02FF8}" type="datetimeFigureOut">
              <a:rPr lang="en-US" smtClean="0"/>
              <a:t>5/13/21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253D2-7D1D-9F43-88CD-6C4EC24F31DD}" type="slidenum">
              <a:rPr lang="en-US" smtClean="0"/>
              <a:t>‹#›</a:t>
            </a:fld>
            <a:endParaRPr lang="en-US"/>
          </a:p>
        </p:txBody>
      </p:sp>
    </p:spTree>
    <p:extLst>
      <p:ext uri="{BB962C8B-B14F-4D97-AF65-F5344CB8AC3E}">
        <p14:creationId xmlns:p14="http://schemas.microsoft.com/office/powerpoint/2010/main" val="1447978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GB" dirty="0"/>
          </a:p>
          <a:p>
            <a:pPr marL="171450" indent="-171450">
              <a:buFont typeface="Arial" panose="020B0604020202020204" pitchFamily="34" charset="0"/>
              <a:buChar char="•"/>
            </a:pPr>
            <a:r>
              <a:rPr lang="en-GB" dirty="0"/>
              <a:t>Cross Industry Standard Process for Data Mining (CRISP-DM)</a:t>
            </a:r>
          </a:p>
          <a:p>
            <a:pPr marL="171450" indent="-171450">
              <a:buFont typeface="Arial" panose="020B0604020202020204" pitchFamily="34" charset="0"/>
              <a:buChar char="•"/>
            </a:pPr>
            <a:r>
              <a:rPr lang="en-GB" dirty="0"/>
              <a:t>Breaks everything down into 6 phases</a:t>
            </a:r>
          </a:p>
          <a:p>
            <a:pPr marL="171450" indent="-171450">
              <a:buFont typeface="Arial" panose="020B0604020202020204" pitchFamily="34" charset="0"/>
              <a:buChar char="•"/>
            </a:pPr>
            <a:r>
              <a:rPr lang="en-GB" dirty="0"/>
              <a:t>Allows for going bac  k a step – more agile approach to understanding</a:t>
            </a:r>
          </a:p>
          <a:p>
            <a:pPr marL="0" lvl="0" indent="0">
              <a:buFont typeface="Arial" panose="020B0604020202020204" pitchFamily="34" charset="0"/>
              <a:buNone/>
            </a:pPr>
            <a:endParaRPr lang="en-GB" dirty="0"/>
          </a:p>
          <a:p>
            <a:pPr marL="0" indent="0">
              <a:buFont typeface="Arial" panose="020B0604020202020204" pitchFamily="34" charset="0"/>
              <a:buNone/>
            </a:pPr>
            <a:endParaRPr lang="en-GB" dirty="0"/>
          </a:p>
          <a:p>
            <a:pPr fontAlgn="base" latinLnBrk="0"/>
            <a:r>
              <a:rPr lang="en-GB" sz="1200" b="1" i="0" u="none" strike="noStrike" kern="1200" dirty="0">
                <a:solidFill>
                  <a:schemeClr val="tx1"/>
                </a:solidFill>
                <a:effectLst/>
                <a:latin typeface="+mn-lt"/>
                <a:ea typeface="+mn-ea"/>
                <a:cs typeface="+mn-cs"/>
              </a:rPr>
              <a:t>Business Understanding</a:t>
            </a:r>
          </a:p>
          <a:p>
            <a:pPr marL="171450" indent="-171450" fontAlgn="base" latinLnBrk="0">
              <a:buFont typeface="Arial" panose="020B0604020202020204" pitchFamily="34" charset="0"/>
              <a:buChar char="•"/>
            </a:pPr>
            <a:r>
              <a:rPr lang="en-GB" sz="1200" b="0" i="0" u="none" strike="noStrike" kern="1200" dirty="0">
                <a:solidFill>
                  <a:schemeClr val="tx1"/>
                </a:solidFill>
                <a:effectLst/>
                <a:latin typeface="+mn-lt"/>
                <a:ea typeface="+mn-ea"/>
                <a:cs typeface="+mn-cs"/>
              </a:rPr>
              <a:t>An initial opportunity assessment</a:t>
            </a:r>
          </a:p>
          <a:p>
            <a:pPr marL="171450" indent="-171450" fontAlgn="base" latinLnBrk="0">
              <a:buFont typeface="Arial" panose="020B0604020202020204" pitchFamily="34" charset="0"/>
              <a:buChar char="•"/>
            </a:pPr>
            <a:r>
              <a:rPr lang="en-GB" sz="1200" b="0" i="0" u="none" strike="noStrike" kern="1200" dirty="0">
                <a:solidFill>
                  <a:schemeClr val="tx1"/>
                </a:solidFill>
                <a:effectLst/>
                <a:latin typeface="+mn-lt"/>
                <a:ea typeface="+mn-ea"/>
                <a:cs typeface="+mn-cs"/>
              </a:rPr>
              <a:t>Identification of the business questions that are candidates for the solutions</a:t>
            </a:r>
          </a:p>
          <a:p>
            <a:pPr marL="171450" indent="-171450" fontAlgn="base" latinLnBrk="0">
              <a:buFont typeface="Arial" panose="020B0604020202020204" pitchFamily="34" charset="0"/>
              <a:buChar char="•"/>
            </a:pPr>
            <a:r>
              <a:rPr lang="en-GB" sz="1200" b="0" i="0" u="none" strike="noStrike" kern="1200" dirty="0">
                <a:solidFill>
                  <a:schemeClr val="tx1"/>
                </a:solidFill>
                <a:effectLst/>
                <a:latin typeface="+mn-lt"/>
                <a:ea typeface="+mn-ea"/>
                <a:cs typeface="+mn-cs"/>
              </a:rPr>
              <a:t>Problem formulation</a:t>
            </a:r>
          </a:p>
          <a:p>
            <a:pPr marL="171450" indent="-171450" fontAlgn="base" latinLnBrk="0">
              <a:buFont typeface="Arial" panose="020B0604020202020204" pitchFamily="34" charset="0"/>
              <a:buChar char="•"/>
            </a:pPr>
            <a:r>
              <a:rPr lang="en-GB" sz="1200" b="0" i="0" u="none" strike="noStrike" kern="1200" dirty="0">
                <a:solidFill>
                  <a:schemeClr val="tx1"/>
                </a:solidFill>
                <a:effectLst/>
                <a:latin typeface="+mn-lt"/>
                <a:ea typeface="+mn-ea"/>
                <a:cs typeface="+mn-cs"/>
              </a:rPr>
              <a:t>Cost-benefit analysis</a:t>
            </a:r>
          </a:p>
          <a:p>
            <a:pPr marL="171450" indent="-171450" fontAlgn="base" latinLnBrk="0">
              <a:buFont typeface="Arial" panose="020B0604020202020204" pitchFamily="34" charset="0"/>
              <a:buChar char="•"/>
            </a:pPr>
            <a:endParaRPr lang="en-GB" sz="1200" b="0" i="0" u="none" strike="noStrike" kern="1200" dirty="0">
              <a:solidFill>
                <a:schemeClr val="tx1"/>
              </a:solidFill>
              <a:effectLst/>
              <a:latin typeface="+mn-lt"/>
              <a:ea typeface="+mn-ea"/>
              <a:cs typeface="+mn-cs"/>
            </a:endParaRPr>
          </a:p>
          <a:p>
            <a:pPr fontAlgn="base"/>
            <a:r>
              <a:rPr lang="en-GB" sz="1200" b="1" i="0" u="none" strike="noStrike" kern="1200" dirty="0">
                <a:solidFill>
                  <a:schemeClr val="tx1"/>
                </a:solidFill>
                <a:effectLst/>
                <a:latin typeface="+mn-lt"/>
                <a:ea typeface="+mn-ea"/>
                <a:cs typeface="+mn-cs"/>
              </a:rPr>
              <a:t>Understanding Data</a:t>
            </a:r>
          </a:p>
          <a:p>
            <a:pPr marL="171450" indent="-171450" fontAlgn="base">
              <a:buFont typeface="Arial" panose="020B0604020202020204" pitchFamily="34" charset="0"/>
              <a:buChar char="•"/>
            </a:pPr>
            <a:r>
              <a:rPr lang="en-GB" sz="1200" b="0" i="0" u="none" strike="noStrike" kern="1200" dirty="0">
                <a:solidFill>
                  <a:schemeClr val="tx1"/>
                </a:solidFill>
                <a:effectLst/>
                <a:latin typeface="+mn-lt"/>
                <a:ea typeface="+mn-ea"/>
                <a:cs typeface="+mn-cs"/>
              </a:rPr>
              <a:t>Identifying data types (string, integer, dates, </a:t>
            </a:r>
            <a:r>
              <a:rPr lang="en-GB" sz="1200" b="0" i="0" u="none" strike="noStrike" kern="1200" dirty="0" err="1">
                <a:solidFill>
                  <a:schemeClr val="tx1"/>
                </a:solidFill>
                <a:effectLst/>
                <a:latin typeface="+mn-lt"/>
                <a:ea typeface="+mn-ea"/>
                <a:cs typeface="+mn-cs"/>
              </a:rPr>
              <a:t>boolean</a:t>
            </a:r>
            <a:r>
              <a:rPr lang="en-GB" sz="1200" b="0" i="0" u="none" strike="noStrike" kern="1200" dirty="0">
                <a:solidFill>
                  <a:schemeClr val="tx1"/>
                </a:solidFill>
                <a:effectLst/>
                <a:latin typeface="+mn-lt"/>
                <a:ea typeface="+mn-ea"/>
                <a:cs typeface="+mn-cs"/>
              </a:rPr>
              <a:t>)</a:t>
            </a:r>
          </a:p>
          <a:p>
            <a:pPr marL="171450" indent="-171450" fontAlgn="base">
              <a:buFont typeface="Arial" panose="020B0604020202020204" pitchFamily="34" charset="0"/>
              <a:buChar char="•"/>
            </a:pPr>
            <a:r>
              <a:rPr lang="en-GB" sz="1200" b="0" i="0" u="none" strike="noStrike" kern="1200" dirty="0">
                <a:solidFill>
                  <a:schemeClr val="tx1"/>
                </a:solidFill>
                <a:effectLst/>
                <a:latin typeface="+mn-lt"/>
                <a:ea typeface="+mn-ea"/>
                <a:cs typeface="+mn-cs"/>
              </a:rPr>
              <a:t>Determining the distribution (Discrete/Categorical or Continuous)</a:t>
            </a:r>
          </a:p>
          <a:p>
            <a:pPr marL="171450" indent="-171450" fontAlgn="base">
              <a:buFont typeface="Arial" panose="020B0604020202020204" pitchFamily="34" charset="0"/>
              <a:buChar char="•"/>
            </a:pPr>
            <a:r>
              <a:rPr lang="en-GB" sz="1200" b="0" i="0" u="none" strike="noStrike" kern="1200" dirty="0">
                <a:solidFill>
                  <a:schemeClr val="tx1"/>
                </a:solidFill>
                <a:effectLst/>
                <a:latin typeface="+mn-lt"/>
                <a:ea typeface="+mn-ea"/>
                <a:cs typeface="+mn-cs"/>
              </a:rPr>
              <a:t>Population of values or identification missing values (dense or sparse)</a:t>
            </a:r>
          </a:p>
          <a:p>
            <a:pPr marL="171450" indent="-171450" fontAlgn="base">
              <a:buFont typeface="Arial" panose="020B0604020202020204" pitchFamily="34" charset="0"/>
              <a:buChar char="•"/>
            </a:pPr>
            <a:r>
              <a:rPr lang="en-GB" sz="1200" b="0" i="0" u="none" strike="noStrike" kern="1200" dirty="0">
                <a:solidFill>
                  <a:schemeClr val="tx1"/>
                </a:solidFill>
                <a:effectLst/>
                <a:latin typeface="+mn-lt"/>
                <a:ea typeface="+mn-ea"/>
                <a:cs typeface="+mn-cs"/>
              </a:rPr>
              <a:t>Generating a statistical profile of the data (Min, Max, Mean, Counts, Distinct Count, etc)</a:t>
            </a:r>
          </a:p>
          <a:p>
            <a:pPr marL="171450" indent="-171450" fontAlgn="base">
              <a:buFont typeface="Arial" panose="020B0604020202020204" pitchFamily="34" charset="0"/>
              <a:buChar char="•"/>
            </a:pPr>
            <a:r>
              <a:rPr lang="en-GB" sz="1200" b="0" i="0" u="none" strike="noStrike" kern="1200" dirty="0">
                <a:solidFill>
                  <a:schemeClr val="tx1"/>
                </a:solidFill>
                <a:effectLst/>
                <a:latin typeface="+mn-lt"/>
                <a:ea typeface="+mn-ea"/>
                <a:cs typeface="+mn-cs"/>
              </a:rPr>
              <a:t>Identifying correlation within the data set</a:t>
            </a:r>
          </a:p>
          <a:p>
            <a:pPr marL="0" indent="0">
              <a:buFont typeface="Arial" panose="020B0604020202020204" pitchFamily="34" charset="0"/>
              <a:buNone/>
            </a:pPr>
            <a:endParaRPr lang="en-GB" dirty="0"/>
          </a:p>
          <a:p>
            <a:pPr marL="171450" indent="-171450">
              <a:buFont typeface="Arial" panose="020B0604020202020204" pitchFamily="34" charset="0"/>
              <a:buChar char="•"/>
            </a:pPr>
            <a:r>
              <a:rPr lang="en-GB" dirty="0"/>
              <a:t>Data science involves:</a:t>
            </a:r>
          </a:p>
          <a:p>
            <a:pPr marL="628650" lvl="1" indent="-171450">
              <a:buFont typeface="Arial" panose="020B0604020202020204" pitchFamily="34" charset="0"/>
              <a:buChar char="•"/>
            </a:pPr>
            <a:r>
              <a:rPr lang="en-GB" dirty="0"/>
              <a:t>Finding data</a:t>
            </a:r>
          </a:p>
          <a:p>
            <a:pPr marL="628650" lvl="1" indent="-171450">
              <a:buFont typeface="Arial" panose="020B0604020202020204" pitchFamily="34" charset="0"/>
              <a:buChar char="•"/>
            </a:pPr>
            <a:r>
              <a:rPr lang="en-GB" dirty="0"/>
              <a:t>Acquiring data</a:t>
            </a:r>
          </a:p>
          <a:p>
            <a:pPr marL="628650" lvl="1" indent="-171450">
              <a:buFont typeface="Arial" panose="020B0604020202020204" pitchFamily="34" charset="0"/>
              <a:buChar char="•"/>
            </a:pPr>
            <a:r>
              <a:rPr lang="en-GB" dirty="0"/>
              <a:t>Cleaning and transforming data</a:t>
            </a:r>
          </a:p>
          <a:p>
            <a:pPr marL="628650" lvl="1" indent="-171450">
              <a:buFont typeface="Arial" panose="020B0604020202020204" pitchFamily="34" charset="0"/>
              <a:buChar char="•"/>
            </a:pPr>
            <a:r>
              <a:rPr lang="en-GB" dirty="0"/>
              <a:t>Understanding relationships in data</a:t>
            </a:r>
          </a:p>
          <a:p>
            <a:pPr marL="628650" lvl="1" indent="-171450">
              <a:buFont typeface="Arial" panose="020B0604020202020204" pitchFamily="34" charset="0"/>
              <a:buChar char="•"/>
            </a:pPr>
            <a:r>
              <a:rPr lang="en-GB" dirty="0"/>
              <a:t>Delivering value from data</a:t>
            </a:r>
          </a:p>
          <a:p>
            <a:pPr marL="171450" lvl="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8A4384D1-8F66-42D0-A412-5BE748C5039D}" type="slidenum">
              <a:rPr lang="en-GB" smtClean="0"/>
              <a:t>1</a:t>
            </a:fld>
            <a:endParaRPr lang="en-GB" dirty="0"/>
          </a:p>
        </p:txBody>
      </p:sp>
    </p:spTree>
    <p:extLst>
      <p:ext uri="{BB962C8B-B14F-4D97-AF65-F5344CB8AC3E}">
        <p14:creationId xmlns:p14="http://schemas.microsoft.com/office/powerpoint/2010/main" val="68676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f5d86b5a_0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f5d86b5a_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732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f5d86b5a_0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 name="Google Shape;31;gf5d86b5a_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9438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f5d86b5a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f5d86b5a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4300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f5d86b5a_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f5d86b5a_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49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f5d86b5a_0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f5d86b5a_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124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f5d86b5a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f5d86b5a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144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f5d86b5a_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f5d86b5a_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195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f5d86b5a_0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f5d86b5a_0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344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f5d86b5a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f5d86b5a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308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fc5810fb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fc5810fb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792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1878710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c5810fb_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fc5810fb_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010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c5810fb_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c5810fb_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412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c5810fb_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fc5810fb_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337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fc5810fb_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fc5810fb_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747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c5810fb_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c5810fb_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827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c5810fb_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c5810fb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700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c5810fb_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c5810fb_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928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fc5810fb_0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fc5810fb_0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840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fc5810fb_0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fc5810fb_0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4549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c5810fb_0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fc5810f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7876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ge49e5a93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ge49e5a93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15091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c5810fb_0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fc5810fb_0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583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fc5810fb_0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c5810fb_0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59507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fc5810fb_0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fc5810fb_0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2074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fc5810fb_0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fc5810fb_0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15418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fc5810fb_0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fc5810fb_0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6418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c5810fb_0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c5810fb_0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925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c5810fb_0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fc5810fb_0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7587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c5810fb_0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fc5810fb_0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5986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c5810fb_0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c5810fb_0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8200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fc5810fb_0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fc5810fb_0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774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e49e5a93_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e49e5a93_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751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fc5810fb_0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fc5810fb_0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37557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fc5810fb_0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fc5810fb_0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6419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fc5810fb_0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fc5810fb_0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48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e49e5a93_0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e49e5a93_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594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e49e5a93_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e49e5a93_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4622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e49e5a93_0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e49e5a93_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45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49e5a93_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49e5a93_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618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49e5a93_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49e5a93_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952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1FD1B-47E1-A94F-85FB-415AB69A6C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0B3A44-95C1-3C4C-B078-9389D7F8F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372BAF-2857-BB43-8970-A65D20189A37}"/>
              </a:ext>
            </a:extLst>
          </p:cNvPr>
          <p:cNvSpPr>
            <a:spLocks noGrp="1"/>
          </p:cNvSpPr>
          <p:nvPr>
            <p:ph type="dt" sz="half" idx="10"/>
          </p:nvPr>
        </p:nvSpPr>
        <p:spPr/>
        <p:txBody>
          <a:bodyPr/>
          <a:lstStyle/>
          <a:p>
            <a:fld id="{818CFB16-3F40-464F-9764-6DE8A9AFF7F7}" type="datetimeFigureOut">
              <a:rPr lang="en-US" smtClean="0"/>
              <a:t>5/13/21</a:t>
            </a:fld>
            <a:endParaRPr lang="en-US"/>
          </a:p>
        </p:txBody>
      </p:sp>
      <p:sp>
        <p:nvSpPr>
          <p:cNvPr id="5" name="Footer Placeholder 4">
            <a:extLst>
              <a:ext uri="{FF2B5EF4-FFF2-40B4-BE49-F238E27FC236}">
                <a16:creationId xmlns:a16="http://schemas.microsoft.com/office/drawing/2014/main" id="{2F805CD0-F4D2-0B41-9A60-3421820E3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6D4C6-DE57-314C-B52C-42B624B6A590}"/>
              </a:ext>
            </a:extLst>
          </p:cNvPr>
          <p:cNvSpPr>
            <a:spLocks noGrp="1"/>
          </p:cNvSpPr>
          <p:nvPr>
            <p:ph type="sldNum" sz="quarter" idx="12"/>
          </p:nvPr>
        </p:nvSpPr>
        <p:spPr/>
        <p:txBody>
          <a:bodyPr/>
          <a:lstStyle/>
          <a:p>
            <a:fld id="{8E5319C3-0709-F34D-8889-6199927735F8}" type="slidenum">
              <a:rPr lang="en-US" smtClean="0"/>
              <a:t>‹#›</a:t>
            </a:fld>
            <a:endParaRPr lang="en-US"/>
          </a:p>
        </p:txBody>
      </p:sp>
    </p:spTree>
    <p:extLst>
      <p:ext uri="{BB962C8B-B14F-4D97-AF65-F5344CB8AC3E}">
        <p14:creationId xmlns:p14="http://schemas.microsoft.com/office/powerpoint/2010/main" val="3573546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B535-D5FA-FF45-8EFF-705B22A05B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07A894-AA04-AC49-803B-5CF4E1FB9B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E1B7B-720F-6844-B0C1-2B4387447A54}"/>
              </a:ext>
            </a:extLst>
          </p:cNvPr>
          <p:cNvSpPr>
            <a:spLocks noGrp="1"/>
          </p:cNvSpPr>
          <p:nvPr>
            <p:ph type="dt" sz="half" idx="10"/>
          </p:nvPr>
        </p:nvSpPr>
        <p:spPr/>
        <p:txBody>
          <a:bodyPr/>
          <a:lstStyle/>
          <a:p>
            <a:fld id="{818CFB16-3F40-464F-9764-6DE8A9AFF7F7}" type="datetimeFigureOut">
              <a:rPr lang="en-US" smtClean="0"/>
              <a:t>5/13/21</a:t>
            </a:fld>
            <a:endParaRPr lang="en-US"/>
          </a:p>
        </p:txBody>
      </p:sp>
      <p:sp>
        <p:nvSpPr>
          <p:cNvPr id="5" name="Footer Placeholder 4">
            <a:extLst>
              <a:ext uri="{FF2B5EF4-FFF2-40B4-BE49-F238E27FC236}">
                <a16:creationId xmlns:a16="http://schemas.microsoft.com/office/drawing/2014/main" id="{08B492EF-BF1F-874C-9CBA-545496205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58476-265B-564F-B1C9-5FFC12B3D2FD}"/>
              </a:ext>
            </a:extLst>
          </p:cNvPr>
          <p:cNvSpPr>
            <a:spLocks noGrp="1"/>
          </p:cNvSpPr>
          <p:nvPr>
            <p:ph type="sldNum" sz="quarter" idx="12"/>
          </p:nvPr>
        </p:nvSpPr>
        <p:spPr/>
        <p:txBody>
          <a:bodyPr/>
          <a:lstStyle/>
          <a:p>
            <a:fld id="{8E5319C3-0709-F34D-8889-6199927735F8}" type="slidenum">
              <a:rPr lang="en-US" smtClean="0"/>
              <a:t>‹#›</a:t>
            </a:fld>
            <a:endParaRPr lang="en-US"/>
          </a:p>
        </p:txBody>
      </p:sp>
    </p:spTree>
    <p:extLst>
      <p:ext uri="{BB962C8B-B14F-4D97-AF65-F5344CB8AC3E}">
        <p14:creationId xmlns:p14="http://schemas.microsoft.com/office/powerpoint/2010/main" val="7378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0A33E8-112D-6F46-9793-EA3F8A328B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81A3C1-FA65-AB49-9702-DBC6176922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D3F9D-9C72-9B4B-AE1B-183FA02A0B83}"/>
              </a:ext>
            </a:extLst>
          </p:cNvPr>
          <p:cNvSpPr>
            <a:spLocks noGrp="1"/>
          </p:cNvSpPr>
          <p:nvPr>
            <p:ph type="dt" sz="half" idx="10"/>
          </p:nvPr>
        </p:nvSpPr>
        <p:spPr/>
        <p:txBody>
          <a:bodyPr/>
          <a:lstStyle/>
          <a:p>
            <a:fld id="{818CFB16-3F40-464F-9764-6DE8A9AFF7F7}" type="datetimeFigureOut">
              <a:rPr lang="en-US" smtClean="0"/>
              <a:t>5/13/21</a:t>
            </a:fld>
            <a:endParaRPr lang="en-US"/>
          </a:p>
        </p:txBody>
      </p:sp>
      <p:sp>
        <p:nvSpPr>
          <p:cNvPr id="5" name="Footer Placeholder 4">
            <a:extLst>
              <a:ext uri="{FF2B5EF4-FFF2-40B4-BE49-F238E27FC236}">
                <a16:creationId xmlns:a16="http://schemas.microsoft.com/office/drawing/2014/main" id="{20C4E9AC-C983-1B4F-A831-E839DF6D9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BF5BA-01C3-6949-ACE7-FDE6DA3A7E4A}"/>
              </a:ext>
            </a:extLst>
          </p:cNvPr>
          <p:cNvSpPr>
            <a:spLocks noGrp="1"/>
          </p:cNvSpPr>
          <p:nvPr>
            <p:ph type="sldNum" sz="quarter" idx="12"/>
          </p:nvPr>
        </p:nvSpPr>
        <p:spPr/>
        <p:txBody>
          <a:bodyPr/>
          <a:lstStyle/>
          <a:p>
            <a:fld id="{8E5319C3-0709-F34D-8889-6199927735F8}" type="slidenum">
              <a:rPr lang="en-US" smtClean="0"/>
              <a:t>‹#›</a:t>
            </a:fld>
            <a:endParaRPr lang="en-US"/>
          </a:p>
        </p:txBody>
      </p:sp>
    </p:spTree>
    <p:extLst>
      <p:ext uri="{BB962C8B-B14F-4D97-AF65-F5344CB8AC3E}">
        <p14:creationId xmlns:p14="http://schemas.microsoft.com/office/powerpoint/2010/main" val="2233312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98446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542" y="5734420"/>
            <a:ext cx="748759" cy="527106"/>
          </a:xfrm>
          <a:prstGeom prst="rect">
            <a:avLst/>
          </a:prstGeom>
        </p:spPr>
      </p:pic>
    </p:spTree>
    <p:extLst>
      <p:ext uri="{BB962C8B-B14F-4D97-AF65-F5344CB8AC3E}">
        <p14:creationId xmlns:p14="http://schemas.microsoft.com/office/powerpoint/2010/main" val="1823830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ext Slide - With side bar B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2277"/>
          <a:stretch/>
        </p:blipFill>
        <p:spPr>
          <a:xfrm>
            <a:off x="0" y="4485899"/>
            <a:ext cx="4401082" cy="1874860"/>
          </a:xfrm>
          <a:prstGeom prst="rect">
            <a:avLst/>
          </a:prstGeom>
        </p:spPr>
      </p:pic>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4800" cap="all"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1600" b="0"/>
            </a:lvl1pPr>
            <a:lvl2pPr marL="180000" indent="-180000">
              <a:buFont typeface="Arial" panose="020B0604020202020204" pitchFamily="34" charset="0"/>
              <a:buChar char="•"/>
              <a:defRPr/>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351973422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34AA-955E-C94F-8D8B-F538DF44D1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54F242-6DD7-324E-B18F-5E57BDF449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A7309-8E43-9648-A952-FA38313FF597}"/>
              </a:ext>
            </a:extLst>
          </p:cNvPr>
          <p:cNvSpPr>
            <a:spLocks noGrp="1"/>
          </p:cNvSpPr>
          <p:nvPr>
            <p:ph type="dt" sz="half" idx="10"/>
          </p:nvPr>
        </p:nvSpPr>
        <p:spPr/>
        <p:txBody>
          <a:bodyPr/>
          <a:lstStyle/>
          <a:p>
            <a:fld id="{818CFB16-3F40-464F-9764-6DE8A9AFF7F7}" type="datetimeFigureOut">
              <a:rPr lang="en-US" smtClean="0"/>
              <a:t>5/13/21</a:t>
            </a:fld>
            <a:endParaRPr lang="en-US"/>
          </a:p>
        </p:txBody>
      </p:sp>
      <p:sp>
        <p:nvSpPr>
          <p:cNvPr id="5" name="Footer Placeholder 4">
            <a:extLst>
              <a:ext uri="{FF2B5EF4-FFF2-40B4-BE49-F238E27FC236}">
                <a16:creationId xmlns:a16="http://schemas.microsoft.com/office/drawing/2014/main" id="{C4C7C27B-192C-C84E-9FCC-DDB3B5A0B1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0BE02-A3E8-5145-AE43-DD9A18223D98}"/>
              </a:ext>
            </a:extLst>
          </p:cNvPr>
          <p:cNvSpPr>
            <a:spLocks noGrp="1"/>
          </p:cNvSpPr>
          <p:nvPr>
            <p:ph type="sldNum" sz="quarter" idx="12"/>
          </p:nvPr>
        </p:nvSpPr>
        <p:spPr/>
        <p:txBody>
          <a:bodyPr/>
          <a:lstStyle/>
          <a:p>
            <a:fld id="{8E5319C3-0709-F34D-8889-6199927735F8}" type="slidenum">
              <a:rPr lang="en-US" smtClean="0"/>
              <a:t>‹#›</a:t>
            </a:fld>
            <a:endParaRPr lang="en-US"/>
          </a:p>
        </p:txBody>
      </p:sp>
    </p:spTree>
    <p:extLst>
      <p:ext uri="{BB962C8B-B14F-4D97-AF65-F5344CB8AC3E}">
        <p14:creationId xmlns:p14="http://schemas.microsoft.com/office/powerpoint/2010/main" val="73349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9854-3635-B245-9E4D-7B50DB8BD1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042932-6D8C-6641-BA54-12233A2705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753577-EF75-944A-8E32-42F9DF44D1B8}"/>
              </a:ext>
            </a:extLst>
          </p:cNvPr>
          <p:cNvSpPr>
            <a:spLocks noGrp="1"/>
          </p:cNvSpPr>
          <p:nvPr>
            <p:ph type="dt" sz="half" idx="10"/>
          </p:nvPr>
        </p:nvSpPr>
        <p:spPr/>
        <p:txBody>
          <a:bodyPr/>
          <a:lstStyle/>
          <a:p>
            <a:fld id="{818CFB16-3F40-464F-9764-6DE8A9AFF7F7}" type="datetimeFigureOut">
              <a:rPr lang="en-US" smtClean="0"/>
              <a:t>5/13/21</a:t>
            </a:fld>
            <a:endParaRPr lang="en-US"/>
          </a:p>
        </p:txBody>
      </p:sp>
      <p:sp>
        <p:nvSpPr>
          <p:cNvPr id="5" name="Footer Placeholder 4">
            <a:extLst>
              <a:ext uri="{FF2B5EF4-FFF2-40B4-BE49-F238E27FC236}">
                <a16:creationId xmlns:a16="http://schemas.microsoft.com/office/drawing/2014/main" id="{9C2164E7-E7ED-464A-AAD1-71B5FD12E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1A247-68D3-A744-9A26-D2401AAFE8F8}"/>
              </a:ext>
            </a:extLst>
          </p:cNvPr>
          <p:cNvSpPr>
            <a:spLocks noGrp="1"/>
          </p:cNvSpPr>
          <p:nvPr>
            <p:ph type="sldNum" sz="quarter" idx="12"/>
          </p:nvPr>
        </p:nvSpPr>
        <p:spPr/>
        <p:txBody>
          <a:bodyPr/>
          <a:lstStyle/>
          <a:p>
            <a:fld id="{8E5319C3-0709-F34D-8889-6199927735F8}" type="slidenum">
              <a:rPr lang="en-US" smtClean="0"/>
              <a:t>‹#›</a:t>
            </a:fld>
            <a:endParaRPr lang="en-US"/>
          </a:p>
        </p:txBody>
      </p:sp>
    </p:spTree>
    <p:extLst>
      <p:ext uri="{BB962C8B-B14F-4D97-AF65-F5344CB8AC3E}">
        <p14:creationId xmlns:p14="http://schemas.microsoft.com/office/powerpoint/2010/main" val="368360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5011-FE44-FA4D-B640-2DA83BB94F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29F7E5-872F-6944-88A5-34349263DE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6CCA3C-F9E6-D34E-BA1F-C8B6EA46E5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75BE3A-3A62-BA4A-9E14-B9504660FF9A}"/>
              </a:ext>
            </a:extLst>
          </p:cNvPr>
          <p:cNvSpPr>
            <a:spLocks noGrp="1"/>
          </p:cNvSpPr>
          <p:nvPr>
            <p:ph type="dt" sz="half" idx="10"/>
          </p:nvPr>
        </p:nvSpPr>
        <p:spPr/>
        <p:txBody>
          <a:bodyPr/>
          <a:lstStyle/>
          <a:p>
            <a:fld id="{818CFB16-3F40-464F-9764-6DE8A9AFF7F7}" type="datetimeFigureOut">
              <a:rPr lang="en-US" smtClean="0"/>
              <a:t>5/13/21</a:t>
            </a:fld>
            <a:endParaRPr lang="en-US"/>
          </a:p>
        </p:txBody>
      </p:sp>
      <p:sp>
        <p:nvSpPr>
          <p:cNvPr id="6" name="Footer Placeholder 5">
            <a:extLst>
              <a:ext uri="{FF2B5EF4-FFF2-40B4-BE49-F238E27FC236}">
                <a16:creationId xmlns:a16="http://schemas.microsoft.com/office/drawing/2014/main" id="{AB27CABF-6DA9-004F-B565-2B4E2CA4F1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923D1-4088-6A48-AC05-FD74B0647EEF}"/>
              </a:ext>
            </a:extLst>
          </p:cNvPr>
          <p:cNvSpPr>
            <a:spLocks noGrp="1"/>
          </p:cNvSpPr>
          <p:nvPr>
            <p:ph type="sldNum" sz="quarter" idx="12"/>
          </p:nvPr>
        </p:nvSpPr>
        <p:spPr/>
        <p:txBody>
          <a:bodyPr/>
          <a:lstStyle/>
          <a:p>
            <a:fld id="{8E5319C3-0709-F34D-8889-6199927735F8}" type="slidenum">
              <a:rPr lang="en-US" smtClean="0"/>
              <a:t>‹#›</a:t>
            </a:fld>
            <a:endParaRPr lang="en-US"/>
          </a:p>
        </p:txBody>
      </p:sp>
    </p:spTree>
    <p:extLst>
      <p:ext uri="{BB962C8B-B14F-4D97-AF65-F5344CB8AC3E}">
        <p14:creationId xmlns:p14="http://schemas.microsoft.com/office/powerpoint/2010/main" val="1461495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EEA3-13D7-1A4D-AFAF-AD1A11E4DF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D85CB8-4F14-DF45-8AAA-FC26A31BEC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6727FD-3306-674F-B5BF-838FABFB7F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97F237-9829-3844-9E42-A7F7577F2E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469EDB-6CB1-0D48-B1A4-C0879349F9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199CB2-9CD4-BE4E-A091-EEF02BC912E8}"/>
              </a:ext>
            </a:extLst>
          </p:cNvPr>
          <p:cNvSpPr>
            <a:spLocks noGrp="1"/>
          </p:cNvSpPr>
          <p:nvPr>
            <p:ph type="dt" sz="half" idx="10"/>
          </p:nvPr>
        </p:nvSpPr>
        <p:spPr/>
        <p:txBody>
          <a:bodyPr/>
          <a:lstStyle/>
          <a:p>
            <a:fld id="{818CFB16-3F40-464F-9764-6DE8A9AFF7F7}" type="datetimeFigureOut">
              <a:rPr lang="en-US" smtClean="0"/>
              <a:t>5/13/21</a:t>
            </a:fld>
            <a:endParaRPr lang="en-US"/>
          </a:p>
        </p:txBody>
      </p:sp>
      <p:sp>
        <p:nvSpPr>
          <p:cNvPr id="8" name="Footer Placeholder 7">
            <a:extLst>
              <a:ext uri="{FF2B5EF4-FFF2-40B4-BE49-F238E27FC236}">
                <a16:creationId xmlns:a16="http://schemas.microsoft.com/office/drawing/2014/main" id="{4CA31521-D30D-D44C-87C8-E967C9C763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E79D60-377E-AC49-98C6-BA4493E4BB5B}"/>
              </a:ext>
            </a:extLst>
          </p:cNvPr>
          <p:cNvSpPr>
            <a:spLocks noGrp="1"/>
          </p:cNvSpPr>
          <p:nvPr>
            <p:ph type="sldNum" sz="quarter" idx="12"/>
          </p:nvPr>
        </p:nvSpPr>
        <p:spPr/>
        <p:txBody>
          <a:bodyPr/>
          <a:lstStyle/>
          <a:p>
            <a:fld id="{8E5319C3-0709-F34D-8889-6199927735F8}" type="slidenum">
              <a:rPr lang="en-US" smtClean="0"/>
              <a:t>‹#›</a:t>
            </a:fld>
            <a:endParaRPr lang="en-US"/>
          </a:p>
        </p:txBody>
      </p:sp>
    </p:spTree>
    <p:extLst>
      <p:ext uri="{BB962C8B-B14F-4D97-AF65-F5344CB8AC3E}">
        <p14:creationId xmlns:p14="http://schemas.microsoft.com/office/powerpoint/2010/main" val="184783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9968-6EEE-CE4F-9190-B78DD0C5D8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94BF50-4655-8544-B87A-7E179CF146AD}"/>
              </a:ext>
            </a:extLst>
          </p:cNvPr>
          <p:cNvSpPr>
            <a:spLocks noGrp="1"/>
          </p:cNvSpPr>
          <p:nvPr>
            <p:ph type="dt" sz="half" idx="10"/>
          </p:nvPr>
        </p:nvSpPr>
        <p:spPr/>
        <p:txBody>
          <a:bodyPr/>
          <a:lstStyle/>
          <a:p>
            <a:fld id="{818CFB16-3F40-464F-9764-6DE8A9AFF7F7}" type="datetimeFigureOut">
              <a:rPr lang="en-US" smtClean="0"/>
              <a:t>5/13/21</a:t>
            </a:fld>
            <a:endParaRPr lang="en-US"/>
          </a:p>
        </p:txBody>
      </p:sp>
      <p:sp>
        <p:nvSpPr>
          <p:cNvPr id="4" name="Footer Placeholder 3">
            <a:extLst>
              <a:ext uri="{FF2B5EF4-FFF2-40B4-BE49-F238E27FC236}">
                <a16:creationId xmlns:a16="http://schemas.microsoft.com/office/drawing/2014/main" id="{FFA4B44E-66AA-4847-9C0C-E8460AB6CA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4CAD20-6C3F-C044-BB2C-C8024CB9BABD}"/>
              </a:ext>
            </a:extLst>
          </p:cNvPr>
          <p:cNvSpPr>
            <a:spLocks noGrp="1"/>
          </p:cNvSpPr>
          <p:nvPr>
            <p:ph type="sldNum" sz="quarter" idx="12"/>
          </p:nvPr>
        </p:nvSpPr>
        <p:spPr/>
        <p:txBody>
          <a:bodyPr/>
          <a:lstStyle/>
          <a:p>
            <a:fld id="{8E5319C3-0709-F34D-8889-6199927735F8}" type="slidenum">
              <a:rPr lang="en-US" smtClean="0"/>
              <a:t>‹#›</a:t>
            </a:fld>
            <a:endParaRPr lang="en-US"/>
          </a:p>
        </p:txBody>
      </p:sp>
    </p:spTree>
    <p:extLst>
      <p:ext uri="{BB962C8B-B14F-4D97-AF65-F5344CB8AC3E}">
        <p14:creationId xmlns:p14="http://schemas.microsoft.com/office/powerpoint/2010/main" val="35120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BA7F6F-83F0-E542-B019-9B70D79317AE}"/>
              </a:ext>
            </a:extLst>
          </p:cNvPr>
          <p:cNvSpPr>
            <a:spLocks noGrp="1"/>
          </p:cNvSpPr>
          <p:nvPr>
            <p:ph type="dt" sz="half" idx="10"/>
          </p:nvPr>
        </p:nvSpPr>
        <p:spPr/>
        <p:txBody>
          <a:bodyPr/>
          <a:lstStyle/>
          <a:p>
            <a:fld id="{818CFB16-3F40-464F-9764-6DE8A9AFF7F7}" type="datetimeFigureOut">
              <a:rPr lang="en-US" smtClean="0"/>
              <a:t>5/13/21</a:t>
            </a:fld>
            <a:endParaRPr lang="en-US"/>
          </a:p>
        </p:txBody>
      </p:sp>
      <p:sp>
        <p:nvSpPr>
          <p:cNvPr id="3" name="Footer Placeholder 2">
            <a:extLst>
              <a:ext uri="{FF2B5EF4-FFF2-40B4-BE49-F238E27FC236}">
                <a16:creationId xmlns:a16="http://schemas.microsoft.com/office/drawing/2014/main" id="{F6DAB1F5-B6ED-C142-BB75-9E887883C8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E24FFC-D4A9-7B40-A8F5-5E4CA92CA10D}"/>
              </a:ext>
            </a:extLst>
          </p:cNvPr>
          <p:cNvSpPr>
            <a:spLocks noGrp="1"/>
          </p:cNvSpPr>
          <p:nvPr>
            <p:ph type="sldNum" sz="quarter" idx="12"/>
          </p:nvPr>
        </p:nvSpPr>
        <p:spPr/>
        <p:txBody>
          <a:bodyPr/>
          <a:lstStyle/>
          <a:p>
            <a:fld id="{8E5319C3-0709-F34D-8889-6199927735F8}" type="slidenum">
              <a:rPr lang="en-US" smtClean="0"/>
              <a:t>‹#›</a:t>
            </a:fld>
            <a:endParaRPr lang="en-US"/>
          </a:p>
        </p:txBody>
      </p:sp>
    </p:spTree>
    <p:extLst>
      <p:ext uri="{BB962C8B-B14F-4D97-AF65-F5344CB8AC3E}">
        <p14:creationId xmlns:p14="http://schemas.microsoft.com/office/powerpoint/2010/main" val="2800909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497E-E2A0-494F-9225-DF216456E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7FA2E3-EF5A-3F40-A029-429C6BA716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73F391-BCA3-6343-8046-1D2E9935E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A04AEB-C2EE-F140-8284-6E82D4FB048E}"/>
              </a:ext>
            </a:extLst>
          </p:cNvPr>
          <p:cNvSpPr>
            <a:spLocks noGrp="1"/>
          </p:cNvSpPr>
          <p:nvPr>
            <p:ph type="dt" sz="half" idx="10"/>
          </p:nvPr>
        </p:nvSpPr>
        <p:spPr/>
        <p:txBody>
          <a:bodyPr/>
          <a:lstStyle/>
          <a:p>
            <a:fld id="{818CFB16-3F40-464F-9764-6DE8A9AFF7F7}" type="datetimeFigureOut">
              <a:rPr lang="en-US" smtClean="0"/>
              <a:t>5/13/21</a:t>
            </a:fld>
            <a:endParaRPr lang="en-US"/>
          </a:p>
        </p:txBody>
      </p:sp>
      <p:sp>
        <p:nvSpPr>
          <p:cNvPr id="6" name="Footer Placeholder 5">
            <a:extLst>
              <a:ext uri="{FF2B5EF4-FFF2-40B4-BE49-F238E27FC236}">
                <a16:creationId xmlns:a16="http://schemas.microsoft.com/office/drawing/2014/main" id="{DC5CF32F-0C17-D845-A110-9DF5953775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5EB55E-62CE-A14A-9177-44F7A21B9F31}"/>
              </a:ext>
            </a:extLst>
          </p:cNvPr>
          <p:cNvSpPr>
            <a:spLocks noGrp="1"/>
          </p:cNvSpPr>
          <p:nvPr>
            <p:ph type="sldNum" sz="quarter" idx="12"/>
          </p:nvPr>
        </p:nvSpPr>
        <p:spPr/>
        <p:txBody>
          <a:bodyPr/>
          <a:lstStyle/>
          <a:p>
            <a:fld id="{8E5319C3-0709-F34D-8889-6199927735F8}" type="slidenum">
              <a:rPr lang="en-US" smtClean="0"/>
              <a:t>‹#›</a:t>
            </a:fld>
            <a:endParaRPr lang="en-US"/>
          </a:p>
        </p:txBody>
      </p:sp>
    </p:spTree>
    <p:extLst>
      <p:ext uri="{BB962C8B-B14F-4D97-AF65-F5344CB8AC3E}">
        <p14:creationId xmlns:p14="http://schemas.microsoft.com/office/powerpoint/2010/main" val="230865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C99F-B417-B349-8C9B-DF5D753D47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8C9860-E04C-8440-9767-F4BA981F90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CD4AAE-2DC8-0D4E-830C-0B8144D26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BC835E-F046-7345-A045-1CAD6EC257A6}"/>
              </a:ext>
            </a:extLst>
          </p:cNvPr>
          <p:cNvSpPr>
            <a:spLocks noGrp="1"/>
          </p:cNvSpPr>
          <p:nvPr>
            <p:ph type="dt" sz="half" idx="10"/>
          </p:nvPr>
        </p:nvSpPr>
        <p:spPr/>
        <p:txBody>
          <a:bodyPr/>
          <a:lstStyle/>
          <a:p>
            <a:fld id="{818CFB16-3F40-464F-9764-6DE8A9AFF7F7}" type="datetimeFigureOut">
              <a:rPr lang="en-US" smtClean="0"/>
              <a:t>5/13/21</a:t>
            </a:fld>
            <a:endParaRPr lang="en-US"/>
          </a:p>
        </p:txBody>
      </p:sp>
      <p:sp>
        <p:nvSpPr>
          <p:cNvPr id="6" name="Footer Placeholder 5">
            <a:extLst>
              <a:ext uri="{FF2B5EF4-FFF2-40B4-BE49-F238E27FC236}">
                <a16:creationId xmlns:a16="http://schemas.microsoft.com/office/drawing/2014/main" id="{CA20066B-A297-F045-B91B-4D0432DFB7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A77EBB-9121-BD46-9F8A-212B689C365C}"/>
              </a:ext>
            </a:extLst>
          </p:cNvPr>
          <p:cNvSpPr>
            <a:spLocks noGrp="1"/>
          </p:cNvSpPr>
          <p:nvPr>
            <p:ph type="sldNum" sz="quarter" idx="12"/>
          </p:nvPr>
        </p:nvSpPr>
        <p:spPr/>
        <p:txBody>
          <a:bodyPr/>
          <a:lstStyle/>
          <a:p>
            <a:fld id="{8E5319C3-0709-F34D-8889-6199927735F8}" type="slidenum">
              <a:rPr lang="en-US" smtClean="0"/>
              <a:t>‹#›</a:t>
            </a:fld>
            <a:endParaRPr lang="en-US"/>
          </a:p>
        </p:txBody>
      </p:sp>
    </p:spTree>
    <p:extLst>
      <p:ext uri="{BB962C8B-B14F-4D97-AF65-F5344CB8AC3E}">
        <p14:creationId xmlns:p14="http://schemas.microsoft.com/office/powerpoint/2010/main" val="919202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CF845E-CFD0-EC4D-A218-E52A5DB6DC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32EFB6-489C-C94E-99DF-0933284679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2D097B-F993-F74B-9DE3-E1A1CBCACC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CFB16-3F40-464F-9764-6DE8A9AFF7F7}" type="datetimeFigureOut">
              <a:rPr lang="en-US" smtClean="0"/>
              <a:t>5/13/21</a:t>
            </a:fld>
            <a:endParaRPr lang="en-US"/>
          </a:p>
        </p:txBody>
      </p:sp>
      <p:sp>
        <p:nvSpPr>
          <p:cNvPr id="5" name="Footer Placeholder 4">
            <a:extLst>
              <a:ext uri="{FF2B5EF4-FFF2-40B4-BE49-F238E27FC236}">
                <a16:creationId xmlns:a16="http://schemas.microsoft.com/office/drawing/2014/main" id="{795CB683-1125-034A-98B6-344ACAA7A4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0A8D81-7857-624A-9DD0-C204BC2C7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5319C3-0709-F34D-8889-6199927735F8}" type="slidenum">
              <a:rPr lang="en-US" smtClean="0"/>
              <a:t>‹#›</a:t>
            </a:fld>
            <a:endParaRPr lang="en-US"/>
          </a:p>
        </p:txBody>
      </p:sp>
    </p:spTree>
    <p:extLst>
      <p:ext uri="{BB962C8B-B14F-4D97-AF65-F5344CB8AC3E}">
        <p14:creationId xmlns:p14="http://schemas.microsoft.com/office/powerpoint/2010/main" val="2466144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14.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32.png"/><Relationship Id="rId4" Type="http://schemas.openxmlformats.org/officeDocument/2006/relationships/diagramData" Target="../diagrams/data1.xml"/><Relationship Id="rId9" Type="http://schemas.microsoft.com/office/2011/relationships/inkAction" Target="../ink/inkAction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www.youtube.com/watch?v=4B2xOvKFFz4"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4461164" y="443346"/>
          <a:ext cx="7346052" cy="57977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Box 1"/>
          <p:cNvSpPr txBox="1"/>
          <p:nvPr/>
        </p:nvSpPr>
        <p:spPr>
          <a:xfrm>
            <a:off x="1875460" y="6241142"/>
            <a:ext cx="1634094" cy="369332"/>
          </a:xfrm>
          <a:prstGeom prst="rect">
            <a:avLst/>
          </a:prstGeom>
          <a:solidFill>
            <a:schemeClr val="bg1">
              <a:lumMod val="85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GB" dirty="0"/>
              <a:t>CRISP-DM</a:t>
            </a:r>
          </a:p>
        </p:txBody>
      </p:sp>
      <mc:AlternateContent xmlns:mc="http://schemas.openxmlformats.org/markup-compatibility/2006" xmlns:p14="http://schemas.microsoft.com/office/powerpoint/2010/main" xmlns:iact="http://schemas.microsoft.com/office/powerpoint/2014/inkAction">
        <mc:Choice Requires="p14 iact">
          <p:contentPart p14:bwMode="auto" r:id="rId9">
            <p14:nvContentPartPr>
              <p14:cNvPr id="7" name="Ink 6"/>
              <p14:cNvContentPartPr/>
              <p14:nvPr>
                <p:custDataLst>
                  <p:tags r:id="rId1"/>
                </p:custDataLst>
                <p:extLst>
                  <p:ext uri="{42D2F446-02D8-4167-A562-619A0277C38B}">
                    <p15:isNarration xmlns:p15="http://schemas.microsoft.com/office/powerpoint/2012/main" val="1"/>
                  </p:ext>
                </p:extLst>
              </p14:nvPr>
            </p14:nvContentPartPr>
            <p14:xfrm>
              <a:off x="5776196" y="2767308"/>
              <a:ext cx="36577" cy="36565"/>
            </p14:xfrm>
          </p:contentPart>
        </mc:Choice>
        <mc:Fallback xmlns="">
          <p:pic>
            <p:nvPicPr>
              <p:cNvPr id="7" name="Ink 6"/>
              <p:cNvPicPr>
                <a:picLocks noGrp="1" noRot="1" noChangeAspect="1" noMove="1" noResize="1" noEditPoints="1" noAdjustHandles="1" noChangeArrowheads="1" noChangeShapeType="1"/>
              </p:cNvPicPr>
              <p:nvPr/>
            </p:nvPicPr>
            <p:blipFill>
              <a:blip r:embed="rId10"/>
              <a:stretch>
                <a:fillRect/>
              </a:stretch>
            </p:blipFill>
            <p:spPr>
              <a:xfrm>
                <a:off x="5766959" y="2758074"/>
                <a:ext cx="54681" cy="54663"/>
              </a:xfrm>
              <a:prstGeom prst="rect">
                <a:avLst/>
              </a:prstGeom>
            </p:spPr>
          </p:pic>
        </mc:Fallback>
      </mc:AlternateContent>
      <p:sp>
        <p:nvSpPr>
          <p:cNvPr id="5" name="Text Placeholder 4">
            <a:extLst>
              <a:ext uri="{FF2B5EF4-FFF2-40B4-BE49-F238E27FC236}">
                <a16:creationId xmlns:a16="http://schemas.microsoft.com/office/drawing/2014/main" id="{E3FBC2EE-6659-6244-8C68-4AE5F8B3A31C}"/>
              </a:ext>
            </a:extLst>
          </p:cNvPr>
          <p:cNvSpPr>
            <a:spLocks noGrp="1"/>
          </p:cNvSpPr>
          <p:nvPr>
            <p:ph type="body" sz="quarter" idx="10"/>
          </p:nvPr>
        </p:nvSpPr>
        <p:spPr/>
        <p:txBody>
          <a:bodyPr/>
          <a:lstStyle/>
          <a:p>
            <a:r>
              <a:rPr lang="en-GB" dirty="0"/>
              <a:t>The Process</a:t>
            </a:r>
            <a:endParaRPr lang="en-US" dirty="0"/>
          </a:p>
        </p:txBody>
      </p:sp>
    </p:spTree>
    <p:extLst>
      <p:ext uri="{BB962C8B-B14F-4D97-AF65-F5344CB8AC3E}">
        <p14:creationId xmlns:p14="http://schemas.microsoft.com/office/powerpoint/2010/main" val="1046235459"/>
      </p:ext>
    </p:extLst>
  </p:cSld>
  <p:clrMapOvr>
    <a:masterClrMapping/>
  </p:clrMapOvr>
  <mc:AlternateContent xmlns:mc="http://schemas.openxmlformats.org/markup-compatibility/2006" xmlns:p14="http://schemas.microsoft.com/office/powerpoint/2010/main">
    <mc:Choice Requires="p14">
      <p:transition spd="slow" p14:dur="2000" advTm="31063"/>
    </mc:Choice>
    <mc:Fallback xmlns="">
      <p:transition spd="slow" advTm="310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md type="call" cmd="playFrom(0.0)">
                                      <p:cBhvr>
                                        <p:cTn id="7" dur="1" fill="hold"/>
                                        <p:tgtEl>
                                          <p:spTgt spid="7"/>
                                        </p:tgtEl>
                                      </p:cBhvr>
                                    </p:cmd>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8DB7D63C-DD2D-4EDA-A4A4-7FBFF5837A3D}"/>
                                            </p:graphicEl>
                                          </p:spTgt>
                                        </p:tgtEl>
                                        <p:attrNameLst>
                                          <p:attrName>style.visibility</p:attrName>
                                        </p:attrNameLst>
                                      </p:cBhvr>
                                      <p:to>
                                        <p:strVal val="visible"/>
                                      </p:to>
                                    </p:set>
                                    <p:animEffect transition="in" filter="fade">
                                      <p:cBhvr>
                                        <p:cTn id="12" dur="500"/>
                                        <p:tgtEl>
                                          <p:spTgt spid="3">
                                            <p:graphicEl>
                                              <a:dgm id="{8DB7D63C-DD2D-4EDA-A4A4-7FBFF5837A3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graphicEl>
                                              <a:dgm id="{4A358501-E99D-4149-BD1C-378D50BF4C0D}"/>
                                            </p:graphicEl>
                                          </p:spTgt>
                                        </p:tgtEl>
                                        <p:attrNameLst>
                                          <p:attrName>style.visibility</p:attrName>
                                        </p:attrNameLst>
                                      </p:cBhvr>
                                      <p:to>
                                        <p:strVal val="visible"/>
                                      </p:to>
                                    </p:set>
                                    <p:animEffect transition="in" filter="fade">
                                      <p:cBhvr>
                                        <p:cTn id="17" dur="500"/>
                                        <p:tgtEl>
                                          <p:spTgt spid="3">
                                            <p:graphicEl>
                                              <a:dgm id="{4A358501-E99D-4149-BD1C-378D50BF4C0D}"/>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graphicEl>
                                              <a:dgm id="{4CC843C9-1F0A-4C60-BDF4-DE0ECDAD2E51}"/>
                                            </p:graphicEl>
                                          </p:spTgt>
                                        </p:tgtEl>
                                        <p:attrNameLst>
                                          <p:attrName>style.visibility</p:attrName>
                                        </p:attrNameLst>
                                      </p:cBhvr>
                                      <p:to>
                                        <p:strVal val="visible"/>
                                      </p:to>
                                    </p:set>
                                    <p:animEffect transition="in" filter="fade">
                                      <p:cBhvr>
                                        <p:cTn id="20" dur="500"/>
                                        <p:tgtEl>
                                          <p:spTgt spid="3">
                                            <p:graphicEl>
                                              <a:dgm id="{4CC843C9-1F0A-4C60-BDF4-DE0ECDAD2E51}"/>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graphicEl>
                                              <a:dgm id="{C01EACD8-2E71-4422-8135-CFB0718099B0}"/>
                                            </p:graphicEl>
                                          </p:spTgt>
                                        </p:tgtEl>
                                        <p:attrNameLst>
                                          <p:attrName>style.visibility</p:attrName>
                                        </p:attrNameLst>
                                      </p:cBhvr>
                                      <p:to>
                                        <p:strVal val="visible"/>
                                      </p:to>
                                    </p:set>
                                    <p:animEffect transition="in" filter="fade">
                                      <p:cBhvr>
                                        <p:cTn id="25" dur="500"/>
                                        <p:tgtEl>
                                          <p:spTgt spid="3">
                                            <p:graphicEl>
                                              <a:dgm id="{C01EACD8-2E71-4422-8135-CFB0718099B0}"/>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graphicEl>
                                              <a:dgm id="{EF8E871F-F535-4046-857B-687C35D7EDFD}"/>
                                            </p:graphicEl>
                                          </p:spTgt>
                                        </p:tgtEl>
                                        <p:attrNameLst>
                                          <p:attrName>style.visibility</p:attrName>
                                        </p:attrNameLst>
                                      </p:cBhvr>
                                      <p:to>
                                        <p:strVal val="visible"/>
                                      </p:to>
                                    </p:set>
                                    <p:animEffect transition="in" filter="fade">
                                      <p:cBhvr>
                                        <p:cTn id="28" dur="500"/>
                                        <p:tgtEl>
                                          <p:spTgt spid="3">
                                            <p:graphicEl>
                                              <a:dgm id="{EF8E871F-F535-4046-857B-687C35D7EDFD}"/>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graphicEl>
                                              <a:dgm id="{DE04B3A6-EF1E-4D99-80A4-55CB5D7E6644}"/>
                                            </p:graphicEl>
                                          </p:spTgt>
                                        </p:tgtEl>
                                        <p:attrNameLst>
                                          <p:attrName>style.visibility</p:attrName>
                                        </p:attrNameLst>
                                      </p:cBhvr>
                                      <p:to>
                                        <p:strVal val="visible"/>
                                      </p:to>
                                    </p:set>
                                    <p:animEffect transition="in" filter="fade">
                                      <p:cBhvr>
                                        <p:cTn id="33" dur="500"/>
                                        <p:tgtEl>
                                          <p:spTgt spid="3">
                                            <p:graphicEl>
                                              <a:dgm id="{DE04B3A6-EF1E-4D99-80A4-55CB5D7E6644}"/>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graphicEl>
                                              <a:dgm id="{E0152E4C-AB62-4202-AA9C-E91A28D4A0FA}"/>
                                            </p:graphicEl>
                                          </p:spTgt>
                                        </p:tgtEl>
                                        <p:attrNameLst>
                                          <p:attrName>style.visibility</p:attrName>
                                        </p:attrNameLst>
                                      </p:cBhvr>
                                      <p:to>
                                        <p:strVal val="visible"/>
                                      </p:to>
                                    </p:set>
                                    <p:animEffect transition="in" filter="fade">
                                      <p:cBhvr>
                                        <p:cTn id="36" dur="500"/>
                                        <p:tgtEl>
                                          <p:spTgt spid="3">
                                            <p:graphicEl>
                                              <a:dgm id="{E0152E4C-AB62-4202-AA9C-E91A28D4A0FA}"/>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graphicEl>
                                              <a:dgm id="{E101EA9B-F508-4A4F-8637-BECD68265311}"/>
                                            </p:graphicEl>
                                          </p:spTgt>
                                        </p:tgtEl>
                                        <p:attrNameLst>
                                          <p:attrName>style.visibility</p:attrName>
                                        </p:attrNameLst>
                                      </p:cBhvr>
                                      <p:to>
                                        <p:strVal val="visible"/>
                                      </p:to>
                                    </p:set>
                                    <p:animEffect transition="in" filter="fade">
                                      <p:cBhvr>
                                        <p:cTn id="41" dur="500"/>
                                        <p:tgtEl>
                                          <p:spTgt spid="3">
                                            <p:graphicEl>
                                              <a:dgm id="{E101EA9B-F508-4A4F-8637-BECD68265311}"/>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graphicEl>
                                              <a:dgm id="{9986D3D6-7F2B-4D09-B957-1AC7B7A5FEC3}"/>
                                            </p:graphicEl>
                                          </p:spTgt>
                                        </p:tgtEl>
                                        <p:attrNameLst>
                                          <p:attrName>style.visibility</p:attrName>
                                        </p:attrNameLst>
                                      </p:cBhvr>
                                      <p:to>
                                        <p:strVal val="visible"/>
                                      </p:to>
                                    </p:set>
                                    <p:animEffect transition="in" filter="fade">
                                      <p:cBhvr>
                                        <p:cTn id="44" dur="500"/>
                                        <p:tgtEl>
                                          <p:spTgt spid="3">
                                            <p:graphicEl>
                                              <a:dgm id="{9986D3D6-7F2B-4D09-B957-1AC7B7A5FEC3}"/>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graphicEl>
                                              <a:dgm id="{3E3D7473-E5B1-4642-8C4A-929E68A25D45}"/>
                                            </p:graphicEl>
                                          </p:spTgt>
                                        </p:tgtEl>
                                        <p:attrNameLst>
                                          <p:attrName>style.visibility</p:attrName>
                                        </p:attrNameLst>
                                      </p:cBhvr>
                                      <p:to>
                                        <p:strVal val="visible"/>
                                      </p:to>
                                    </p:set>
                                    <p:animEffect transition="in" filter="fade">
                                      <p:cBhvr>
                                        <p:cTn id="49" dur="500"/>
                                        <p:tgtEl>
                                          <p:spTgt spid="3">
                                            <p:graphicEl>
                                              <a:dgm id="{3E3D7473-E5B1-4642-8C4A-929E68A25D45}"/>
                                            </p:graphic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graphicEl>
                                              <a:dgm id="{42C880E9-09C3-4179-B6B1-79E575AF48D5}"/>
                                            </p:graphicEl>
                                          </p:spTgt>
                                        </p:tgtEl>
                                        <p:attrNameLst>
                                          <p:attrName>style.visibility</p:attrName>
                                        </p:attrNameLst>
                                      </p:cBhvr>
                                      <p:to>
                                        <p:strVal val="visible"/>
                                      </p:to>
                                    </p:set>
                                    <p:animEffect transition="in" filter="fade">
                                      <p:cBhvr>
                                        <p:cTn id="52" dur="500"/>
                                        <p:tgtEl>
                                          <p:spTgt spid="3">
                                            <p:graphicEl>
                                              <a:dgm id="{42C880E9-09C3-4179-B6B1-79E575AF48D5}"/>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graphicEl>
                                              <a:dgm id="{A97829DC-E0AF-42D1-8C75-1588676245A1}"/>
                                            </p:graphicEl>
                                          </p:spTgt>
                                        </p:tgtEl>
                                        <p:attrNameLst>
                                          <p:attrName>style.visibility</p:attrName>
                                        </p:attrNameLst>
                                      </p:cBhvr>
                                      <p:to>
                                        <p:strVal val="visible"/>
                                      </p:to>
                                    </p:set>
                                    <p:animEffect transition="in" filter="fade">
                                      <p:cBhvr>
                                        <p:cTn id="55" dur="500"/>
                                        <p:tgtEl>
                                          <p:spTgt spid="3">
                                            <p:graphicEl>
                                              <a:dgm id="{A97829DC-E0AF-42D1-8C75-1588676245A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3289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8"/>
          <p:cNvSpPr txBox="1">
            <a:spLocks noGrp="1"/>
          </p:cNvSpPr>
          <p:nvPr>
            <p:ph type="ctrTitle"/>
          </p:nvPr>
        </p:nvSpPr>
        <p:spPr>
          <a:xfrm>
            <a:off x="2209800" y="2111126"/>
            <a:ext cx="7772400" cy="2281800"/>
          </a:xfrm>
          <a:prstGeom prst="rect">
            <a:avLst/>
          </a:prstGeom>
        </p:spPr>
        <p:txBody>
          <a:bodyPr spcFirstLastPara="1" vert="horz" wrap="square" lIns="91425" tIns="91425" rIns="91425" bIns="91425" rtlCol="0" anchor="b" anchorCtr="0">
            <a:noAutofit/>
          </a:bodyPr>
          <a:lstStyle/>
          <a:p>
            <a:pPr algn="l">
              <a:spcBef>
                <a:spcPts val="0"/>
              </a:spcBef>
            </a:pPr>
            <a:r>
              <a:rPr lang="en">
                <a:solidFill>
                  <a:schemeClr val="accent1"/>
                </a:solidFill>
              </a:rPr>
              <a:t>Examining</a:t>
            </a:r>
            <a:endParaRPr>
              <a:solidFill>
                <a:schemeClr val="accent1"/>
              </a:solidFill>
            </a:endParaRPr>
          </a:p>
          <a:p>
            <a:pPr algn="l">
              <a:spcBef>
                <a:spcPts val="0"/>
              </a:spcBef>
            </a:pPr>
            <a:r>
              <a:rPr lang="en">
                <a:solidFill>
                  <a:schemeClr val="accent1"/>
                </a:solidFill>
              </a:rPr>
              <a:t>Numerical Data</a:t>
            </a:r>
            <a:endParaRPr>
              <a:solidFill>
                <a:schemeClr val="accent1"/>
              </a:solidFill>
            </a:endParaRPr>
          </a:p>
          <a:p>
            <a:pPr algn="l">
              <a:spcBef>
                <a:spcPts val="0"/>
              </a:spcBef>
            </a:pPr>
            <a:endParaRPr>
              <a:solidFill>
                <a:schemeClr val="accent1"/>
              </a:solidFill>
            </a:endParaRPr>
          </a:p>
        </p:txBody>
      </p:sp>
    </p:spTree>
    <p:extLst>
      <p:ext uri="{BB962C8B-B14F-4D97-AF65-F5344CB8AC3E}">
        <p14:creationId xmlns:p14="http://schemas.microsoft.com/office/powerpoint/2010/main" val="174227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9"/>
          <p:cNvSpPr txBox="1">
            <a:spLocks noGrp="1"/>
          </p:cNvSpPr>
          <p:nvPr>
            <p:ph type="body" idx="1"/>
          </p:nvPr>
        </p:nvSpPr>
        <p:spPr>
          <a:xfrm>
            <a:off x="1981200" y="1417650"/>
            <a:ext cx="8154000" cy="50448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800">
                <a:solidFill>
                  <a:schemeClr val="accent1"/>
                </a:solidFill>
              </a:rPr>
              <a:t>Scatterplots</a:t>
            </a:r>
            <a:r>
              <a:rPr lang="en" sz="1800"/>
              <a:t> are useful for visualizing the relationship between two numerical variables.</a:t>
            </a:r>
            <a:endParaRPr sz="1800"/>
          </a:p>
          <a:p>
            <a:pPr marL="0" indent="0">
              <a:lnSpc>
                <a:spcPct val="115000"/>
              </a:lnSpc>
              <a:buNone/>
            </a:pPr>
            <a:endParaRPr sz="600"/>
          </a:p>
          <a:p>
            <a:pPr marL="0" indent="0">
              <a:lnSpc>
                <a:spcPct val="115000"/>
              </a:lnSpc>
              <a:buNone/>
            </a:pPr>
            <a:r>
              <a:rPr lang="en" sz="1800">
                <a:solidFill>
                  <a:schemeClr val="accent1"/>
                </a:solidFill>
              </a:rPr>
              <a:t>Do life expectancy and total fertility</a:t>
            </a:r>
            <a:br>
              <a:rPr lang="en" sz="1800">
                <a:solidFill>
                  <a:schemeClr val="accent1"/>
                </a:solidFill>
              </a:rPr>
            </a:br>
            <a:r>
              <a:rPr lang="en" sz="1800">
                <a:solidFill>
                  <a:schemeClr val="accent1"/>
                </a:solidFill>
              </a:rPr>
              <a:t>appear to be associated or independent?</a:t>
            </a:r>
            <a:endParaRPr sz="1800">
              <a:solidFill>
                <a:schemeClr val="accent1"/>
              </a:solidFill>
            </a:endParaRPr>
          </a:p>
          <a:p>
            <a:pPr marL="0" indent="0">
              <a:lnSpc>
                <a:spcPct val="115000"/>
              </a:lnSpc>
              <a:buNone/>
            </a:pPr>
            <a:endParaRPr sz="1800">
              <a:solidFill>
                <a:schemeClr val="accent1"/>
              </a:solidFill>
            </a:endParaRPr>
          </a:p>
          <a:p>
            <a:pPr marL="0" indent="0">
              <a:lnSpc>
                <a:spcPct val="115000"/>
              </a:lnSpc>
              <a:buNone/>
            </a:pPr>
            <a:endParaRPr sz="1800">
              <a:solidFill>
                <a:schemeClr val="accent1"/>
              </a:solidFill>
            </a:endParaRPr>
          </a:p>
          <a:p>
            <a:pPr marL="0" indent="0">
              <a:lnSpc>
                <a:spcPct val="115000"/>
              </a:lnSpc>
              <a:buNone/>
            </a:pPr>
            <a:endParaRPr sz="1800">
              <a:solidFill>
                <a:schemeClr val="accent1"/>
              </a:solidFill>
            </a:endParaRPr>
          </a:p>
          <a:p>
            <a:pPr marL="0" indent="0">
              <a:lnSpc>
                <a:spcPct val="115000"/>
              </a:lnSpc>
              <a:buNone/>
            </a:pPr>
            <a:r>
              <a:rPr lang="en" sz="1800">
                <a:solidFill>
                  <a:schemeClr val="accent1"/>
                </a:solidFill>
              </a:rPr>
              <a:t>Was the relationship the same throughout</a:t>
            </a:r>
            <a:br>
              <a:rPr lang="en" sz="1800">
                <a:solidFill>
                  <a:schemeClr val="accent1"/>
                </a:solidFill>
              </a:rPr>
            </a:br>
            <a:r>
              <a:rPr lang="en" sz="1800">
                <a:solidFill>
                  <a:schemeClr val="accent1"/>
                </a:solidFill>
              </a:rPr>
              <a:t>the years, or did it change?</a:t>
            </a:r>
            <a:endParaRPr sz="1800">
              <a:solidFill>
                <a:schemeClr val="accent1"/>
              </a:solidFill>
            </a:endParaRPr>
          </a:p>
        </p:txBody>
      </p:sp>
      <p:sp>
        <p:nvSpPr>
          <p:cNvPr id="34" name="Google Shape;34;p9"/>
          <p:cNvSpPr txBox="1">
            <a:spLocks noGrp="1"/>
          </p:cNvSpPr>
          <p:nvPr>
            <p:ph type="title"/>
          </p:nvPr>
        </p:nvSpPr>
        <p:spPr>
          <a:xfrm>
            <a:off x="1981200" y="274638"/>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Scatterplot</a:t>
            </a:r>
            <a:endParaRPr>
              <a:solidFill>
                <a:schemeClr val="accent1"/>
              </a:solidFill>
            </a:endParaRPr>
          </a:p>
        </p:txBody>
      </p:sp>
      <p:pic>
        <p:nvPicPr>
          <p:cNvPr id="35" name="Google Shape;35;p9"/>
          <p:cNvPicPr preferRelativeResize="0"/>
          <p:nvPr/>
        </p:nvPicPr>
        <p:blipFill>
          <a:blip r:embed="rId3">
            <a:alphaModFix/>
          </a:blip>
          <a:stretch>
            <a:fillRect/>
          </a:stretch>
        </p:blipFill>
        <p:spPr>
          <a:xfrm>
            <a:off x="6487751" y="2474901"/>
            <a:ext cx="3817025" cy="2930301"/>
          </a:xfrm>
          <a:prstGeom prst="rect">
            <a:avLst/>
          </a:prstGeom>
          <a:noFill/>
          <a:ln>
            <a:noFill/>
          </a:ln>
        </p:spPr>
      </p:pic>
      <p:sp>
        <p:nvSpPr>
          <p:cNvPr id="36" name="Google Shape;36;p9"/>
          <p:cNvSpPr txBox="1">
            <a:spLocks noGrp="1"/>
          </p:cNvSpPr>
          <p:nvPr>
            <p:ph type="body" idx="1"/>
          </p:nvPr>
        </p:nvSpPr>
        <p:spPr>
          <a:xfrm>
            <a:off x="1981200" y="2928150"/>
            <a:ext cx="4238100" cy="35343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800">
                <a:solidFill>
                  <a:srgbClr val="000000"/>
                </a:solidFill>
              </a:rPr>
              <a:t>They appear to be linearly and negatively associated: as fertility increases, life expectancy decreases.</a:t>
            </a:r>
            <a:endParaRPr sz="18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1800">
              <a:solidFill>
                <a:srgbClr val="000000"/>
              </a:solidFill>
            </a:endParaRPr>
          </a:p>
          <a:p>
            <a:pPr marL="0" indent="0">
              <a:lnSpc>
                <a:spcPct val="115000"/>
              </a:lnSpc>
              <a:buNone/>
            </a:pPr>
            <a:r>
              <a:rPr lang="en" sz="1800">
                <a:solidFill>
                  <a:srgbClr val="000000"/>
                </a:solidFill>
              </a:rPr>
              <a:t>The relationship changed over the years.</a:t>
            </a:r>
            <a:endParaRPr sz="1800">
              <a:solidFill>
                <a:srgbClr val="000000"/>
              </a:solidFill>
            </a:endParaRPr>
          </a:p>
        </p:txBody>
      </p:sp>
      <p:sp>
        <p:nvSpPr>
          <p:cNvPr id="37" name="Google Shape;37;p9"/>
          <p:cNvSpPr txBox="1"/>
          <p:nvPr/>
        </p:nvSpPr>
        <p:spPr>
          <a:xfrm>
            <a:off x="6885900" y="5501800"/>
            <a:ext cx="3020700" cy="362100"/>
          </a:xfrm>
          <a:prstGeom prst="rect">
            <a:avLst/>
          </a:prstGeom>
          <a:noFill/>
          <a:ln>
            <a:noFill/>
          </a:ln>
        </p:spPr>
        <p:txBody>
          <a:bodyPr spcFirstLastPara="1" wrap="square" lIns="91425" tIns="91425" rIns="91425" bIns="91425" anchor="t" anchorCtr="0">
            <a:noAutofit/>
          </a:bodyPr>
          <a:lstStyle/>
          <a:p>
            <a:pPr algn="ctr"/>
            <a:r>
              <a:rPr lang="en"/>
              <a:t>http://www.gapminder.org/world</a:t>
            </a:r>
            <a:endParaRPr/>
          </a:p>
        </p:txBody>
      </p:sp>
    </p:spTree>
    <p:extLst>
      <p:ext uri="{BB962C8B-B14F-4D97-AF65-F5344CB8AC3E}">
        <p14:creationId xmlns:p14="http://schemas.microsoft.com/office/powerpoint/2010/main" val="90279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10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xEl>
                                              <p:pRg st="3" end="3"/>
                                            </p:txEl>
                                          </p:spTgt>
                                        </p:tgtEl>
                                        <p:attrNameLst>
                                          <p:attrName>style.visibility</p:attrName>
                                        </p:attrNameLst>
                                      </p:cBhvr>
                                      <p:to>
                                        <p:strVal val="visible"/>
                                      </p:to>
                                    </p:set>
                                    <p:animEffect transition="in" filter="fade">
                                      <p:cBhvr>
                                        <p:cTn id="12" dur="1000"/>
                                        <p:tgtEl>
                                          <p:spTgt spid="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981200" y="1417650"/>
            <a:ext cx="8154000" cy="50448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200">
                <a:solidFill>
                  <a:srgbClr val="000000"/>
                </a:solidFill>
              </a:rPr>
              <a:t>Useful for visualizing one numerical variable. Darker colors represent areas where there are more observations.</a:t>
            </a:r>
            <a:endParaRPr sz="2200">
              <a:solidFill>
                <a:srgbClr val="000000"/>
              </a:solidFill>
            </a:endParaRPr>
          </a:p>
          <a:p>
            <a:pPr marL="0" indent="0">
              <a:lnSpc>
                <a:spcPct val="115000"/>
              </a:lnSpc>
              <a:buNone/>
            </a:pPr>
            <a:endParaRPr sz="2200">
              <a:solidFill>
                <a:srgbClr val="000000"/>
              </a:solidFill>
            </a:endParaRPr>
          </a:p>
          <a:p>
            <a:pPr marL="0" indent="0">
              <a:lnSpc>
                <a:spcPct val="115000"/>
              </a:lnSpc>
              <a:buNone/>
            </a:pPr>
            <a:endParaRPr sz="2200">
              <a:solidFill>
                <a:srgbClr val="000000"/>
              </a:solidFill>
            </a:endParaRPr>
          </a:p>
          <a:p>
            <a:pPr marL="0" indent="0">
              <a:lnSpc>
                <a:spcPct val="115000"/>
              </a:lnSpc>
              <a:buNone/>
            </a:pPr>
            <a:endParaRPr sz="2200">
              <a:solidFill>
                <a:srgbClr val="000000"/>
              </a:solidFill>
            </a:endParaRPr>
          </a:p>
          <a:p>
            <a:pPr marL="0" indent="0">
              <a:lnSpc>
                <a:spcPct val="115000"/>
              </a:lnSpc>
              <a:buNone/>
            </a:pPr>
            <a:endParaRPr sz="2200">
              <a:solidFill>
                <a:srgbClr val="000000"/>
              </a:solidFill>
            </a:endParaRPr>
          </a:p>
          <a:p>
            <a:pPr marL="0" indent="0">
              <a:lnSpc>
                <a:spcPct val="115000"/>
              </a:lnSpc>
              <a:buNone/>
            </a:pPr>
            <a:endParaRPr sz="2200">
              <a:solidFill>
                <a:srgbClr val="000000"/>
              </a:solidFill>
            </a:endParaRPr>
          </a:p>
          <a:p>
            <a:pPr marL="0" indent="0">
              <a:lnSpc>
                <a:spcPct val="115000"/>
              </a:lnSpc>
              <a:buNone/>
            </a:pPr>
            <a:r>
              <a:rPr lang="en" sz="2200">
                <a:solidFill>
                  <a:schemeClr val="accent1"/>
                </a:solidFill>
              </a:rPr>
              <a:t>How would you describe the distribution of GPAs in this data set?</a:t>
            </a:r>
            <a:r>
              <a:rPr lang="en" sz="2200">
                <a:solidFill>
                  <a:srgbClr val="000000"/>
                </a:solidFill>
              </a:rPr>
              <a:t> Make sure to say something about the center, shape, and spread of the distribution.</a:t>
            </a:r>
            <a:endParaRPr sz="2200">
              <a:solidFill>
                <a:srgbClr val="000000"/>
              </a:solidFill>
            </a:endParaRPr>
          </a:p>
        </p:txBody>
      </p:sp>
      <p:sp>
        <p:nvSpPr>
          <p:cNvPr id="43" name="Google Shape;43;p10"/>
          <p:cNvSpPr txBox="1">
            <a:spLocks noGrp="1"/>
          </p:cNvSpPr>
          <p:nvPr>
            <p:ph type="title"/>
          </p:nvPr>
        </p:nvSpPr>
        <p:spPr>
          <a:xfrm>
            <a:off x="1981200" y="274638"/>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Dot Plots</a:t>
            </a:r>
            <a:endParaRPr>
              <a:solidFill>
                <a:schemeClr val="accent1"/>
              </a:solidFill>
            </a:endParaRPr>
          </a:p>
        </p:txBody>
      </p:sp>
      <p:pic>
        <p:nvPicPr>
          <p:cNvPr id="44" name="Google Shape;44;p10"/>
          <p:cNvPicPr preferRelativeResize="0"/>
          <p:nvPr/>
        </p:nvPicPr>
        <p:blipFill>
          <a:blip r:embed="rId3">
            <a:alphaModFix/>
          </a:blip>
          <a:stretch>
            <a:fillRect/>
          </a:stretch>
        </p:blipFill>
        <p:spPr>
          <a:xfrm>
            <a:off x="2195414" y="2698300"/>
            <a:ext cx="7277175" cy="1461400"/>
          </a:xfrm>
          <a:prstGeom prst="rect">
            <a:avLst/>
          </a:prstGeom>
          <a:noFill/>
          <a:ln>
            <a:noFill/>
          </a:ln>
        </p:spPr>
      </p:pic>
    </p:spTree>
    <p:extLst>
      <p:ext uri="{BB962C8B-B14F-4D97-AF65-F5344CB8AC3E}">
        <p14:creationId xmlns:p14="http://schemas.microsoft.com/office/powerpoint/2010/main" val="2754146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1981200" y="274638"/>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Dot Plots &amp; Mean</a:t>
            </a:r>
            <a:endParaRPr>
              <a:solidFill>
                <a:schemeClr val="accent1"/>
              </a:solidFill>
            </a:endParaRPr>
          </a:p>
        </p:txBody>
      </p:sp>
      <p:sp>
        <p:nvSpPr>
          <p:cNvPr id="50" name="Google Shape;50;p11"/>
          <p:cNvSpPr txBox="1">
            <a:spLocks noGrp="1"/>
          </p:cNvSpPr>
          <p:nvPr>
            <p:ph type="body" idx="1"/>
          </p:nvPr>
        </p:nvSpPr>
        <p:spPr>
          <a:xfrm>
            <a:off x="1981200" y="1417650"/>
            <a:ext cx="8154000" cy="5044800"/>
          </a:xfrm>
          <a:prstGeom prst="rect">
            <a:avLst/>
          </a:prstGeom>
        </p:spPr>
        <p:txBody>
          <a:bodyPr spcFirstLastPara="1" vert="horz" wrap="square" lIns="91425" tIns="91425" rIns="91425" bIns="91425" rtlCol="0" anchor="t" anchorCtr="0">
            <a:noAutofit/>
          </a:bodyPr>
          <a:lstStyle/>
          <a:p>
            <a:pPr marL="0" indent="0">
              <a:lnSpc>
                <a:spcPct val="115000"/>
              </a:lnSpc>
              <a:buNone/>
            </a:pPr>
            <a:endParaRPr sz="2200">
              <a:solidFill>
                <a:srgbClr val="000000"/>
              </a:solidFill>
            </a:endParaRPr>
          </a:p>
          <a:p>
            <a:pPr marL="0" indent="0">
              <a:lnSpc>
                <a:spcPct val="115000"/>
              </a:lnSpc>
              <a:buNone/>
            </a:pPr>
            <a:endParaRPr sz="2200">
              <a:solidFill>
                <a:srgbClr val="000000"/>
              </a:solidFill>
            </a:endParaRPr>
          </a:p>
          <a:p>
            <a:pPr marL="0" indent="0">
              <a:lnSpc>
                <a:spcPct val="115000"/>
              </a:lnSpc>
              <a:buNone/>
            </a:pPr>
            <a:endParaRPr sz="2200">
              <a:solidFill>
                <a:srgbClr val="000000"/>
              </a:solidFill>
            </a:endParaRPr>
          </a:p>
          <a:p>
            <a:pPr marL="0" indent="0">
              <a:lnSpc>
                <a:spcPct val="115000"/>
              </a:lnSpc>
              <a:buNone/>
            </a:pPr>
            <a:endParaRPr sz="2200">
              <a:solidFill>
                <a:srgbClr val="000000"/>
              </a:solidFill>
            </a:endParaRPr>
          </a:p>
          <a:p>
            <a:pPr marL="0" indent="0">
              <a:lnSpc>
                <a:spcPct val="115000"/>
              </a:lnSpc>
              <a:buClr>
                <a:srgbClr val="000000"/>
              </a:buClr>
              <a:buSzPts val="1100"/>
              <a:buNone/>
            </a:pPr>
            <a:r>
              <a:rPr lang="en" sz="2200">
                <a:solidFill>
                  <a:srgbClr val="000000"/>
                </a:solidFill>
              </a:rPr>
              <a:t>The </a:t>
            </a:r>
            <a:r>
              <a:rPr lang="en" sz="2200">
                <a:solidFill>
                  <a:schemeClr val="accent1"/>
                </a:solidFill>
              </a:rPr>
              <a:t>mean</a:t>
            </a:r>
            <a:r>
              <a:rPr lang="en" sz="2200">
                <a:solidFill>
                  <a:srgbClr val="000000"/>
                </a:solidFill>
              </a:rPr>
              <a:t>, also called the </a:t>
            </a:r>
            <a:r>
              <a:rPr lang="en" sz="2200">
                <a:solidFill>
                  <a:schemeClr val="accent1"/>
                </a:solidFill>
              </a:rPr>
              <a:t>average</a:t>
            </a:r>
            <a:r>
              <a:rPr lang="en" sz="2200">
                <a:solidFill>
                  <a:srgbClr val="000000"/>
                </a:solidFill>
              </a:rPr>
              <a:t> (marked with a triangle in the above plot), is one way to measure the center of a </a:t>
            </a:r>
            <a:r>
              <a:rPr lang="en" sz="2200">
                <a:solidFill>
                  <a:schemeClr val="accent1"/>
                </a:solidFill>
              </a:rPr>
              <a:t>distribution</a:t>
            </a:r>
            <a:r>
              <a:rPr lang="en" sz="2200">
                <a:solidFill>
                  <a:srgbClr val="000000"/>
                </a:solidFill>
              </a:rPr>
              <a:t> of data.</a:t>
            </a:r>
            <a:endParaRPr sz="2200">
              <a:solidFill>
                <a:srgbClr val="000000"/>
              </a:solidFill>
            </a:endParaRPr>
          </a:p>
          <a:p>
            <a:pPr marL="0" indent="0">
              <a:lnSpc>
                <a:spcPct val="115000"/>
              </a:lnSpc>
              <a:buClr>
                <a:srgbClr val="000000"/>
              </a:buClr>
              <a:buSzPts val="1100"/>
              <a:buNone/>
            </a:pPr>
            <a:endParaRPr sz="1200">
              <a:solidFill>
                <a:srgbClr val="000000"/>
              </a:solidFill>
            </a:endParaRPr>
          </a:p>
          <a:p>
            <a:pPr marL="0" indent="0">
              <a:lnSpc>
                <a:spcPct val="115000"/>
              </a:lnSpc>
              <a:buNone/>
            </a:pPr>
            <a:r>
              <a:rPr lang="en" sz="2200">
                <a:solidFill>
                  <a:srgbClr val="000000"/>
                </a:solidFill>
              </a:rPr>
              <a:t>The mean GPA is 3.59.</a:t>
            </a:r>
            <a:endParaRPr sz="2200">
              <a:solidFill>
                <a:srgbClr val="000000"/>
              </a:solidFill>
            </a:endParaRPr>
          </a:p>
        </p:txBody>
      </p:sp>
      <p:pic>
        <p:nvPicPr>
          <p:cNvPr id="51" name="Google Shape;51;p11"/>
          <p:cNvPicPr preferRelativeResize="0"/>
          <p:nvPr/>
        </p:nvPicPr>
        <p:blipFill>
          <a:blip r:embed="rId3">
            <a:alphaModFix/>
          </a:blip>
          <a:stretch>
            <a:fillRect/>
          </a:stretch>
        </p:blipFill>
        <p:spPr>
          <a:xfrm>
            <a:off x="2218776" y="1746950"/>
            <a:ext cx="7461075" cy="1383800"/>
          </a:xfrm>
          <a:prstGeom prst="rect">
            <a:avLst/>
          </a:prstGeom>
          <a:noFill/>
          <a:ln>
            <a:noFill/>
          </a:ln>
        </p:spPr>
      </p:pic>
    </p:spTree>
    <p:extLst>
      <p:ext uri="{BB962C8B-B14F-4D97-AF65-F5344CB8AC3E}">
        <p14:creationId xmlns:p14="http://schemas.microsoft.com/office/powerpoint/2010/main" val="2941734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Mean</a:t>
            </a:r>
            <a:endParaRPr>
              <a:solidFill>
                <a:schemeClr val="accent1"/>
              </a:solidFill>
            </a:endParaRPr>
          </a:p>
        </p:txBody>
      </p:sp>
      <p:sp>
        <p:nvSpPr>
          <p:cNvPr id="57" name="Google Shape;57;p12"/>
          <p:cNvSpPr txBox="1">
            <a:spLocks noGrp="1"/>
          </p:cNvSpPr>
          <p:nvPr>
            <p:ph type="body" idx="1"/>
          </p:nvPr>
        </p:nvSpPr>
        <p:spPr>
          <a:xfrm>
            <a:off x="1981200" y="1143000"/>
            <a:ext cx="8154000" cy="5044800"/>
          </a:xfrm>
          <a:prstGeom prst="rect">
            <a:avLst/>
          </a:prstGeom>
        </p:spPr>
        <p:txBody>
          <a:bodyPr spcFirstLastPara="1" vert="horz" wrap="square" lIns="91425" tIns="91425" rIns="91425" bIns="91425" rtlCol="0" anchor="t" anchorCtr="0">
            <a:noAutofit/>
          </a:bodyPr>
          <a:lstStyle/>
          <a:p>
            <a:pPr marL="0" indent="0">
              <a:lnSpc>
                <a:spcPct val="115000"/>
              </a:lnSpc>
              <a:buClr>
                <a:srgbClr val="000000"/>
              </a:buClr>
              <a:buSzPts val="1100"/>
              <a:buNone/>
            </a:pPr>
            <a:r>
              <a:rPr lang="en" sz="2000">
                <a:solidFill>
                  <a:srgbClr val="000000"/>
                </a:solidFill>
              </a:rPr>
              <a:t>The </a:t>
            </a:r>
            <a:r>
              <a:rPr lang="en" sz="2000">
                <a:solidFill>
                  <a:schemeClr val="accent1"/>
                </a:solidFill>
              </a:rPr>
              <a:t>sample mean</a:t>
            </a:r>
            <a:r>
              <a:rPr lang="en" sz="2000">
                <a:solidFill>
                  <a:srgbClr val="000000"/>
                </a:solidFill>
              </a:rPr>
              <a:t>, denoted as </a:t>
            </a:r>
            <a:r>
              <a:rPr lang="en" sz="2000">
                <a:solidFill>
                  <a:schemeClr val="accent1"/>
                </a:solidFill>
              </a:rPr>
              <a:t>x̄</a:t>
            </a:r>
            <a:r>
              <a:rPr lang="en" sz="2000">
                <a:solidFill>
                  <a:srgbClr val="000000"/>
                </a:solidFill>
              </a:rPr>
              <a:t>, can be calculated as</a:t>
            </a:r>
            <a:endParaRPr sz="2000">
              <a:solidFill>
                <a:srgbClr val="000000"/>
              </a:solidFill>
            </a:endParaRPr>
          </a:p>
          <a:p>
            <a:pPr marL="0" indent="0">
              <a:lnSpc>
                <a:spcPct val="115000"/>
              </a:lnSpc>
              <a:buClr>
                <a:srgbClr val="000000"/>
              </a:buClr>
              <a:buSzPts val="1100"/>
              <a:buNone/>
            </a:pP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r>
              <a:rPr lang="en" sz="2000">
                <a:solidFill>
                  <a:srgbClr val="000000"/>
                </a:solidFill>
              </a:rPr>
              <a:t>where x</a:t>
            </a:r>
            <a:r>
              <a:rPr lang="en" sz="2000" baseline="-25000">
                <a:solidFill>
                  <a:srgbClr val="000000"/>
                </a:solidFill>
              </a:rPr>
              <a:t>1</a:t>
            </a:r>
            <a:r>
              <a:rPr lang="en" sz="2000">
                <a:solidFill>
                  <a:srgbClr val="000000"/>
                </a:solidFill>
              </a:rPr>
              <a:t>, x</a:t>
            </a:r>
            <a:r>
              <a:rPr lang="en" sz="2000" baseline="-25000">
                <a:solidFill>
                  <a:srgbClr val="000000"/>
                </a:solidFill>
              </a:rPr>
              <a:t>2</a:t>
            </a:r>
            <a:r>
              <a:rPr lang="en" sz="2000">
                <a:solidFill>
                  <a:srgbClr val="000000"/>
                </a:solidFill>
              </a:rPr>
              <a:t>, ..., x</a:t>
            </a:r>
            <a:r>
              <a:rPr lang="en" sz="2000" baseline="-25000">
                <a:solidFill>
                  <a:srgbClr val="000000"/>
                </a:solidFill>
              </a:rPr>
              <a:t>n</a:t>
            </a:r>
            <a:r>
              <a:rPr lang="en" sz="2000">
                <a:solidFill>
                  <a:srgbClr val="000000"/>
                </a:solidFill>
              </a:rPr>
              <a:t> represent the </a:t>
            </a:r>
            <a:r>
              <a:rPr lang="en" sz="2000">
                <a:solidFill>
                  <a:schemeClr val="accent1"/>
                </a:solidFill>
              </a:rPr>
              <a:t>n</a:t>
            </a:r>
            <a:r>
              <a:rPr lang="en" sz="2000">
                <a:solidFill>
                  <a:srgbClr val="000000"/>
                </a:solidFill>
              </a:rPr>
              <a:t> observed values.</a:t>
            </a:r>
            <a:endParaRPr sz="2000">
              <a:solidFill>
                <a:srgbClr val="000000"/>
              </a:solidFill>
            </a:endParaRPr>
          </a:p>
          <a:p>
            <a:pPr marL="0" indent="0">
              <a:lnSpc>
                <a:spcPct val="115000"/>
              </a:lnSpc>
              <a:buNone/>
            </a:pPr>
            <a:endParaRPr sz="600">
              <a:solidFill>
                <a:srgbClr val="000000"/>
              </a:solidFill>
            </a:endParaRPr>
          </a:p>
          <a:p>
            <a:pPr marL="0" indent="0">
              <a:lnSpc>
                <a:spcPct val="115000"/>
              </a:lnSpc>
              <a:buNone/>
            </a:pPr>
            <a:r>
              <a:rPr lang="en" sz="2000">
                <a:solidFill>
                  <a:srgbClr val="000000"/>
                </a:solidFill>
              </a:rPr>
              <a:t>The </a:t>
            </a:r>
            <a:r>
              <a:rPr lang="en" sz="2000">
                <a:solidFill>
                  <a:schemeClr val="accent1"/>
                </a:solidFill>
              </a:rPr>
              <a:t>population mean</a:t>
            </a:r>
            <a:r>
              <a:rPr lang="en" sz="2000">
                <a:solidFill>
                  <a:srgbClr val="000000"/>
                </a:solidFill>
              </a:rPr>
              <a:t> is also computed the same way but is denoted as </a:t>
            </a:r>
            <a:r>
              <a:rPr lang="en" sz="2000">
                <a:solidFill>
                  <a:schemeClr val="accent1"/>
                </a:solidFill>
              </a:rPr>
              <a:t>µ</a:t>
            </a:r>
            <a:r>
              <a:rPr lang="en" sz="2000">
                <a:solidFill>
                  <a:srgbClr val="000000"/>
                </a:solidFill>
              </a:rPr>
              <a:t>. It is often not possible to calculate µ since population data are rarely available.</a:t>
            </a:r>
            <a:endParaRPr sz="2000">
              <a:solidFill>
                <a:srgbClr val="000000"/>
              </a:solidFill>
            </a:endParaRPr>
          </a:p>
          <a:p>
            <a:pPr marL="0" indent="0">
              <a:lnSpc>
                <a:spcPct val="115000"/>
              </a:lnSpc>
              <a:buNone/>
            </a:pPr>
            <a:endParaRPr sz="600">
              <a:solidFill>
                <a:srgbClr val="000000"/>
              </a:solidFill>
            </a:endParaRPr>
          </a:p>
          <a:p>
            <a:pPr marL="0" indent="0">
              <a:lnSpc>
                <a:spcPct val="115000"/>
              </a:lnSpc>
              <a:buClr>
                <a:srgbClr val="000000"/>
              </a:buClr>
              <a:buSzPts val="1100"/>
              <a:buNone/>
            </a:pPr>
            <a:r>
              <a:rPr lang="en" sz="2000">
                <a:solidFill>
                  <a:srgbClr val="000000"/>
                </a:solidFill>
              </a:rPr>
              <a:t>The sample mean is a </a:t>
            </a:r>
            <a:r>
              <a:rPr lang="en" sz="2000">
                <a:solidFill>
                  <a:schemeClr val="accent1"/>
                </a:solidFill>
              </a:rPr>
              <a:t>sample statistic</a:t>
            </a:r>
            <a:r>
              <a:rPr lang="en" sz="2000">
                <a:solidFill>
                  <a:srgbClr val="000000"/>
                </a:solidFill>
              </a:rPr>
              <a:t>, and serves as a</a:t>
            </a:r>
            <a:br>
              <a:rPr lang="en" sz="2000">
                <a:solidFill>
                  <a:srgbClr val="000000"/>
                </a:solidFill>
              </a:rPr>
            </a:br>
            <a:r>
              <a:rPr lang="en" sz="2000">
                <a:solidFill>
                  <a:schemeClr val="accent1"/>
                </a:solidFill>
              </a:rPr>
              <a:t>point estimate</a:t>
            </a:r>
            <a:r>
              <a:rPr lang="en" sz="2000">
                <a:solidFill>
                  <a:srgbClr val="000000"/>
                </a:solidFill>
              </a:rPr>
              <a:t> of the population mean. This estimate may not be perfect, but if the sample is good (representative of the population),</a:t>
            </a:r>
            <a:br>
              <a:rPr lang="en" sz="2000">
                <a:solidFill>
                  <a:srgbClr val="000000"/>
                </a:solidFill>
              </a:rPr>
            </a:br>
            <a:r>
              <a:rPr lang="en" sz="2000">
                <a:solidFill>
                  <a:srgbClr val="000000"/>
                </a:solidFill>
              </a:rPr>
              <a:t>it is usually a pretty good estimate. </a:t>
            </a:r>
            <a:endParaRPr sz="2000">
              <a:solidFill>
                <a:srgbClr val="000000"/>
              </a:solidFill>
            </a:endParaRPr>
          </a:p>
          <a:p>
            <a:pPr marL="0" indent="0">
              <a:lnSpc>
                <a:spcPct val="115000"/>
              </a:lnSpc>
              <a:buNone/>
            </a:pPr>
            <a:endParaRPr sz="2000">
              <a:solidFill>
                <a:srgbClr val="000000"/>
              </a:solidFill>
            </a:endParaRPr>
          </a:p>
        </p:txBody>
      </p:sp>
      <p:pic>
        <p:nvPicPr>
          <p:cNvPr id="58" name="Google Shape;58;p12"/>
          <p:cNvPicPr preferRelativeResize="0"/>
          <p:nvPr/>
        </p:nvPicPr>
        <p:blipFill>
          <a:blip r:embed="rId3">
            <a:alphaModFix/>
          </a:blip>
          <a:stretch>
            <a:fillRect/>
          </a:stretch>
        </p:blipFill>
        <p:spPr>
          <a:xfrm>
            <a:off x="3259625" y="1738251"/>
            <a:ext cx="2708600" cy="707225"/>
          </a:xfrm>
          <a:prstGeom prst="rect">
            <a:avLst/>
          </a:prstGeom>
          <a:noFill/>
          <a:ln>
            <a:noFill/>
          </a:ln>
        </p:spPr>
      </p:pic>
    </p:spTree>
    <p:extLst>
      <p:ext uri="{BB962C8B-B14F-4D97-AF65-F5344CB8AC3E}">
        <p14:creationId xmlns:p14="http://schemas.microsoft.com/office/powerpoint/2010/main" val="3175767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Stacked Dot Plot</a:t>
            </a:r>
            <a:endParaRPr>
              <a:solidFill>
                <a:schemeClr val="accent1"/>
              </a:solidFill>
            </a:endParaRPr>
          </a:p>
        </p:txBody>
      </p:sp>
      <p:sp>
        <p:nvSpPr>
          <p:cNvPr id="64" name="Google Shape;64;p13"/>
          <p:cNvSpPr txBox="1">
            <a:spLocks noGrp="1"/>
          </p:cNvSpPr>
          <p:nvPr>
            <p:ph type="body" idx="1"/>
          </p:nvPr>
        </p:nvSpPr>
        <p:spPr>
          <a:xfrm>
            <a:off x="1981200" y="1143000"/>
            <a:ext cx="8154000" cy="50448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200">
                <a:solidFill>
                  <a:srgbClr val="000000"/>
                </a:solidFill>
              </a:rPr>
              <a:t>Higher bars represent areas where there are more observations, makes it a little easier to judge the center and the shape of the distribution.</a:t>
            </a:r>
            <a:endParaRPr sz="2200">
              <a:solidFill>
                <a:srgbClr val="000000"/>
              </a:solidFill>
            </a:endParaRPr>
          </a:p>
        </p:txBody>
      </p:sp>
      <p:pic>
        <p:nvPicPr>
          <p:cNvPr id="65" name="Google Shape;65;p13"/>
          <p:cNvPicPr preferRelativeResize="0"/>
          <p:nvPr/>
        </p:nvPicPr>
        <p:blipFill>
          <a:blip r:embed="rId3">
            <a:alphaModFix/>
          </a:blip>
          <a:stretch>
            <a:fillRect/>
          </a:stretch>
        </p:blipFill>
        <p:spPr>
          <a:xfrm>
            <a:off x="1981200" y="2323577"/>
            <a:ext cx="7965050" cy="3510576"/>
          </a:xfrm>
          <a:prstGeom prst="rect">
            <a:avLst/>
          </a:prstGeom>
          <a:noFill/>
          <a:ln>
            <a:noFill/>
          </a:ln>
        </p:spPr>
      </p:pic>
    </p:spTree>
    <p:extLst>
      <p:ext uri="{BB962C8B-B14F-4D97-AF65-F5344CB8AC3E}">
        <p14:creationId xmlns:p14="http://schemas.microsoft.com/office/powerpoint/2010/main" val="3955157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Histograms - Extracurricular Hours</a:t>
            </a:r>
            <a:endParaRPr>
              <a:solidFill>
                <a:schemeClr val="accent1"/>
              </a:solidFill>
            </a:endParaRPr>
          </a:p>
        </p:txBody>
      </p:sp>
      <p:sp>
        <p:nvSpPr>
          <p:cNvPr id="71" name="Google Shape;71;p14"/>
          <p:cNvSpPr txBox="1">
            <a:spLocks noGrp="1"/>
          </p:cNvSpPr>
          <p:nvPr>
            <p:ph type="body" idx="1"/>
          </p:nvPr>
        </p:nvSpPr>
        <p:spPr>
          <a:xfrm>
            <a:off x="1981200" y="1143000"/>
            <a:ext cx="8154000" cy="5044800"/>
          </a:xfrm>
          <a:prstGeom prst="rect">
            <a:avLst/>
          </a:prstGeom>
        </p:spPr>
        <p:txBody>
          <a:bodyPr spcFirstLastPara="1" vert="horz" wrap="square" lIns="91425" tIns="91425" rIns="91425" bIns="91425" rtlCol="0" anchor="t" anchorCtr="0">
            <a:noAutofit/>
          </a:bodyPr>
          <a:lstStyle/>
          <a:p>
            <a:pPr indent="-355600">
              <a:lnSpc>
                <a:spcPct val="115000"/>
              </a:lnSpc>
              <a:buSzPts val="2000"/>
            </a:pPr>
            <a:r>
              <a:rPr lang="en" sz="2000">
                <a:solidFill>
                  <a:srgbClr val="000000"/>
                </a:solidFill>
              </a:rPr>
              <a:t>Histograms provide a view of the </a:t>
            </a:r>
            <a:r>
              <a:rPr lang="en" sz="2000">
                <a:solidFill>
                  <a:schemeClr val="accent1"/>
                </a:solidFill>
              </a:rPr>
              <a:t>data density</a:t>
            </a:r>
            <a:r>
              <a:rPr lang="en" sz="2000">
                <a:solidFill>
                  <a:srgbClr val="000000"/>
                </a:solidFill>
              </a:rPr>
              <a:t>. Higher bars represent where the data are relatively more common.</a:t>
            </a:r>
            <a:endParaRPr sz="2000">
              <a:solidFill>
                <a:srgbClr val="000000"/>
              </a:solidFill>
            </a:endParaRPr>
          </a:p>
          <a:p>
            <a:pPr indent="-355600">
              <a:lnSpc>
                <a:spcPct val="115000"/>
              </a:lnSpc>
              <a:spcBef>
                <a:spcPts val="0"/>
              </a:spcBef>
              <a:buSzPts val="2000"/>
            </a:pPr>
            <a:r>
              <a:rPr lang="en" sz="2000">
                <a:solidFill>
                  <a:srgbClr val="000000"/>
                </a:solidFill>
              </a:rPr>
              <a:t>Histograms are especially convenient for describing the </a:t>
            </a:r>
            <a:r>
              <a:rPr lang="en" sz="2000">
                <a:solidFill>
                  <a:schemeClr val="accent1"/>
                </a:solidFill>
              </a:rPr>
              <a:t>shape</a:t>
            </a:r>
            <a:r>
              <a:rPr lang="en" sz="2000">
                <a:solidFill>
                  <a:srgbClr val="000000"/>
                </a:solidFill>
              </a:rPr>
              <a:t> of the data distribution.</a:t>
            </a:r>
            <a:endParaRPr sz="2000">
              <a:solidFill>
                <a:srgbClr val="000000"/>
              </a:solidFill>
            </a:endParaRPr>
          </a:p>
          <a:p>
            <a:pPr indent="-355600">
              <a:lnSpc>
                <a:spcPct val="115000"/>
              </a:lnSpc>
              <a:spcBef>
                <a:spcPts val="0"/>
              </a:spcBef>
              <a:buSzPts val="2000"/>
            </a:pPr>
            <a:r>
              <a:rPr lang="en" sz="2000">
                <a:solidFill>
                  <a:srgbClr val="000000"/>
                </a:solidFill>
              </a:rPr>
              <a:t>The chosen </a:t>
            </a:r>
            <a:r>
              <a:rPr lang="en" sz="2000">
                <a:solidFill>
                  <a:schemeClr val="accent1"/>
                </a:solidFill>
              </a:rPr>
              <a:t>bin width</a:t>
            </a:r>
            <a:r>
              <a:rPr lang="en" sz="2000">
                <a:solidFill>
                  <a:srgbClr val="000000"/>
                </a:solidFill>
              </a:rPr>
              <a:t> can alter the story the histogram is telling.</a:t>
            </a:r>
            <a:endParaRPr sz="2000">
              <a:solidFill>
                <a:srgbClr val="000000"/>
              </a:solidFill>
            </a:endParaRPr>
          </a:p>
        </p:txBody>
      </p:sp>
      <p:pic>
        <p:nvPicPr>
          <p:cNvPr id="72" name="Google Shape;72;p14"/>
          <p:cNvPicPr preferRelativeResize="0"/>
          <p:nvPr/>
        </p:nvPicPr>
        <p:blipFill>
          <a:blip r:embed="rId3">
            <a:alphaModFix/>
          </a:blip>
          <a:stretch>
            <a:fillRect/>
          </a:stretch>
        </p:blipFill>
        <p:spPr>
          <a:xfrm>
            <a:off x="2484650" y="3083224"/>
            <a:ext cx="5453000" cy="3104575"/>
          </a:xfrm>
          <a:prstGeom prst="rect">
            <a:avLst/>
          </a:prstGeom>
          <a:noFill/>
          <a:ln>
            <a:noFill/>
          </a:ln>
        </p:spPr>
      </p:pic>
    </p:spTree>
    <p:extLst>
      <p:ext uri="{BB962C8B-B14F-4D97-AF65-F5344CB8AC3E}">
        <p14:creationId xmlns:p14="http://schemas.microsoft.com/office/powerpoint/2010/main" val="217505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Bin Width</a:t>
            </a:r>
            <a:endParaRPr>
              <a:solidFill>
                <a:schemeClr val="accent1"/>
              </a:solidFill>
            </a:endParaRPr>
          </a:p>
        </p:txBody>
      </p:sp>
      <p:sp>
        <p:nvSpPr>
          <p:cNvPr id="78" name="Google Shape;78;p15"/>
          <p:cNvSpPr txBox="1">
            <a:spLocks noGrp="1"/>
          </p:cNvSpPr>
          <p:nvPr>
            <p:ph type="body" idx="1"/>
          </p:nvPr>
        </p:nvSpPr>
        <p:spPr>
          <a:xfrm>
            <a:off x="1981200" y="1143000"/>
            <a:ext cx="8154000" cy="9834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000">
                <a:solidFill>
                  <a:srgbClr val="000000"/>
                </a:solidFill>
              </a:rPr>
              <a:t>Which one(s) of these histograms are useful? Which reveal too much about the data? Which hide too much?</a:t>
            </a:r>
            <a:endParaRPr sz="2000">
              <a:solidFill>
                <a:srgbClr val="000000"/>
              </a:solidFill>
            </a:endParaRPr>
          </a:p>
        </p:txBody>
      </p:sp>
      <p:pic>
        <p:nvPicPr>
          <p:cNvPr id="79" name="Google Shape;79;p15"/>
          <p:cNvPicPr preferRelativeResize="0"/>
          <p:nvPr/>
        </p:nvPicPr>
        <p:blipFill>
          <a:blip r:embed="rId3">
            <a:alphaModFix/>
          </a:blip>
          <a:stretch>
            <a:fillRect/>
          </a:stretch>
        </p:blipFill>
        <p:spPr>
          <a:xfrm>
            <a:off x="2073675" y="2126400"/>
            <a:ext cx="3390725" cy="1938475"/>
          </a:xfrm>
          <a:prstGeom prst="rect">
            <a:avLst/>
          </a:prstGeom>
          <a:noFill/>
          <a:ln>
            <a:noFill/>
          </a:ln>
        </p:spPr>
      </p:pic>
      <p:pic>
        <p:nvPicPr>
          <p:cNvPr id="80" name="Google Shape;80;p15"/>
          <p:cNvPicPr preferRelativeResize="0"/>
          <p:nvPr/>
        </p:nvPicPr>
        <p:blipFill>
          <a:blip r:embed="rId4">
            <a:alphaModFix/>
          </a:blip>
          <a:stretch>
            <a:fillRect/>
          </a:stretch>
        </p:blipFill>
        <p:spPr>
          <a:xfrm>
            <a:off x="5844276" y="2126400"/>
            <a:ext cx="3463051" cy="1938475"/>
          </a:xfrm>
          <a:prstGeom prst="rect">
            <a:avLst/>
          </a:prstGeom>
          <a:noFill/>
          <a:ln>
            <a:noFill/>
          </a:ln>
        </p:spPr>
      </p:pic>
      <p:pic>
        <p:nvPicPr>
          <p:cNvPr id="81" name="Google Shape;81;p15"/>
          <p:cNvPicPr preferRelativeResize="0"/>
          <p:nvPr/>
        </p:nvPicPr>
        <p:blipFill>
          <a:blip r:embed="rId5">
            <a:alphaModFix/>
          </a:blip>
          <a:stretch>
            <a:fillRect/>
          </a:stretch>
        </p:blipFill>
        <p:spPr>
          <a:xfrm>
            <a:off x="2073676" y="4423975"/>
            <a:ext cx="3647325" cy="2071075"/>
          </a:xfrm>
          <a:prstGeom prst="rect">
            <a:avLst/>
          </a:prstGeom>
          <a:noFill/>
          <a:ln>
            <a:noFill/>
          </a:ln>
        </p:spPr>
      </p:pic>
      <p:pic>
        <p:nvPicPr>
          <p:cNvPr id="82" name="Google Shape;82;p15"/>
          <p:cNvPicPr preferRelativeResize="0"/>
          <p:nvPr/>
        </p:nvPicPr>
        <p:blipFill>
          <a:blip r:embed="rId6">
            <a:alphaModFix/>
          </a:blip>
          <a:stretch>
            <a:fillRect/>
          </a:stretch>
        </p:blipFill>
        <p:spPr>
          <a:xfrm>
            <a:off x="5844275" y="4265200"/>
            <a:ext cx="3846999" cy="2229849"/>
          </a:xfrm>
          <a:prstGeom prst="rect">
            <a:avLst/>
          </a:prstGeom>
          <a:noFill/>
          <a:ln>
            <a:noFill/>
          </a:ln>
        </p:spPr>
      </p:pic>
    </p:spTree>
    <p:extLst>
      <p:ext uri="{BB962C8B-B14F-4D97-AF65-F5344CB8AC3E}">
        <p14:creationId xmlns:p14="http://schemas.microsoft.com/office/powerpoint/2010/main" val="1529000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body" idx="1"/>
          </p:nvPr>
        </p:nvSpPr>
        <p:spPr>
          <a:xfrm>
            <a:off x="1981200" y="1143000"/>
            <a:ext cx="8154000" cy="50133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900">
                <a:solidFill>
                  <a:srgbClr val="000000"/>
                </a:solidFill>
              </a:rPr>
              <a:t>Does the histogram have a single prominent peak (</a:t>
            </a:r>
            <a:r>
              <a:rPr lang="en" sz="1900">
                <a:solidFill>
                  <a:schemeClr val="accent1"/>
                </a:solidFill>
              </a:rPr>
              <a:t>unimodal</a:t>
            </a:r>
            <a:r>
              <a:rPr lang="en" sz="1900">
                <a:solidFill>
                  <a:srgbClr val="000000"/>
                </a:solidFill>
              </a:rPr>
              <a:t>), several prominent peaks (</a:t>
            </a:r>
            <a:r>
              <a:rPr lang="en" sz="1900">
                <a:solidFill>
                  <a:schemeClr val="accent1"/>
                </a:solidFill>
              </a:rPr>
              <a:t>bimodal/multimodal</a:t>
            </a:r>
            <a:r>
              <a:rPr lang="en" sz="1900">
                <a:solidFill>
                  <a:srgbClr val="000000"/>
                </a:solidFill>
              </a:rPr>
              <a:t>), or no apparent peaks (</a:t>
            </a:r>
            <a:r>
              <a:rPr lang="en" sz="1900">
                <a:solidFill>
                  <a:schemeClr val="accent1"/>
                </a:solidFill>
              </a:rPr>
              <a:t>uniform</a:t>
            </a:r>
            <a:r>
              <a:rPr lang="en" sz="1900">
                <a:solidFill>
                  <a:srgbClr val="000000"/>
                </a:solidFill>
              </a:rPr>
              <a:t>)?</a:t>
            </a: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r>
              <a:rPr lang="en" sz="1900">
                <a:solidFill>
                  <a:srgbClr val="000000"/>
                </a:solidFill>
              </a:rPr>
              <a:t>Note: In order to determine modality, step back and imagine a smooth curve over the histogram -- imagine that the bars are wooden blocks and you drop a limp spaghetti over them, the shape the spaghetti would take could be viewed as a smooth curve.</a:t>
            </a:r>
            <a:endParaRPr sz="1900">
              <a:solidFill>
                <a:srgbClr val="000000"/>
              </a:solidFill>
            </a:endParaRPr>
          </a:p>
        </p:txBody>
      </p:sp>
      <p:sp>
        <p:nvSpPr>
          <p:cNvPr id="88" name="Google Shape;88;p16"/>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Shape of a Distribution: Modality</a:t>
            </a:r>
            <a:endParaRPr>
              <a:solidFill>
                <a:schemeClr val="accent1"/>
              </a:solidFill>
            </a:endParaRPr>
          </a:p>
        </p:txBody>
      </p:sp>
      <p:pic>
        <p:nvPicPr>
          <p:cNvPr id="89" name="Google Shape;89;p16"/>
          <p:cNvPicPr preferRelativeResize="0"/>
          <p:nvPr/>
        </p:nvPicPr>
        <p:blipFill>
          <a:blip r:embed="rId3">
            <a:alphaModFix/>
          </a:blip>
          <a:stretch>
            <a:fillRect/>
          </a:stretch>
        </p:blipFill>
        <p:spPr>
          <a:xfrm>
            <a:off x="2042851" y="2333126"/>
            <a:ext cx="7795501" cy="2172425"/>
          </a:xfrm>
          <a:prstGeom prst="rect">
            <a:avLst/>
          </a:prstGeom>
          <a:noFill/>
          <a:ln>
            <a:noFill/>
          </a:ln>
        </p:spPr>
      </p:pic>
    </p:spTree>
    <p:extLst>
      <p:ext uri="{BB962C8B-B14F-4D97-AF65-F5344CB8AC3E}">
        <p14:creationId xmlns:p14="http://schemas.microsoft.com/office/powerpoint/2010/main" val="2802873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a:t>Visualization &amp; Exploration</a:t>
            </a:r>
            <a:endParaRPr lang="en-US" dirty="0"/>
          </a:p>
        </p:txBody>
      </p:sp>
      <p:sp>
        <p:nvSpPr>
          <p:cNvPr id="3" name="Subtitle 2"/>
          <p:cNvSpPr>
            <a:spLocks noGrp="1"/>
          </p:cNvSpPr>
          <p:nvPr>
            <p:ph type="subTitle" idx="1"/>
          </p:nvPr>
        </p:nvSpPr>
        <p:spPr/>
        <p:txBody>
          <a:bodyPr/>
          <a:lstStyle/>
          <a:p>
            <a:r>
              <a:rPr lang="en-GB" dirty="0"/>
              <a:t>Fundamentals of Statistics</a:t>
            </a:r>
          </a:p>
        </p:txBody>
      </p:sp>
    </p:spTree>
    <p:extLst>
      <p:ext uri="{BB962C8B-B14F-4D97-AF65-F5344CB8AC3E}">
        <p14:creationId xmlns:p14="http://schemas.microsoft.com/office/powerpoint/2010/main" val="3727743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body" idx="1"/>
          </p:nvPr>
        </p:nvSpPr>
        <p:spPr>
          <a:xfrm>
            <a:off x="1981200" y="1143000"/>
            <a:ext cx="8154000" cy="50133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900">
                <a:solidFill>
                  <a:srgbClr val="000000"/>
                </a:solidFill>
              </a:rPr>
              <a:t>Is the histogram </a:t>
            </a:r>
            <a:r>
              <a:rPr lang="en" sz="1900">
                <a:solidFill>
                  <a:schemeClr val="accent1"/>
                </a:solidFill>
              </a:rPr>
              <a:t>right skewed</a:t>
            </a:r>
            <a:r>
              <a:rPr lang="en" sz="1900">
                <a:solidFill>
                  <a:srgbClr val="000000"/>
                </a:solidFill>
              </a:rPr>
              <a:t>, </a:t>
            </a:r>
            <a:r>
              <a:rPr lang="en" sz="1900">
                <a:solidFill>
                  <a:schemeClr val="accent1"/>
                </a:solidFill>
              </a:rPr>
              <a:t>left skewed</a:t>
            </a:r>
            <a:r>
              <a:rPr lang="en" sz="1900">
                <a:solidFill>
                  <a:srgbClr val="000000"/>
                </a:solidFill>
              </a:rPr>
              <a:t>, or </a:t>
            </a:r>
            <a:r>
              <a:rPr lang="en" sz="1900">
                <a:solidFill>
                  <a:schemeClr val="accent1"/>
                </a:solidFill>
              </a:rPr>
              <a:t>symmetric</a:t>
            </a:r>
            <a:r>
              <a:rPr lang="en" sz="1900">
                <a:solidFill>
                  <a:srgbClr val="000000"/>
                </a:solidFill>
              </a:rPr>
              <a:t>?</a:t>
            </a: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r>
              <a:rPr lang="en" sz="1900">
                <a:solidFill>
                  <a:srgbClr val="000000"/>
                </a:solidFill>
              </a:rPr>
              <a:t>Histograms are said to be skewed to the side of the long tail.</a:t>
            </a:r>
            <a:endParaRPr sz="1900">
              <a:solidFill>
                <a:srgbClr val="000000"/>
              </a:solidFill>
            </a:endParaRPr>
          </a:p>
        </p:txBody>
      </p:sp>
      <p:sp>
        <p:nvSpPr>
          <p:cNvPr id="95" name="Google Shape;95;p17"/>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Shape of a Distribution: Skewness</a:t>
            </a:r>
            <a:endParaRPr>
              <a:solidFill>
                <a:schemeClr val="accent1"/>
              </a:solidFill>
            </a:endParaRPr>
          </a:p>
        </p:txBody>
      </p:sp>
      <p:pic>
        <p:nvPicPr>
          <p:cNvPr id="96" name="Google Shape;96;p17"/>
          <p:cNvPicPr preferRelativeResize="0"/>
          <p:nvPr/>
        </p:nvPicPr>
        <p:blipFill>
          <a:blip r:embed="rId3">
            <a:alphaModFix/>
          </a:blip>
          <a:stretch>
            <a:fillRect/>
          </a:stretch>
        </p:blipFill>
        <p:spPr>
          <a:xfrm>
            <a:off x="2043150" y="2039925"/>
            <a:ext cx="7334250" cy="3219450"/>
          </a:xfrm>
          <a:prstGeom prst="rect">
            <a:avLst/>
          </a:prstGeom>
          <a:noFill/>
          <a:ln>
            <a:noFill/>
          </a:ln>
        </p:spPr>
      </p:pic>
    </p:spTree>
    <p:extLst>
      <p:ext uri="{BB962C8B-B14F-4D97-AF65-F5344CB8AC3E}">
        <p14:creationId xmlns:p14="http://schemas.microsoft.com/office/powerpoint/2010/main" val="1329810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body" idx="1"/>
          </p:nvPr>
        </p:nvSpPr>
        <p:spPr>
          <a:xfrm>
            <a:off x="1981200" y="1493850"/>
            <a:ext cx="8154000" cy="50133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900">
                <a:solidFill>
                  <a:srgbClr val="000000"/>
                </a:solidFill>
              </a:rPr>
              <a:t>Are there any unusual observations or potential </a:t>
            </a:r>
            <a:r>
              <a:rPr lang="en" sz="1900">
                <a:solidFill>
                  <a:schemeClr val="accent1"/>
                </a:solidFill>
              </a:rPr>
              <a:t>outliers</a:t>
            </a:r>
            <a:r>
              <a:rPr lang="en" sz="1900">
                <a:solidFill>
                  <a:srgbClr val="000000"/>
                </a:solidFill>
              </a:rPr>
              <a:t>?</a:t>
            </a:r>
            <a:endParaRPr sz="1900">
              <a:solidFill>
                <a:srgbClr val="000000"/>
              </a:solidFill>
            </a:endParaRPr>
          </a:p>
        </p:txBody>
      </p:sp>
      <p:sp>
        <p:nvSpPr>
          <p:cNvPr id="102" name="Google Shape;102;p18"/>
          <p:cNvSpPr txBox="1">
            <a:spLocks noGrp="1"/>
          </p:cNvSpPr>
          <p:nvPr>
            <p:ph type="title"/>
          </p:nvPr>
        </p:nvSpPr>
        <p:spPr>
          <a:xfrm>
            <a:off x="1981200" y="350838"/>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Shape of a Distribution:</a:t>
            </a:r>
            <a:endParaRPr>
              <a:solidFill>
                <a:schemeClr val="accent1"/>
              </a:solidFill>
            </a:endParaRPr>
          </a:p>
          <a:p>
            <a:r>
              <a:rPr lang="en">
                <a:solidFill>
                  <a:schemeClr val="accent1"/>
                </a:solidFill>
              </a:rPr>
              <a:t>Unusual Observations</a:t>
            </a:r>
            <a:endParaRPr>
              <a:solidFill>
                <a:schemeClr val="accent1"/>
              </a:solidFill>
            </a:endParaRPr>
          </a:p>
        </p:txBody>
      </p:sp>
      <p:pic>
        <p:nvPicPr>
          <p:cNvPr id="103" name="Google Shape;103;p18"/>
          <p:cNvPicPr preferRelativeResize="0"/>
          <p:nvPr/>
        </p:nvPicPr>
        <p:blipFill>
          <a:blip r:embed="rId3">
            <a:alphaModFix/>
          </a:blip>
          <a:stretch>
            <a:fillRect/>
          </a:stretch>
        </p:blipFill>
        <p:spPr>
          <a:xfrm>
            <a:off x="2052650" y="2303489"/>
            <a:ext cx="7315200" cy="3209925"/>
          </a:xfrm>
          <a:prstGeom prst="rect">
            <a:avLst/>
          </a:prstGeom>
          <a:noFill/>
          <a:ln>
            <a:noFill/>
          </a:ln>
        </p:spPr>
      </p:pic>
    </p:spTree>
    <p:extLst>
      <p:ext uri="{BB962C8B-B14F-4D97-AF65-F5344CB8AC3E}">
        <p14:creationId xmlns:p14="http://schemas.microsoft.com/office/powerpoint/2010/main" val="3522989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1981200" y="378600"/>
            <a:ext cx="8229600" cy="1078800"/>
          </a:xfrm>
          <a:prstGeom prst="rect">
            <a:avLst/>
          </a:prstGeom>
        </p:spPr>
        <p:txBody>
          <a:bodyPr spcFirstLastPara="1" vert="horz" wrap="square" lIns="91425" tIns="91425" rIns="91425" bIns="91425" rtlCol="0" anchor="b" anchorCtr="0">
            <a:noAutofit/>
          </a:bodyPr>
          <a:lstStyle/>
          <a:p>
            <a:r>
              <a:rPr lang="en">
                <a:solidFill>
                  <a:schemeClr val="accent1"/>
                </a:solidFill>
              </a:rPr>
              <a:t>Commonly observed shapes of distributions</a:t>
            </a:r>
            <a:endParaRPr>
              <a:solidFill>
                <a:schemeClr val="accent1"/>
              </a:solidFill>
            </a:endParaRPr>
          </a:p>
        </p:txBody>
      </p:sp>
      <p:sp>
        <p:nvSpPr>
          <p:cNvPr id="109" name="Google Shape;109;p19"/>
          <p:cNvSpPr txBox="1"/>
          <p:nvPr/>
        </p:nvSpPr>
        <p:spPr>
          <a:xfrm>
            <a:off x="1981200" y="1535975"/>
            <a:ext cx="2043000" cy="621300"/>
          </a:xfrm>
          <a:prstGeom prst="rect">
            <a:avLst/>
          </a:prstGeom>
          <a:noFill/>
          <a:ln>
            <a:noFill/>
          </a:ln>
        </p:spPr>
        <p:txBody>
          <a:bodyPr spcFirstLastPara="1" wrap="square" lIns="91425" tIns="91425" rIns="91425" bIns="91425" anchor="t" anchorCtr="0">
            <a:noAutofit/>
          </a:bodyPr>
          <a:lstStyle/>
          <a:p>
            <a:r>
              <a:rPr lang="en" sz="1900">
                <a:solidFill>
                  <a:schemeClr val="accent1"/>
                </a:solidFill>
              </a:rPr>
              <a:t>Modality</a:t>
            </a:r>
            <a:endParaRPr sz="1900">
              <a:solidFill>
                <a:schemeClr val="accent1"/>
              </a:solidFill>
            </a:endParaRPr>
          </a:p>
        </p:txBody>
      </p:sp>
      <p:sp>
        <p:nvSpPr>
          <p:cNvPr id="110" name="Google Shape;110;p19"/>
          <p:cNvSpPr txBox="1"/>
          <p:nvPr/>
        </p:nvSpPr>
        <p:spPr>
          <a:xfrm>
            <a:off x="1981200" y="3710000"/>
            <a:ext cx="2043000" cy="528600"/>
          </a:xfrm>
          <a:prstGeom prst="rect">
            <a:avLst/>
          </a:prstGeom>
          <a:noFill/>
          <a:ln>
            <a:noFill/>
          </a:ln>
        </p:spPr>
        <p:txBody>
          <a:bodyPr spcFirstLastPara="1" wrap="square" lIns="91425" tIns="91425" rIns="91425" bIns="91425" anchor="t" anchorCtr="0">
            <a:noAutofit/>
          </a:bodyPr>
          <a:lstStyle/>
          <a:p>
            <a:r>
              <a:rPr lang="en" sz="1900">
                <a:solidFill>
                  <a:schemeClr val="accent1"/>
                </a:solidFill>
              </a:rPr>
              <a:t>Skewness</a:t>
            </a:r>
            <a:endParaRPr sz="1900">
              <a:solidFill>
                <a:schemeClr val="accent1"/>
              </a:solidFill>
            </a:endParaRPr>
          </a:p>
        </p:txBody>
      </p:sp>
      <p:pic>
        <p:nvPicPr>
          <p:cNvPr id="111" name="Google Shape;111;p19"/>
          <p:cNvPicPr preferRelativeResize="0"/>
          <p:nvPr/>
        </p:nvPicPr>
        <p:blipFill>
          <a:blip r:embed="rId3">
            <a:alphaModFix/>
          </a:blip>
          <a:stretch>
            <a:fillRect/>
          </a:stretch>
        </p:blipFill>
        <p:spPr>
          <a:xfrm>
            <a:off x="2066947" y="2080923"/>
            <a:ext cx="1728650" cy="1281425"/>
          </a:xfrm>
          <a:prstGeom prst="rect">
            <a:avLst/>
          </a:prstGeom>
          <a:noFill/>
          <a:ln>
            <a:noFill/>
          </a:ln>
        </p:spPr>
      </p:pic>
      <p:pic>
        <p:nvPicPr>
          <p:cNvPr id="112" name="Google Shape;112;p19"/>
          <p:cNvPicPr preferRelativeResize="0"/>
          <p:nvPr/>
        </p:nvPicPr>
        <p:blipFill>
          <a:blip r:embed="rId4">
            <a:alphaModFix/>
          </a:blip>
          <a:stretch>
            <a:fillRect/>
          </a:stretch>
        </p:blipFill>
        <p:spPr>
          <a:xfrm>
            <a:off x="4017601" y="2246639"/>
            <a:ext cx="1899275" cy="1159675"/>
          </a:xfrm>
          <a:prstGeom prst="rect">
            <a:avLst/>
          </a:prstGeom>
          <a:noFill/>
          <a:ln>
            <a:noFill/>
          </a:ln>
        </p:spPr>
      </p:pic>
      <p:pic>
        <p:nvPicPr>
          <p:cNvPr id="113" name="Google Shape;113;p19"/>
          <p:cNvPicPr preferRelativeResize="0"/>
          <p:nvPr/>
        </p:nvPicPr>
        <p:blipFill>
          <a:blip r:embed="rId5">
            <a:alphaModFix/>
          </a:blip>
          <a:stretch>
            <a:fillRect/>
          </a:stretch>
        </p:blipFill>
        <p:spPr>
          <a:xfrm>
            <a:off x="6069098" y="2120551"/>
            <a:ext cx="1827125" cy="1159675"/>
          </a:xfrm>
          <a:prstGeom prst="rect">
            <a:avLst/>
          </a:prstGeom>
          <a:noFill/>
          <a:ln>
            <a:noFill/>
          </a:ln>
        </p:spPr>
      </p:pic>
      <p:pic>
        <p:nvPicPr>
          <p:cNvPr id="114" name="Google Shape;114;p19"/>
          <p:cNvPicPr preferRelativeResize="0"/>
          <p:nvPr/>
        </p:nvPicPr>
        <p:blipFill>
          <a:blip r:embed="rId6">
            <a:alphaModFix/>
          </a:blip>
          <a:stretch>
            <a:fillRect/>
          </a:stretch>
        </p:blipFill>
        <p:spPr>
          <a:xfrm>
            <a:off x="8296301" y="1881238"/>
            <a:ext cx="1827125" cy="1638300"/>
          </a:xfrm>
          <a:prstGeom prst="rect">
            <a:avLst/>
          </a:prstGeom>
          <a:noFill/>
          <a:ln>
            <a:noFill/>
          </a:ln>
        </p:spPr>
      </p:pic>
      <p:pic>
        <p:nvPicPr>
          <p:cNvPr id="115" name="Google Shape;115;p19"/>
          <p:cNvPicPr preferRelativeResize="0"/>
          <p:nvPr/>
        </p:nvPicPr>
        <p:blipFill>
          <a:blip r:embed="rId7">
            <a:alphaModFix/>
          </a:blip>
          <a:stretch>
            <a:fillRect/>
          </a:stretch>
        </p:blipFill>
        <p:spPr>
          <a:xfrm>
            <a:off x="2066950" y="4327951"/>
            <a:ext cx="2043000" cy="1281425"/>
          </a:xfrm>
          <a:prstGeom prst="rect">
            <a:avLst/>
          </a:prstGeom>
          <a:noFill/>
          <a:ln>
            <a:noFill/>
          </a:ln>
        </p:spPr>
      </p:pic>
      <p:pic>
        <p:nvPicPr>
          <p:cNvPr id="116" name="Google Shape;116;p19"/>
          <p:cNvPicPr preferRelativeResize="0"/>
          <p:nvPr/>
        </p:nvPicPr>
        <p:blipFill>
          <a:blip r:embed="rId8">
            <a:alphaModFix/>
          </a:blip>
          <a:stretch>
            <a:fillRect/>
          </a:stretch>
        </p:blipFill>
        <p:spPr>
          <a:xfrm>
            <a:off x="4352948" y="4409899"/>
            <a:ext cx="1899275" cy="1159675"/>
          </a:xfrm>
          <a:prstGeom prst="rect">
            <a:avLst/>
          </a:prstGeom>
          <a:noFill/>
          <a:ln>
            <a:noFill/>
          </a:ln>
        </p:spPr>
      </p:pic>
      <p:pic>
        <p:nvPicPr>
          <p:cNvPr id="117" name="Google Shape;117;p19"/>
          <p:cNvPicPr preferRelativeResize="0"/>
          <p:nvPr/>
        </p:nvPicPr>
        <p:blipFill>
          <a:blip r:embed="rId9">
            <a:alphaModFix/>
          </a:blip>
          <a:stretch>
            <a:fillRect/>
          </a:stretch>
        </p:blipFill>
        <p:spPr>
          <a:xfrm>
            <a:off x="6696075" y="4349026"/>
            <a:ext cx="1728650" cy="1281425"/>
          </a:xfrm>
          <a:prstGeom prst="rect">
            <a:avLst/>
          </a:prstGeom>
          <a:noFill/>
          <a:ln>
            <a:noFill/>
          </a:ln>
        </p:spPr>
      </p:pic>
    </p:spTree>
    <p:extLst>
      <p:ext uri="{BB962C8B-B14F-4D97-AF65-F5344CB8AC3E}">
        <p14:creationId xmlns:p14="http://schemas.microsoft.com/office/powerpoint/2010/main" val="374665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1000"/>
                                        <p:tgtEl>
                                          <p:spTgt spid="1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fade">
                                      <p:cBhvr>
                                        <p:cTn id="17" dur="1000"/>
                                        <p:tgtEl>
                                          <p:spTgt spid="1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1000"/>
                                        <p:tgtEl>
                                          <p:spTgt spid="1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fade">
                                      <p:cBhvr>
                                        <p:cTn id="27" dur="1000"/>
                                        <p:tgtEl>
                                          <p:spTgt spid="1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fade">
                                      <p:cBhvr>
                                        <p:cTn id="32" dur="1000"/>
                                        <p:tgtEl>
                                          <p:spTgt spid="1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fade">
                                      <p:cBhvr>
                                        <p:cTn id="37" dur="1000"/>
                                        <p:tgtEl>
                                          <p:spTgt spid="1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7"/>
                                        </p:tgtEl>
                                        <p:attrNameLst>
                                          <p:attrName>style.visibility</p:attrName>
                                        </p:attrNameLst>
                                      </p:cBhvr>
                                      <p:to>
                                        <p:strVal val="visible"/>
                                      </p:to>
                                    </p:set>
                                    <p:animEffect transition="in" filter="fade">
                                      <p:cBhvr>
                                        <p:cTn id="42"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body" idx="1"/>
          </p:nvPr>
        </p:nvSpPr>
        <p:spPr>
          <a:xfrm>
            <a:off x="1981200" y="1143000"/>
            <a:ext cx="8154000" cy="5044800"/>
          </a:xfrm>
          <a:prstGeom prst="rect">
            <a:avLst/>
          </a:prstGeom>
        </p:spPr>
        <p:txBody>
          <a:bodyPr spcFirstLastPara="1" vert="horz" wrap="square" lIns="91425" tIns="91425" rIns="91425" bIns="91425" rtlCol="0" anchor="t" anchorCtr="0">
            <a:noAutofit/>
          </a:bodyPr>
          <a:lstStyle/>
          <a:p>
            <a:pPr marL="0" indent="0">
              <a:lnSpc>
                <a:spcPct val="150000"/>
              </a:lnSpc>
              <a:buNone/>
            </a:pPr>
            <a:r>
              <a:rPr lang="en" sz="2000">
                <a:solidFill>
                  <a:srgbClr val="000000"/>
                </a:solidFill>
              </a:rPr>
              <a:t>Which of these variables do you expect to be uniformly distributed?</a:t>
            </a:r>
            <a:endParaRPr sz="2000">
              <a:solidFill>
                <a:srgbClr val="000000"/>
              </a:solidFill>
            </a:endParaRPr>
          </a:p>
          <a:p>
            <a:pPr marL="0" indent="0">
              <a:lnSpc>
                <a:spcPct val="115000"/>
              </a:lnSpc>
              <a:spcBef>
                <a:spcPts val="1000"/>
              </a:spcBef>
              <a:buClr>
                <a:srgbClr val="000000"/>
              </a:buClr>
              <a:buSzPts val="1100"/>
              <a:buNone/>
            </a:pPr>
            <a:r>
              <a:rPr lang="en" sz="2000">
                <a:solidFill>
                  <a:srgbClr val="000000"/>
                </a:solidFill>
              </a:rPr>
              <a:t>(a) weights of adult females</a:t>
            </a:r>
            <a:endParaRPr sz="2000">
              <a:solidFill>
                <a:srgbClr val="000000"/>
              </a:solidFill>
            </a:endParaRPr>
          </a:p>
          <a:p>
            <a:pPr marL="0" indent="0">
              <a:lnSpc>
                <a:spcPct val="115000"/>
              </a:lnSpc>
              <a:buClr>
                <a:srgbClr val="000000"/>
              </a:buClr>
              <a:buSzPts val="1100"/>
              <a:buNone/>
            </a:pPr>
            <a:r>
              <a:rPr lang="en" sz="2000">
                <a:solidFill>
                  <a:srgbClr val="000000"/>
                </a:solidFill>
              </a:rPr>
              <a:t>(b) salaries of a random sample of people from North Carolina</a:t>
            </a:r>
            <a:endParaRPr sz="2000">
              <a:solidFill>
                <a:srgbClr val="000000"/>
              </a:solidFill>
            </a:endParaRPr>
          </a:p>
          <a:p>
            <a:pPr marL="0" indent="0">
              <a:lnSpc>
                <a:spcPct val="115000"/>
              </a:lnSpc>
              <a:buClr>
                <a:srgbClr val="000000"/>
              </a:buClr>
              <a:buSzPts val="1100"/>
              <a:buNone/>
            </a:pPr>
            <a:r>
              <a:rPr lang="en" sz="2000">
                <a:solidFill>
                  <a:srgbClr val="000000"/>
                </a:solidFill>
              </a:rPr>
              <a:t>(c) house prices</a:t>
            </a:r>
            <a:endParaRPr sz="2000">
              <a:solidFill>
                <a:srgbClr val="000000"/>
              </a:solidFill>
            </a:endParaRPr>
          </a:p>
          <a:p>
            <a:pPr marL="0" indent="0">
              <a:lnSpc>
                <a:spcPct val="115000"/>
              </a:lnSpc>
              <a:buNone/>
            </a:pPr>
            <a:r>
              <a:rPr lang="en" sz="2000">
                <a:solidFill>
                  <a:srgbClr val="000000"/>
                </a:solidFill>
              </a:rPr>
              <a:t>(d) birthdays of classmates (day of the month)</a:t>
            </a:r>
            <a:endParaRPr sz="2000">
              <a:solidFill>
                <a:srgbClr val="000000"/>
              </a:solidFill>
            </a:endParaRPr>
          </a:p>
          <a:p>
            <a:pPr marL="0" indent="0">
              <a:lnSpc>
                <a:spcPct val="115000"/>
              </a:lnSpc>
              <a:buNone/>
            </a:pPr>
            <a:endParaRPr sz="2000">
              <a:solidFill>
                <a:srgbClr val="000000"/>
              </a:solidFill>
            </a:endParaRPr>
          </a:p>
        </p:txBody>
      </p:sp>
      <p:sp>
        <p:nvSpPr>
          <p:cNvPr id="123" name="Google Shape;123;p20"/>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a:solidFill>
                <a:schemeClr val="accent1"/>
              </a:solidFill>
            </a:endParaRPr>
          </a:p>
        </p:txBody>
      </p:sp>
    </p:spTree>
    <p:extLst>
      <p:ext uri="{BB962C8B-B14F-4D97-AF65-F5344CB8AC3E}">
        <p14:creationId xmlns:p14="http://schemas.microsoft.com/office/powerpoint/2010/main" val="1122993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body" idx="1"/>
          </p:nvPr>
        </p:nvSpPr>
        <p:spPr>
          <a:xfrm>
            <a:off x="1981200" y="1143000"/>
            <a:ext cx="8154000" cy="5044800"/>
          </a:xfrm>
          <a:prstGeom prst="rect">
            <a:avLst/>
          </a:prstGeom>
        </p:spPr>
        <p:txBody>
          <a:bodyPr spcFirstLastPara="1" vert="horz" wrap="square" lIns="91425" tIns="91425" rIns="91425" bIns="91425" rtlCol="0" anchor="t" anchorCtr="0">
            <a:noAutofit/>
          </a:bodyPr>
          <a:lstStyle/>
          <a:p>
            <a:pPr marL="0" indent="0">
              <a:lnSpc>
                <a:spcPct val="150000"/>
              </a:lnSpc>
              <a:buNone/>
            </a:pPr>
            <a:r>
              <a:rPr lang="en" sz="2000">
                <a:solidFill>
                  <a:srgbClr val="000000"/>
                </a:solidFill>
              </a:rPr>
              <a:t>Which of these variables do you expect to be uniformly distributed?</a:t>
            </a:r>
            <a:endParaRPr sz="2000">
              <a:solidFill>
                <a:srgbClr val="000000"/>
              </a:solidFill>
            </a:endParaRPr>
          </a:p>
          <a:p>
            <a:pPr marL="0" indent="0">
              <a:lnSpc>
                <a:spcPct val="115000"/>
              </a:lnSpc>
              <a:spcBef>
                <a:spcPts val="1000"/>
              </a:spcBef>
              <a:buNone/>
            </a:pPr>
            <a:r>
              <a:rPr lang="en" sz="2000">
                <a:solidFill>
                  <a:srgbClr val="000000"/>
                </a:solidFill>
              </a:rPr>
              <a:t>(a) weights of adult females</a:t>
            </a:r>
            <a:endParaRPr sz="2000">
              <a:solidFill>
                <a:srgbClr val="000000"/>
              </a:solidFill>
            </a:endParaRPr>
          </a:p>
          <a:p>
            <a:pPr marL="0" indent="0">
              <a:lnSpc>
                <a:spcPct val="115000"/>
              </a:lnSpc>
              <a:buNone/>
            </a:pPr>
            <a:r>
              <a:rPr lang="en" sz="2000">
                <a:solidFill>
                  <a:srgbClr val="000000"/>
                </a:solidFill>
              </a:rPr>
              <a:t>(b) salaries of a random sample of people from North Carolina</a:t>
            </a:r>
            <a:endParaRPr sz="2000">
              <a:solidFill>
                <a:srgbClr val="000000"/>
              </a:solidFill>
            </a:endParaRPr>
          </a:p>
          <a:p>
            <a:pPr marL="0" indent="0">
              <a:lnSpc>
                <a:spcPct val="115000"/>
              </a:lnSpc>
              <a:buNone/>
            </a:pPr>
            <a:r>
              <a:rPr lang="en" sz="2000">
                <a:solidFill>
                  <a:srgbClr val="000000"/>
                </a:solidFill>
              </a:rPr>
              <a:t>(c) house prices</a:t>
            </a:r>
            <a:endParaRPr sz="2000">
              <a:solidFill>
                <a:srgbClr val="000000"/>
              </a:solidFill>
            </a:endParaRPr>
          </a:p>
          <a:p>
            <a:pPr marL="0" indent="0">
              <a:lnSpc>
                <a:spcPct val="115000"/>
              </a:lnSpc>
              <a:buNone/>
            </a:pPr>
            <a:r>
              <a:rPr lang="en" sz="2000" i="1">
                <a:solidFill>
                  <a:schemeClr val="accent1"/>
                </a:solidFill>
              </a:rPr>
              <a:t>(d) birthdays of classmates (day of the month)</a:t>
            </a:r>
            <a:endParaRPr sz="2000" i="1">
              <a:solidFill>
                <a:schemeClr val="accent1"/>
              </a:solidFill>
            </a:endParaRPr>
          </a:p>
          <a:p>
            <a:pPr marL="0" indent="0">
              <a:lnSpc>
                <a:spcPct val="115000"/>
              </a:lnSpc>
              <a:buNone/>
            </a:pPr>
            <a:endParaRPr sz="2000">
              <a:solidFill>
                <a:srgbClr val="000000"/>
              </a:solidFill>
            </a:endParaRPr>
          </a:p>
        </p:txBody>
      </p:sp>
      <p:sp>
        <p:nvSpPr>
          <p:cNvPr id="129" name="Google Shape;129;p21"/>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a:solidFill>
                <a:schemeClr val="accent1"/>
              </a:solidFill>
            </a:endParaRPr>
          </a:p>
        </p:txBody>
      </p:sp>
    </p:spTree>
    <p:extLst>
      <p:ext uri="{BB962C8B-B14F-4D97-AF65-F5344CB8AC3E}">
        <p14:creationId xmlns:p14="http://schemas.microsoft.com/office/powerpoint/2010/main" val="1178578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body" idx="1"/>
          </p:nvPr>
        </p:nvSpPr>
        <p:spPr>
          <a:xfrm>
            <a:off x="1981200" y="1392375"/>
            <a:ext cx="8154000" cy="5044800"/>
          </a:xfrm>
          <a:prstGeom prst="rect">
            <a:avLst/>
          </a:prstGeom>
        </p:spPr>
        <p:txBody>
          <a:bodyPr spcFirstLastPara="1" vert="horz" wrap="square" lIns="91425" tIns="91425" rIns="91425" bIns="91425" rtlCol="0" anchor="t" anchorCtr="0">
            <a:noAutofit/>
          </a:bodyPr>
          <a:lstStyle/>
          <a:p>
            <a:pPr marL="0" indent="0">
              <a:lnSpc>
                <a:spcPct val="150000"/>
              </a:lnSpc>
              <a:buClr>
                <a:srgbClr val="000000"/>
              </a:buClr>
              <a:buSzPts val="1100"/>
              <a:buNone/>
            </a:pPr>
            <a:r>
              <a:rPr lang="en" sz="2100">
                <a:solidFill>
                  <a:srgbClr val="000000"/>
                </a:solidFill>
              </a:rPr>
              <a:t>Sketch the expected distributions of the following variables:</a:t>
            </a:r>
            <a:endParaRPr sz="2100">
              <a:solidFill>
                <a:srgbClr val="000000"/>
              </a:solidFill>
            </a:endParaRPr>
          </a:p>
          <a:p>
            <a:pPr indent="-361950">
              <a:lnSpc>
                <a:spcPct val="115000"/>
              </a:lnSpc>
              <a:buClr>
                <a:srgbClr val="000000"/>
              </a:buClr>
              <a:buSzPts val="2100"/>
            </a:pPr>
            <a:r>
              <a:rPr lang="en" sz="2100">
                <a:solidFill>
                  <a:srgbClr val="000000"/>
                </a:solidFill>
              </a:rPr>
              <a:t>number of piercings</a:t>
            </a:r>
            <a:endParaRPr sz="2100">
              <a:solidFill>
                <a:srgbClr val="000000"/>
              </a:solidFill>
            </a:endParaRPr>
          </a:p>
          <a:p>
            <a:pPr indent="-361950">
              <a:lnSpc>
                <a:spcPct val="115000"/>
              </a:lnSpc>
              <a:spcBef>
                <a:spcPts val="0"/>
              </a:spcBef>
              <a:buClr>
                <a:srgbClr val="000000"/>
              </a:buClr>
              <a:buSzPts val="2100"/>
            </a:pPr>
            <a:r>
              <a:rPr lang="en" sz="2100">
                <a:solidFill>
                  <a:srgbClr val="000000"/>
                </a:solidFill>
              </a:rPr>
              <a:t>scores on an exam</a:t>
            </a:r>
            <a:endParaRPr sz="2100">
              <a:solidFill>
                <a:srgbClr val="000000"/>
              </a:solidFill>
            </a:endParaRPr>
          </a:p>
          <a:p>
            <a:pPr indent="-361950">
              <a:lnSpc>
                <a:spcPct val="150000"/>
              </a:lnSpc>
              <a:spcBef>
                <a:spcPts val="0"/>
              </a:spcBef>
              <a:buClr>
                <a:srgbClr val="000000"/>
              </a:buClr>
              <a:buSzPts val="2100"/>
            </a:pPr>
            <a:r>
              <a:rPr lang="en" sz="2100">
                <a:solidFill>
                  <a:srgbClr val="000000"/>
                </a:solidFill>
              </a:rPr>
              <a:t>IQ scores</a:t>
            </a:r>
            <a:endParaRPr sz="2100">
              <a:solidFill>
                <a:srgbClr val="000000"/>
              </a:solidFill>
            </a:endParaRPr>
          </a:p>
          <a:p>
            <a:pPr marL="0" indent="0">
              <a:lnSpc>
                <a:spcPct val="115000"/>
              </a:lnSpc>
              <a:buNone/>
            </a:pPr>
            <a:r>
              <a:rPr lang="en" sz="2100">
                <a:solidFill>
                  <a:srgbClr val="000000"/>
                </a:solidFill>
              </a:rPr>
              <a:t>Come up with a concise way (1-2 sentences) to teach someone how to determine the expected distribution of any variable.</a:t>
            </a:r>
            <a:endParaRPr sz="2100">
              <a:solidFill>
                <a:srgbClr val="000000"/>
              </a:solidFill>
            </a:endParaRPr>
          </a:p>
        </p:txBody>
      </p:sp>
      <p:sp>
        <p:nvSpPr>
          <p:cNvPr id="135" name="Google Shape;135;p22"/>
          <p:cNvSpPr txBox="1">
            <a:spLocks noGrp="1"/>
          </p:cNvSpPr>
          <p:nvPr>
            <p:ph type="title"/>
          </p:nvPr>
        </p:nvSpPr>
        <p:spPr>
          <a:xfrm>
            <a:off x="1981200" y="24936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Application Activity:</a:t>
            </a:r>
            <a:endParaRPr>
              <a:solidFill>
                <a:schemeClr val="accent1"/>
              </a:solidFill>
            </a:endParaRPr>
          </a:p>
          <a:p>
            <a:r>
              <a:rPr lang="en">
                <a:solidFill>
                  <a:schemeClr val="accent1"/>
                </a:solidFill>
              </a:rPr>
              <a:t>Shapes of Distributions</a:t>
            </a:r>
            <a:endParaRPr>
              <a:solidFill>
                <a:schemeClr val="accent1"/>
              </a:solidFill>
            </a:endParaRPr>
          </a:p>
        </p:txBody>
      </p:sp>
    </p:spTree>
    <p:extLst>
      <p:ext uri="{BB962C8B-B14F-4D97-AF65-F5344CB8AC3E}">
        <p14:creationId xmlns:p14="http://schemas.microsoft.com/office/powerpoint/2010/main" val="4057674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body" idx="1"/>
          </p:nvPr>
        </p:nvSpPr>
        <p:spPr>
          <a:xfrm>
            <a:off x="1981200" y="5580600"/>
            <a:ext cx="8068500" cy="9372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000" dirty="0">
                <a:solidFill>
                  <a:srgbClr val="000000"/>
                </a:solidFill>
              </a:rPr>
              <a:t>How useful are centers alone for conveying the true characteristics of a distribution?</a:t>
            </a:r>
            <a:endParaRPr sz="2000" dirty="0">
              <a:solidFill>
                <a:srgbClr val="000000"/>
              </a:solidFill>
            </a:endParaRPr>
          </a:p>
        </p:txBody>
      </p:sp>
      <p:sp>
        <p:nvSpPr>
          <p:cNvPr id="141" name="Google Shape;141;p23"/>
          <p:cNvSpPr txBox="1">
            <a:spLocks noGrp="1"/>
          </p:cNvSpPr>
          <p:nvPr>
            <p:ph type="body" idx="1"/>
          </p:nvPr>
        </p:nvSpPr>
        <p:spPr>
          <a:xfrm>
            <a:off x="1981200" y="1143000"/>
            <a:ext cx="8154000" cy="4437600"/>
          </a:xfrm>
          <a:prstGeom prst="rect">
            <a:avLst/>
          </a:prstGeom>
        </p:spPr>
        <p:txBody>
          <a:bodyPr spcFirstLastPara="1" vert="horz" wrap="square" lIns="91425" tIns="91425" rIns="91425" bIns="91425" rtlCol="0" anchor="t" anchorCtr="0">
            <a:noAutofit/>
          </a:bodyPr>
          <a:lstStyle/>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2000">
              <a:solidFill>
                <a:srgbClr val="000000"/>
              </a:solidFill>
            </a:endParaRPr>
          </a:p>
          <a:p>
            <a:pPr marL="0" indent="0">
              <a:lnSpc>
                <a:spcPct val="115000"/>
              </a:lnSpc>
              <a:buNone/>
            </a:pPr>
            <a:endParaRPr sz="1000">
              <a:solidFill>
                <a:srgbClr val="000000"/>
              </a:solidFill>
            </a:endParaRPr>
          </a:p>
          <a:p>
            <a:pPr marL="0" indent="0" algn="ctr">
              <a:lnSpc>
                <a:spcPct val="115000"/>
              </a:lnSpc>
              <a:buNone/>
            </a:pPr>
            <a:r>
              <a:rPr lang="en" sz="2000" i="1" u="sng">
                <a:solidFill>
                  <a:schemeClr val="hlink"/>
                </a:solidFill>
                <a:hlinkClick r:id="rId3"/>
              </a:rPr>
              <a:t>http://www.youtube.com/watch?v=4B2xOvKFFz4</a:t>
            </a:r>
            <a:endParaRPr sz="2000" i="1">
              <a:solidFill>
                <a:srgbClr val="000000"/>
              </a:solidFill>
            </a:endParaRPr>
          </a:p>
        </p:txBody>
      </p:sp>
      <p:sp>
        <p:nvSpPr>
          <p:cNvPr id="142" name="Google Shape;142;p2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Are you typical?</a:t>
            </a:r>
            <a:endParaRPr>
              <a:solidFill>
                <a:schemeClr val="accent1"/>
              </a:solidFill>
            </a:endParaRPr>
          </a:p>
        </p:txBody>
      </p:sp>
      <p:pic>
        <p:nvPicPr>
          <p:cNvPr id="143" name="Google Shape;143;p23"/>
          <p:cNvPicPr preferRelativeResize="0"/>
          <p:nvPr/>
        </p:nvPicPr>
        <p:blipFill>
          <a:blip r:embed="rId4">
            <a:alphaModFix/>
          </a:blip>
          <a:stretch>
            <a:fillRect/>
          </a:stretch>
        </p:blipFill>
        <p:spPr>
          <a:xfrm>
            <a:off x="3205225" y="1547489"/>
            <a:ext cx="5781550" cy="3563025"/>
          </a:xfrm>
          <a:prstGeom prst="rect">
            <a:avLst/>
          </a:prstGeom>
          <a:noFill/>
          <a:ln>
            <a:noFill/>
          </a:ln>
        </p:spPr>
      </p:pic>
    </p:spTree>
    <p:extLst>
      <p:ext uri="{BB962C8B-B14F-4D97-AF65-F5344CB8AC3E}">
        <p14:creationId xmlns:p14="http://schemas.microsoft.com/office/powerpoint/2010/main" val="419508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10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Variance</a:t>
            </a:r>
            <a:endParaRPr>
              <a:solidFill>
                <a:schemeClr val="accent1"/>
              </a:solidFill>
            </a:endParaRPr>
          </a:p>
        </p:txBody>
      </p:sp>
      <p:sp>
        <p:nvSpPr>
          <p:cNvPr id="149" name="Google Shape;149;p24"/>
          <p:cNvSpPr txBox="1">
            <a:spLocks noGrp="1"/>
          </p:cNvSpPr>
          <p:nvPr>
            <p:ph type="body" idx="1"/>
          </p:nvPr>
        </p:nvSpPr>
        <p:spPr>
          <a:xfrm>
            <a:off x="1981200" y="1143000"/>
            <a:ext cx="8154000" cy="5871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900">
                <a:solidFill>
                  <a:schemeClr val="accent1"/>
                </a:solidFill>
              </a:rPr>
              <a:t>Variance</a:t>
            </a:r>
            <a:r>
              <a:rPr lang="en" sz="1900">
                <a:solidFill>
                  <a:srgbClr val="000000"/>
                </a:solidFill>
              </a:rPr>
              <a:t> is roughly the average squared deviation from the mean.</a:t>
            </a: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p:txBody>
      </p:sp>
      <p:sp>
        <p:nvSpPr>
          <p:cNvPr id="150" name="Google Shape;150;p24"/>
          <p:cNvSpPr txBox="1">
            <a:spLocks noGrp="1"/>
          </p:cNvSpPr>
          <p:nvPr>
            <p:ph type="body" idx="1"/>
          </p:nvPr>
        </p:nvSpPr>
        <p:spPr>
          <a:xfrm>
            <a:off x="2019000" y="2552700"/>
            <a:ext cx="8154000" cy="587100"/>
          </a:xfrm>
          <a:prstGeom prst="rect">
            <a:avLst/>
          </a:prstGeom>
        </p:spPr>
        <p:txBody>
          <a:bodyPr spcFirstLastPara="1" vert="horz" wrap="square" lIns="91425" tIns="91425" rIns="91425" bIns="91425" rtlCol="0" anchor="t" anchorCtr="0">
            <a:noAutofit/>
          </a:bodyPr>
          <a:lstStyle/>
          <a:p>
            <a:pPr indent="-349250">
              <a:lnSpc>
                <a:spcPct val="115000"/>
              </a:lnSpc>
              <a:buClr>
                <a:srgbClr val="000000"/>
              </a:buClr>
              <a:buSzPts val="1900"/>
            </a:pPr>
            <a:r>
              <a:rPr lang="en" sz="1900">
                <a:solidFill>
                  <a:srgbClr val="000000"/>
                </a:solidFill>
              </a:rPr>
              <a:t>The sample mean is</a:t>
            </a:r>
            <a:br>
              <a:rPr lang="en" sz="1900">
                <a:solidFill>
                  <a:srgbClr val="000000"/>
                </a:solidFill>
              </a:rPr>
            </a:br>
            <a:r>
              <a:rPr lang="en" sz="1900">
                <a:solidFill>
                  <a:srgbClr val="000000"/>
                </a:solidFill>
              </a:rPr>
              <a:t>and the sample size is n = 217.</a:t>
            </a:r>
            <a:endParaRPr sz="1900">
              <a:solidFill>
                <a:srgbClr val="000000"/>
              </a:solidFill>
            </a:endParaRPr>
          </a:p>
          <a:p>
            <a:pPr marL="0" indent="0">
              <a:lnSpc>
                <a:spcPct val="115000"/>
              </a:lnSpc>
              <a:buNone/>
            </a:pPr>
            <a:endParaRPr sz="1900">
              <a:solidFill>
                <a:srgbClr val="000000"/>
              </a:solidFill>
            </a:endParaRPr>
          </a:p>
        </p:txBody>
      </p:sp>
      <p:pic>
        <p:nvPicPr>
          <p:cNvPr id="151" name="Google Shape;151;p24"/>
          <p:cNvPicPr preferRelativeResize="0"/>
          <p:nvPr/>
        </p:nvPicPr>
        <p:blipFill>
          <a:blip r:embed="rId3">
            <a:alphaModFix/>
          </a:blip>
          <a:stretch>
            <a:fillRect/>
          </a:stretch>
        </p:blipFill>
        <p:spPr>
          <a:xfrm>
            <a:off x="4800626" y="2678100"/>
            <a:ext cx="947725" cy="328700"/>
          </a:xfrm>
          <a:prstGeom prst="rect">
            <a:avLst/>
          </a:prstGeom>
          <a:noFill/>
          <a:ln>
            <a:noFill/>
          </a:ln>
        </p:spPr>
      </p:pic>
      <p:sp>
        <p:nvSpPr>
          <p:cNvPr id="152" name="Google Shape;152;p24"/>
          <p:cNvSpPr txBox="1">
            <a:spLocks noGrp="1"/>
          </p:cNvSpPr>
          <p:nvPr>
            <p:ph type="body" idx="1"/>
          </p:nvPr>
        </p:nvSpPr>
        <p:spPr>
          <a:xfrm>
            <a:off x="2019000" y="3421200"/>
            <a:ext cx="8154000" cy="587100"/>
          </a:xfrm>
          <a:prstGeom prst="rect">
            <a:avLst/>
          </a:prstGeom>
        </p:spPr>
        <p:txBody>
          <a:bodyPr spcFirstLastPara="1" vert="horz" wrap="square" lIns="91425" tIns="91425" rIns="91425" bIns="91425" rtlCol="0" anchor="t" anchorCtr="0">
            <a:noAutofit/>
          </a:bodyPr>
          <a:lstStyle/>
          <a:p>
            <a:pPr indent="-349250">
              <a:lnSpc>
                <a:spcPct val="115000"/>
              </a:lnSpc>
              <a:buClr>
                <a:srgbClr val="000000"/>
              </a:buClr>
              <a:buSzPts val="1900"/>
            </a:pPr>
            <a:r>
              <a:rPr lang="en" sz="1900">
                <a:solidFill>
                  <a:srgbClr val="000000"/>
                </a:solidFill>
              </a:rPr>
              <a:t>The variance of amount of sleep</a:t>
            </a:r>
            <a:br>
              <a:rPr lang="en" sz="1900">
                <a:solidFill>
                  <a:srgbClr val="000000"/>
                </a:solidFill>
              </a:rPr>
            </a:br>
            <a:r>
              <a:rPr lang="en" sz="1900">
                <a:solidFill>
                  <a:srgbClr val="000000"/>
                </a:solidFill>
              </a:rPr>
              <a:t>students get per night can be</a:t>
            </a:r>
            <a:br>
              <a:rPr lang="en" sz="1900">
                <a:solidFill>
                  <a:srgbClr val="000000"/>
                </a:solidFill>
              </a:rPr>
            </a:br>
            <a:r>
              <a:rPr lang="en" sz="1900">
                <a:solidFill>
                  <a:srgbClr val="000000"/>
                </a:solidFill>
              </a:rPr>
              <a:t>calculated as:</a:t>
            </a:r>
            <a:endParaRPr sz="1900">
              <a:solidFill>
                <a:srgbClr val="000000"/>
              </a:solidFill>
            </a:endParaRPr>
          </a:p>
          <a:p>
            <a:pPr marL="0" indent="0">
              <a:lnSpc>
                <a:spcPct val="115000"/>
              </a:lnSpc>
              <a:buNone/>
            </a:pPr>
            <a:endParaRPr sz="1900">
              <a:solidFill>
                <a:srgbClr val="000000"/>
              </a:solidFill>
            </a:endParaRPr>
          </a:p>
        </p:txBody>
      </p:sp>
      <p:pic>
        <p:nvPicPr>
          <p:cNvPr id="153" name="Google Shape;153;p24"/>
          <p:cNvPicPr preferRelativeResize="0"/>
          <p:nvPr/>
        </p:nvPicPr>
        <p:blipFill>
          <a:blip r:embed="rId4">
            <a:alphaModFix/>
          </a:blip>
          <a:stretch>
            <a:fillRect/>
          </a:stretch>
        </p:blipFill>
        <p:spPr>
          <a:xfrm>
            <a:off x="4232688" y="1764873"/>
            <a:ext cx="2083600" cy="783075"/>
          </a:xfrm>
          <a:prstGeom prst="rect">
            <a:avLst/>
          </a:prstGeom>
          <a:noFill/>
          <a:ln>
            <a:noFill/>
          </a:ln>
        </p:spPr>
      </p:pic>
      <p:pic>
        <p:nvPicPr>
          <p:cNvPr id="154" name="Google Shape;154;p24"/>
          <p:cNvPicPr preferRelativeResize="0"/>
          <p:nvPr/>
        </p:nvPicPr>
        <p:blipFill>
          <a:blip r:embed="rId5">
            <a:alphaModFix/>
          </a:blip>
          <a:stretch>
            <a:fillRect/>
          </a:stretch>
        </p:blipFill>
        <p:spPr>
          <a:xfrm>
            <a:off x="6119822" y="2599139"/>
            <a:ext cx="3581400" cy="2231225"/>
          </a:xfrm>
          <a:prstGeom prst="rect">
            <a:avLst/>
          </a:prstGeom>
          <a:noFill/>
          <a:ln>
            <a:noFill/>
          </a:ln>
        </p:spPr>
      </p:pic>
      <p:pic>
        <p:nvPicPr>
          <p:cNvPr id="155" name="Google Shape;155;p24"/>
          <p:cNvPicPr preferRelativeResize="0"/>
          <p:nvPr/>
        </p:nvPicPr>
        <p:blipFill>
          <a:blip r:embed="rId6">
            <a:alphaModFix/>
          </a:blip>
          <a:stretch>
            <a:fillRect/>
          </a:stretch>
        </p:blipFill>
        <p:spPr>
          <a:xfrm>
            <a:off x="2649448" y="4979573"/>
            <a:ext cx="6817525" cy="783075"/>
          </a:xfrm>
          <a:prstGeom prst="rect">
            <a:avLst/>
          </a:prstGeom>
          <a:noFill/>
          <a:ln>
            <a:noFill/>
          </a:ln>
        </p:spPr>
      </p:pic>
    </p:spTree>
    <p:extLst>
      <p:ext uri="{BB962C8B-B14F-4D97-AF65-F5344CB8AC3E}">
        <p14:creationId xmlns:p14="http://schemas.microsoft.com/office/powerpoint/2010/main" val="158247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10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1000"/>
                                        <p:tgtEl>
                                          <p:spTgt spid="1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gtEl>
                                        <p:attrNameLst>
                                          <p:attrName>style.visibility</p:attrName>
                                        </p:attrNameLst>
                                      </p:cBhvr>
                                      <p:to>
                                        <p:strVal val="visible"/>
                                      </p:to>
                                    </p:set>
                                    <p:animEffect transition="in" filter="fade">
                                      <p:cBhvr>
                                        <p:cTn id="17"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Variance (cont.)</a:t>
            </a:r>
            <a:endParaRPr>
              <a:solidFill>
                <a:schemeClr val="accent1"/>
              </a:solidFill>
            </a:endParaRPr>
          </a:p>
        </p:txBody>
      </p:sp>
      <p:sp>
        <p:nvSpPr>
          <p:cNvPr id="161" name="Google Shape;161;p25"/>
          <p:cNvSpPr txBox="1">
            <a:spLocks noGrp="1"/>
          </p:cNvSpPr>
          <p:nvPr>
            <p:ph type="body" idx="1"/>
          </p:nvPr>
        </p:nvSpPr>
        <p:spPr>
          <a:xfrm>
            <a:off x="1981200" y="1264450"/>
            <a:ext cx="8154000" cy="49305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rgbClr val="000000"/>
                </a:solidFill>
              </a:rPr>
              <a:t>Why do we use the squared deviation in the calculation of variance?</a:t>
            </a:r>
            <a:endParaRPr sz="2100">
              <a:solidFill>
                <a:srgbClr val="000000"/>
              </a:solidFill>
            </a:endParaRPr>
          </a:p>
          <a:p>
            <a:pPr indent="-361950">
              <a:lnSpc>
                <a:spcPct val="115000"/>
              </a:lnSpc>
              <a:spcBef>
                <a:spcPts val="1000"/>
              </a:spcBef>
              <a:buClr>
                <a:srgbClr val="000000"/>
              </a:buClr>
              <a:buSzPts val="2100"/>
            </a:pPr>
            <a:r>
              <a:rPr lang="en" sz="2100">
                <a:solidFill>
                  <a:srgbClr val="000000"/>
                </a:solidFill>
              </a:rPr>
              <a:t>To get rid of negatives so that observations equally distant from the mean are weighed equally.</a:t>
            </a:r>
            <a:endParaRPr sz="2100">
              <a:solidFill>
                <a:srgbClr val="000000"/>
              </a:solidFill>
            </a:endParaRPr>
          </a:p>
          <a:p>
            <a:pPr indent="-361950">
              <a:lnSpc>
                <a:spcPct val="115000"/>
              </a:lnSpc>
              <a:spcBef>
                <a:spcPts val="1000"/>
              </a:spcBef>
              <a:buClr>
                <a:srgbClr val="000000"/>
              </a:buClr>
              <a:buSzPts val="2100"/>
            </a:pPr>
            <a:r>
              <a:rPr lang="en" sz="2100">
                <a:solidFill>
                  <a:srgbClr val="000000"/>
                </a:solidFill>
              </a:rPr>
              <a:t>To weigh larger deviations more heavily.</a:t>
            </a:r>
            <a:endParaRPr sz="2100">
              <a:solidFill>
                <a:srgbClr val="000000"/>
              </a:solidFill>
            </a:endParaRPr>
          </a:p>
          <a:p>
            <a:pPr marL="0" indent="0">
              <a:lnSpc>
                <a:spcPct val="115000"/>
              </a:lnSpc>
              <a:buNone/>
            </a:pPr>
            <a:endParaRPr sz="2100">
              <a:solidFill>
                <a:srgbClr val="000000"/>
              </a:solidFill>
            </a:endParaRPr>
          </a:p>
          <a:p>
            <a:pPr marL="0" indent="0">
              <a:lnSpc>
                <a:spcPct val="115000"/>
              </a:lnSpc>
              <a:buNone/>
            </a:pPr>
            <a:endParaRPr sz="2100">
              <a:solidFill>
                <a:srgbClr val="000000"/>
              </a:solidFill>
            </a:endParaRPr>
          </a:p>
        </p:txBody>
      </p:sp>
    </p:spTree>
    <p:extLst>
      <p:ext uri="{BB962C8B-B14F-4D97-AF65-F5344CB8AC3E}">
        <p14:creationId xmlns:p14="http://schemas.microsoft.com/office/powerpoint/2010/main" val="1528854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body" idx="1"/>
          </p:nvPr>
        </p:nvSpPr>
        <p:spPr>
          <a:xfrm>
            <a:off x="1981200" y="1264450"/>
            <a:ext cx="8154000" cy="8301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900">
                <a:solidFill>
                  <a:srgbClr val="000000"/>
                </a:solidFill>
              </a:rPr>
              <a:t>The </a:t>
            </a:r>
            <a:r>
              <a:rPr lang="en" sz="1900">
                <a:solidFill>
                  <a:schemeClr val="accent1"/>
                </a:solidFill>
              </a:rPr>
              <a:t>standard deviation</a:t>
            </a:r>
            <a:r>
              <a:rPr lang="en" sz="1900">
                <a:solidFill>
                  <a:srgbClr val="000000"/>
                </a:solidFill>
              </a:rPr>
              <a:t> is the square root of the variance, and has the same units as the data.</a:t>
            </a:r>
            <a:endParaRPr sz="1900">
              <a:solidFill>
                <a:srgbClr val="000000"/>
              </a:solidFill>
            </a:endParaRPr>
          </a:p>
        </p:txBody>
      </p:sp>
      <p:sp>
        <p:nvSpPr>
          <p:cNvPr id="167" name="Google Shape;167;p26"/>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Standard Deviation</a:t>
            </a:r>
            <a:endParaRPr>
              <a:solidFill>
                <a:schemeClr val="accent1"/>
              </a:solidFill>
            </a:endParaRPr>
          </a:p>
        </p:txBody>
      </p:sp>
      <p:sp>
        <p:nvSpPr>
          <p:cNvPr id="168" name="Google Shape;168;p26"/>
          <p:cNvSpPr txBox="1">
            <a:spLocks noGrp="1"/>
          </p:cNvSpPr>
          <p:nvPr>
            <p:ph type="body" idx="1"/>
          </p:nvPr>
        </p:nvSpPr>
        <p:spPr>
          <a:xfrm>
            <a:off x="1981200" y="4998250"/>
            <a:ext cx="8154000" cy="8301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900">
                <a:solidFill>
                  <a:srgbClr val="000000"/>
                </a:solidFill>
              </a:rPr>
              <a:t>We can see that all of the data are within 3 standard deviations of the mean.</a:t>
            </a:r>
            <a:endParaRPr sz="1900">
              <a:solidFill>
                <a:srgbClr val="000000"/>
              </a:solidFill>
            </a:endParaRPr>
          </a:p>
        </p:txBody>
      </p:sp>
      <p:pic>
        <p:nvPicPr>
          <p:cNvPr id="169" name="Google Shape;169;p26"/>
          <p:cNvPicPr preferRelativeResize="0"/>
          <p:nvPr/>
        </p:nvPicPr>
        <p:blipFill>
          <a:blip r:embed="rId3">
            <a:alphaModFix/>
          </a:blip>
          <a:stretch>
            <a:fillRect/>
          </a:stretch>
        </p:blipFill>
        <p:spPr>
          <a:xfrm>
            <a:off x="4524398" y="2215138"/>
            <a:ext cx="935825" cy="495550"/>
          </a:xfrm>
          <a:prstGeom prst="rect">
            <a:avLst/>
          </a:prstGeom>
          <a:noFill/>
          <a:ln>
            <a:noFill/>
          </a:ln>
        </p:spPr>
      </p:pic>
      <p:pic>
        <p:nvPicPr>
          <p:cNvPr id="170" name="Google Shape;170;p26"/>
          <p:cNvPicPr preferRelativeResize="0"/>
          <p:nvPr/>
        </p:nvPicPr>
        <p:blipFill>
          <a:blip r:embed="rId4">
            <a:alphaModFix/>
          </a:blip>
          <a:stretch>
            <a:fillRect/>
          </a:stretch>
        </p:blipFill>
        <p:spPr>
          <a:xfrm>
            <a:off x="2124072" y="4122059"/>
            <a:ext cx="2564600" cy="415500"/>
          </a:xfrm>
          <a:prstGeom prst="rect">
            <a:avLst/>
          </a:prstGeom>
          <a:noFill/>
          <a:ln>
            <a:noFill/>
          </a:ln>
        </p:spPr>
      </p:pic>
      <p:pic>
        <p:nvPicPr>
          <p:cNvPr id="171" name="Google Shape;171;p26"/>
          <p:cNvPicPr preferRelativeResize="0"/>
          <p:nvPr/>
        </p:nvPicPr>
        <p:blipFill>
          <a:blip r:embed="rId5">
            <a:alphaModFix/>
          </a:blip>
          <a:stretch>
            <a:fillRect/>
          </a:stretch>
        </p:blipFill>
        <p:spPr>
          <a:xfrm>
            <a:off x="5972397" y="2408401"/>
            <a:ext cx="3810000" cy="2404125"/>
          </a:xfrm>
          <a:prstGeom prst="rect">
            <a:avLst/>
          </a:prstGeom>
          <a:noFill/>
          <a:ln>
            <a:noFill/>
          </a:ln>
        </p:spPr>
      </p:pic>
      <p:sp>
        <p:nvSpPr>
          <p:cNvPr id="172" name="Google Shape;172;p26"/>
          <p:cNvSpPr txBox="1">
            <a:spLocks noGrp="1"/>
          </p:cNvSpPr>
          <p:nvPr>
            <p:ph type="body" idx="1"/>
          </p:nvPr>
        </p:nvSpPr>
        <p:spPr>
          <a:xfrm>
            <a:off x="1981200" y="2831275"/>
            <a:ext cx="3991200" cy="8301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900">
                <a:solidFill>
                  <a:srgbClr val="000000"/>
                </a:solidFill>
              </a:rPr>
              <a:t>The standard deviation of amount of sleep students get per night can be calculated as:</a:t>
            </a:r>
            <a:endParaRPr sz="1900">
              <a:solidFill>
                <a:srgbClr val="000000"/>
              </a:solidFill>
            </a:endParaRPr>
          </a:p>
        </p:txBody>
      </p:sp>
    </p:spTree>
    <p:extLst>
      <p:ext uri="{BB962C8B-B14F-4D97-AF65-F5344CB8AC3E}">
        <p14:creationId xmlns:p14="http://schemas.microsoft.com/office/powerpoint/2010/main" val="65876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1000"/>
                                        <p:tgtEl>
                                          <p:spTgt spid="1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gtEl>
                                        <p:attrNameLst>
                                          <p:attrName>style.visibility</p:attrName>
                                        </p:attrNameLst>
                                      </p:cBhvr>
                                      <p:to>
                                        <p:strVal val="visible"/>
                                      </p:to>
                                    </p:set>
                                    <p:animEffect transition="in" filter="fade">
                                      <p:cBhvr>
                                        <p:cTn id="12" dur="1000"/>
                                        <p:tgtEl>
                                          <p:spTgt spid="1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1"/>
                                        </p:tgtEl>
                                        <p:attrNameLst>
                                          <p:attrName>style.visibility</p:attrName>
                                        </p:attrNameLst>
                                      </p:cBhvr>
                                      <p:to>
                                        <p:strVal val="visible"/>
                                      </p:to>
                                    </p:set>
                                    <p:animEffect transition="in" filter="fade">
                                      <p:cBhvr>
                                        <p:cTn id="17" dur="1000"/>
                                        <p:tgtEl>
                                          <p:spTgt spid="17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10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9"/>
          <p:cNvSpPr txBox="1">
            <a:spLocks noGrp="1"/>
          </p:cNvSpPr>
          <p:nvPr>
            <p:ph type="ctrTitle"/>
          </p:nvPr>
        </p:nvSpPr>
        <p:spPr>
          <a:xfrm>
            <a:off x="2209800" y="2111126"/>
            <a:ext cx="7772400" cy="2281800"/>
          </a:xfrm>
          <a:prstGeom prst="rect">
            <a:avLst/>
          </a:prstGeom>
        </p:spPr>
        <p:txBody>
          <a:bodyPr spcFirstLastPara="1" vert="horz" wrap="square" lIns="91425" tIns="91425" rIns="91425" bIns="91425" rtlCol="0" anchor="b" anchorCtr="0">
            <a:noAutofit/>
          </a:bodyPr>
          <a:lstStyle/>
          <a:p>
            <a:pPr algn="l">
              <a:spcBef>
                <a:spcPts val="0"/>
              </a:spcBef>
            </a:pPr>
            <a:r>
              <a:rPr lang="en">
                <a:solidFill>
                  <a:schemeClr val="accent1"/>
                </a:solidFill>
              </a:rPr>
              <a:t>Considering</a:t>
            </a:r>
            <a:endParaRPr>
              <a:solidFill>
                <a:schemeClr val="accent1"/>
              </a:solidFill>
            </a:endParaRPr>
          </a:p>
          <a:p>
            <a:pPr algn="l">
              <a:spcBef>
                <a:spcPts val="0"/>
              </a:spcBef>
            </a:pPr>
            <a:r>
              <a:rPr lang="en">
                <a:solidFill>
                  <a:schemeClr val="accent1"/>
                </a:solidFill>
              </a:rPr>
              <a:t>Categorical Data</a:t>
            </a:r>
            <a:endParaRPr>
              <a:solidFill>
                <a:schemeClr val="accent1"/>
              </a:solidFill>
            </a:endParaRPr>
          </a:p>
          <a:p>
            <a:pPr algn="l">
              <a:spcBef>
                <a:spcPts val="0"/>
              </a:spcBef>
            </a:pPr>
            <a:endParaRPr>
              <a:solidFill>
                <a:schemeClr val="accent1"/>
              </a:solidFill>
            </a:endParaRPr>
          </a:p>
        </p:txBody>
      </p:sp>
    </p:spTree>
    <p:extLst>
      <p:ext uri="{BB962C8B-B14F-4D97-AF65-F5344CB8AC3E}">
        <p14:creationId xmlns:p14="http://schemas.microsoft.com/office/powerpoint/2010/main" val="2637878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body" idx="1"/>
          </p:nvPr>
        </p:nvSpPr>
        <p:spPr>
          <a:xfrm>
            <a:off x="1981200" y="1264450"/>
            <a:ext cx="8154000" cy="8301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900">
                <a:solidFill>
                  <a:srgbClr val="000000"/>
                </a:solidFill>
              </a:rPr>
              <a:t>The </a:t>
            </a:r>
            <a:r>
              <a:rPr lang="en" sz="1900">
                <a:solidFill>
                  <a:schemeClr val="accent1"/>
                </a:solidFill>
              </a:rPr>
              <a:t>median</a:t>
            </a:r>
            <a:r>
              <a:rPr lang="en" sz="1900">
                <a:solidFill>
                  <a:srgbClr val="000000"/>
                </a:solidFill>
              </a:rPr>
              <a:t> is the value that splits the data in half when ordered in ascending order.</a:t>
            </a:r>
            <a:endParaRPr sz="1900">
              <a:solidFill>
                <a:srgbClr val="000000"/>
              </a:solidFill>
            </a:endParaRPr>
          </a:p>
        </p:txBody>
      </p:sp>
      <p:sp>
        <p:nvSpPr>
          <p:cNvPr id="178" name="Google Shape;178;p27"/>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Median</a:t>
            </a:r>
            <a:endParaRPr>
              <a:solidFill>
                <a:schemeClr val="accent1"/>
              </a:solidFill>
            </a:endParaRPr>
          </a:p>
        </p:txBody>
      </p:sp>
      <p:sp>
        <p:nvSpPr>
          <p:cNvPr id="179" name="Google Shape;179;p27"/>
          <p:cNvSpPr txBox="1">
            <a:spLocks noGrp="1"/>
          </p:cNvSpPr>
          <p:nvPr>
            <p:ph type="body" idx="1"/>
          </p:nvPr>
        </p:nvSpPr>
        <p:spPr>
          <a:xfrm>
            <a:off x="1981200" y="2831275"/>
            <a:ext cx="7670400" cy="8301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900">
                <a:solidFill>
                  <a:srgbClr val="000000"/>
                </a:solidFill>
              </a:rPr>
              <a:t>If there are an even number of observations, then the median is the average of the two values in the middle.</a:t>
            </a:r>
            <a:endParaRPr sz="1900">
              <a:solidFill>
                <a:srgbClr val="000000"/>
              </a:solidFill>
            </a:endParaRPr>
          </a:p>
        </p:txBody>
      </p:sp>
      <p:sp>
        <p:nvSpPr>
          <p:cNvPr id="180" name="Google Shape;180;p27"/>
          <p:cNvSpPr txBox="1">
            <a:spLocks noGrp="1"/>
          </p:cNvSpPr>
          <p:nvPr>
            <p:ph type="body" idx="1"/>
          </p:nvPr>
        </p:nvSpPr>
        <p:spPr>
          <a:xfrm>
            <a:off x="1981200" y="4998250"/>
            <a:ext cx="8229600" cy="8301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900">
                <a:solidFill>
                  <a:srgbClr val="000000"/>
                </a:solidFill>
              </a:rPr>
              <a:t>Since the median is the midpoint of the data, 50% of the values are below it. Hence, it is also the </a:t>
            </a:r>
            <a:r>
              <a:rPr lang="en" sz="1900">
                <a:solidFill>
                  <a:schemeClr val="accent1"/>
                </a:solidFill>
              </a:rPr>
              <a:t>50th percentile</a:t>
            </a:r>
            <a:r>
              <a:rPr lang="en" sz="1900">
                <a:solidFill>
                  <a:srgbClr val="000000"/>
                </a:solidFill>
              </a:rPr>
              <a:t>.</a:t>
            </a:r>
            <a:endParaRPr sz="1900">
              <a:solidFill>
                <a:srgbClr val="000000"/>
              </a:solidFill>
            </a:endParaRPr>
          </a:p>
        </p:txBody>
      </p:sp>
      <p:pic>
        <p:nvPicPr>
          <p:cNvPr id="181" name="Google Shape;181;p27"/>
          <p:cNvPicPr preferRelativeResize="0"/>
          <p:nvPr/>
        </p:nvPicPr>
        <p:blipFill>
          <a:blip r:embed="rId3">
            <a:alphaModFix/>
          </a:blip>
          <a:stretch>
            <a:fillRect/>
          </a:stretch>
        </p:blipFill>
        <p:spPr>
          <a:xfrm>
            <a:off x="4781539" y="2167600"/>
            <a:ext cx="1514475" cy="476250"/>
          </a:xfrm>
          <a:prstGeom prst="rect">
            <a:avLst/>
          </a:prstGeom>
          <a:noFill/>
          <a:ln>
            <a:noFill/>
          </a:ln>
        </p:spPr>
      </p:pic>
      <p:pic>
        <p:nvPicPr>
          <p:cNvPr id="182" name="Google Shape;182;p27"/>
          <p:cNvPicPr preferRelativeResize="0"/>
          <p:nvPr/>
        </p:nvPicPr>
        <p:blipFill>
          <a:blip r:embed="rId4">
            <a:alphaModFix/>
          </a:blip>
          <a:stretch>
            <a:fillRect/>
          </a:stretch>
        </p:blipFill>
        <p:spPr>
          <a:xfrm>
            <a:off x="3581389" y="3848789"/>
            <a:ext cx="3914775" cy="962025"/>
          </a:xfrm>
          <a:prstGeom prst="rect">
            <a:avLst/>
          </a:prstGeom>
          <a:noFill/>
          <a:ln>
            <a:noFill/>
          </a:ln>
        </p:spPr>
      </p:pic>
    </p:spTree>
    <p:extLst>
      <p:ext uri="{BB962C8B-B14F-4D97-AF65-F5344CB8AC3E}">
        <p14:creationId xmlns:p14="http://schemas.microsoft.com/office/powerpoint/2010/main" val="76343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0"/>
                                        </p:tgtEl>
                                        <p:attrNameLst>
                                          <p:attrName>style.visibility</p:attrName>
                                        </p:attrNameLst>
                                      </p:cBhvr>
                                      <p:to>
                                        <p:strVal val="visible"/>
                                      </p:to>
                                    </p:set>
                                    <p:animEffect transition="in" filter="fade">
                                      <p:cBhvr>
                                        <p:cTn id="12" dur="10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body" idx="1"/>
          </p:nvPr>
        </p:nvSpPr>
        <p:spPr>
          <a:xfrm>
            <a:off x="1981200" y="1264450"/>
            <a:ext cx="8154000" cy="4537800"/>
          </a:xfrm>
          <a:prstGeom prst="rect">
            <a:avLst/>
          </a:prstGeom>
        </p:spPr>
        <p:txBody>
          <a:bodyPr spcFirstLastPara="1" vert="horz" wrap="square" lIns="91425" tIns="91425" rIns="91425" bIns="91425" rtlCol="0" anchor="t" anchorCtr="0">
            <a:noAutofit/>
          </a:bodyPr>
          <a:lstStyle/>
          <a:p>
            <a:pPr indent="-361950">
              <a:lnSpc>
                <a:spcPct val="150000"/>
              </a:lnSpc>
              <a:buSzPts val="2100"/>
            </a:pPr>
            <a:r>
              <a:rPr lang="en" sz="2100">
                <a:solidFill>
                  <a:srgbClr val="000000"/>
                </a:solidFill>
              </a:rPr>
              <a:t>The 25th percentile is also called the first quartile, </a:t>
            </a:r>
            <a:r>
              <a:rPr lang="en" sz="2100">
                <a:solidFill>
                  <a:schemeClr val="accent1"/>
                </a:solidFill>
              </a:rPr>
              <a:t>Q1</a:t>
            </a:r>
            <a:r>
              <a:rPr lang="en" sz="2100">
                <a:solidFill>
                  <a:srgbClr val="000000"/>
                </a:solidFill>
              </a:rPr>
              <a:t>.</a:t>
            </a:r>
            <a:endParaRPr sz="2100">
              <a:solidFill>
                <a:srgbClr val="000000"/>
              </a:solidFill>
            </a:endParaRPr>
          </a:p>
          <a:p>
            <a:pPr indent="-361950">
              <a:lnSpc>
                <a:spcPct val="150000"/>
              </a:lnSpc>
              <a:spcBef>
                <a:spcPts val="0"/>
              </a:spcBef>
              <a:buClr>
                <a:srgbClr val="000000"/>
              </a:buClr>
              <a:buSzPts val="2100"/>
            </a:pPr>
            <a:r>
              <a:rPr lang="en" sz="2100">
                <a:solidFill>
                  <a:srgbClr val="000000"/>
                </a:solidFill>
              </a:rPr>
              <a:t>The 50th percentile is also called the median.</a:t>
            </a:r>
            <a:endParaRPr sz="2100">
              <a:solidFill>
                <a:srgbClr val="000000"/>
              </a:solidFill>
            </a:endParaRPr>
          </a:p>
          <a:p>
            <a:pPr indent="-361950">
              <a:lnSpc>
                <a:spcPct val="150000"/>
              </a:lnSpc>
              <a:spcBef>
                <a:spcPts val="0"/>
              </a:spcBef>
              <a:buSzPts val="2100"/>
            </a:pPr>
            <a:r>
              <a:rPr lang="en" sz="2100">
                <a:solidFill>
                  <a:srgbClr val="000000"/>
                </a:solidFill>
              </a:rPr>
              <a:t>The 75th percentile is also called the third quartile, </a:t>
            </a:r>
            <a:r>
              <a:rPr lang="en" sz="2100">
                <a:solidFill>
                  <a:schemeClr val="accent1"/>
                </a:solidFill>
              </a:rPr>
              <a:t>Q3</a:t>
            </a:r>
            <a:r>
              <a:rPr lang="en" sz="2100">
                <a:solidFill>
                  <a:srgbClr val="000000"/>
                </a:solidFill>
              </a:rPr>
              <a:t>.</a:t>
            </a:r>
            <a:endParaRPr sz="2100">
              <a:solidFill>
                <a:srgbClr val="000000"/>
              </a:solidFill>
            </a:endParaRPr>
          </a:p>
          <a:p>
            <a:pPr marL="0" indent="0">
              <a:lnSpc>
                <a:spcPct val="115000"/>
              </a:lnSpc>
              <a:buNone/>
            </a:pPr>
            <a:r>
              <a:rPr lang="en" sz="2100">
                <a:solidFill>
                  <a:srgbClr val="000000"/>
                </a:solidFill>
              </a:rPr>
              <a:t>Between Q1 and Q3 is the middle 50% of the data. The range these data span is called the </a:t>
            </a:r>
            <a:r>
              <a:rPr lang="en" sz="2100">
                <a:solidFill>
                  <a:schemeClr val="accent1"/>
                </a:solidFill>
              </a:rPr>
              <a:t>interquartile range</a:t>
            </a:r>
            <a:r>
              <a:rPr lang="en" sz="2100">
                <a:solidFill>
                  <a:srgbClr val="000000"/>
                </a:solidFill>
              </a:rPr>
              <a:t>, or the </a:t>
            </a:r>
            <a:r>
              <a:rPr lang="en" sz="2100">
                <a:solidFill>
                  <a:schemeClr val="accent1"/>
                </a:solidFill>
              </a:rPr>
              <a:t>IQR</a:t>
            </a:r>
            <a:r>
              <a:rPr lang="en" sz="2100">
                <a:solidFill>
                  <a:srgbClr val="000000"/>
                </a:solidFill>
              </a:rPr>
              <a:t>.</a:t>
            </a:r>
            <a:endParaRPr sz="2100">
              <a:solidFill>
                <a:srgbClr val="000000"/>
              </a:solidFill>
            </a:endParaRPr>
          </a:p>
          <a:p>
            <a:pPr marL="0" indent="0">
              <a:lnSpc>
                <a:spcPct val="115000"/>
              </a:lnSpc>
              <a:buNone/>
            </a:pPr>
            <a:endParaRPr sz="1200">
              <a:solidFill>
                <a:srgbClr val="000000"/>
              </a:solidFill>
            </a:endParaRPr>
          </a:p>
          <a:p>
            <a:pPr marL="0" indent="457200">
              <a:lnSpc>
                <a:spcPct val="115000"/>
              </a:lnSpc>
              <a:buClr>
                <a:srgbClr val="000000"/>
              </a:buClr>
              <a:buSzPts val="1100"/>
              <a:buNone/>
            </a:pPr>
            <a:r>
              <a:rPr lang="en" sz="2300" i="1">
                <a:solidFill>
                  <a:srgbClr val="000000"/>
                </a:solidFill>
              </a:rPr>
              <a:t>				IQR = Q3 - Q1</a:t>
            </a:r>
            <a:endParaRPr sz="2300" i="1">
              <a:solidFill>
                <a:srgbClr val="000000"/>
              </a:solidFill>
            </a:endParaRPr>
          </a:p>
          <a:p>
            <a:pPr marL="0" indent="0">
              <a:lnSpc>
                <a:spcPct val="115000"/>
              </a:lnSpc>
              <a:buNone/>
            </a:pPr>
            <a:endParaRPr sz="2100">
              <a:solidFill>
                <a:srgbClr val="000000"/>
              </a:solidFill>
            </a:endParaRPr>
          </a:p>
        </p:txBody>
      </p:sp>
      <p:sp>
        <p:nvSpPr>
          <p:cNvPr id="188" name="Google Shape;188;p28"/>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Q1, Q3, and IQR</a:t>
            </a:r>
            <a:endParaRPr>
              <a:solidFill>
                <a:schemeClr val="accent1"/>
              </a:solidFill>
            </a:endParaRPr>
          </a:p>
        </p:txBody>
      </p:sp>
    </p:spTree>
    <p:extLst>
      <p:ext uri="{BB962C8B-B14F-4D97-AF65-F5344CB8AC3E}">
        <p14:creationId xmlns:p14="http://schemas.microsoft.com/office/powerpoint/2010/main" val="263984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body" idx="1"/>
          </p:nvPr>
        </p:nvSpPr>
        <p:spPr>
          <a:xfrm>
            <a:off x="1981200" y="1264450"/>
            <a:ext cx="8154000" cy="10587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rgbClr val="000000"/>
                </a:solidFill>
              </a:rPr>
              <a:t>The box in a </a:t>
            </a:r>
            <a:r>
              <a:rPr lang="en" sz="2100">
                <a:solidFill>
                  <a:schemeClr val="accent1"/>
                </a:solidFill>
              </a:rPr>
              <a:t>box plot</a:t>
            </a:r>
            <a:r>
              <a:rPr lang="en" sz="2100">
                <a:solidFill>
                  <a:srgbClr val="000000"/>
                </a:solidFill>
              </a:rPr>
              <a:t> represents the middle 50% of the data, and the thick line in the box is the median.</a:t>
            </a:r>
            <a:endParaRPr sz="2100">
              <a:solidFill>
                <a:srgbClr val="000000"/>
              </a:solidFill>
            </a:endParaRPr>
          </a:p>
        </p:txBody>
      </p:sp>
      <p:sp>
        <p:nvSpPr>
          <p:cNvPr id="194" name="Google Shape;194;p29"/>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Box Plot</a:t>
            </a:r>
            <a:endParaRPr>
              <a:solidFill>
                <a:schemeClr val="accent1"/>
              </a:solidFill>
            </a:endParaRPr>
          </a:p>
        </p:txBody>
      </p:sp>
      <p:pic>
        <p:nvPicPr>
          <p:cNvPr id="195" name="Google Shape;195;p29"/>
          <p:cNvPicPr preferRelativeResize="0"/>
          <p:nvPr/>
        </p:nvPicPr>
        <p:blipFill>
          <a:blip r:embed="rId3">
            <a:alphaModFix/>
          </a:blip>
          <a:stretch>
            <a:fillRect/>
          </a:stretch>
        </p:blipFill>
        <p:spPr>
          <a:xfrm>
            <a:off x="3400425" y="2190764"/>
            <a:ext cx="4533900" cy="3933825"/>
          </a:xfrm>
          <a:prstGeom prst="rect">
            <a:avLst/>
          </a:prstGeom>
          <a:noFill/>
          <a:ln>
            <a:noFill/>
          </a:ln>
        </p:spPr>
      </p:pic>
    </p:spTree>
    <p:extLst>
      <p:ext uri="{BB962C8B-B14F-4D97-AF65-F5344CB8AC3E}">
        <p14:creationId xmlns:p14="http://schemas.microsoft.com/office/powerpoint/2010/main" val="3118961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Anatomy of a Box Plot</a:t>
            </a:r>
            <a:endParaRPr>
              <a:solidFill>
                <a:schemeClr val="accent1"/>
              </a:solidFill>
            </a:endParaRPr>
          </a:p>
        </p:txBody>
      </p:sp>
      <p:pic>
        <p:nvPicPr>
          <p:cNvPr id="201" name="Google Shape;201;p30"/>
          <p:cNvPicPr preferRelativeResize="0"/>
          <p:nvPr/>
        </p:nvPicPr>
        <p:blipFill>
          <a:blip r:embed="rId3">
            <a:alphaModFix/>
          </a:blip>
          <a:stretch>
            <a:fillRect/>
          </a:stretch>
        </p:blipFill>
        <p:spPr>
          <a:xfrm>
            <a:off x="2100276" y="1328725"/>
            <a:ext cx="6355575" cy="4916750"/>
          </a:xfrm>
          <a:prstGeom prst="rect">
            <a:avLst/>
          </a:prstGeom>
          <a:noFill/>
          <a:ln>
            <a:noFill/>
          </a:ln>
        </p:spPr>
      </p:pic>
    </p:spTree>
    <p:extLst>
      <p:ext uri="{BB962C8B-B14F-4D97-AF65-F5344CB8AC3E}">
        <p14:creationId xmlns:p14="http://schemas.microsoft.com/office/powerpoint/2010/main" val="3352344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body" idx="1"/>
          </p:nvPr>
        </p:nvSpPr>
        <p:spPr>
          <a:xfrm>
            <a:off x="1981200" y="2831275"/>
            <a:ext cx="7670400" cy="830100"/>
          </a:xfrm>
          <a:prstGeom prst="rect">
            <a:avLst/>
          </a:prstGeom>
        </p:spPr>
        <p:txBody>
          <a:bodyPr spcFirstLastPara="1" vert="horz" wrap="square" lIns="91425" tIns="91425" rIns="91425" bIns="91425" rtlCol="0" anchor="t" anchorCtr="0">
            <a:noAutofit/>
          </a:bodyPr>
          <a:lstStyle/>
          <a:p>
            <a:pPr marL="0" indent="457200">
              <a:lnSpc>
                <a:spcPct val="115000"/>
              </a:lnSpc>
              <a:buClr>
                <a:srgbClr val="000000"/>
              </a:buClr>
              <a:buSzPts val="1100"/>
              <a:buNone/>
            </a:pPr>
            <a:r>
              <a:rPr lang="en" sz="1900">
                <a:solidFill>
                  <a:srgbClr val="000000"/>
                </a:solidFill>
              </a:rPr>
              <a:t>IQR: 20 - 10 = 10</a:t>
            </a:r>
            <a:endParaRPr sz="1900">
              <a:solidFill>
                <a:srgbClr val="000000"/>
              </a:solidFill>
            </a:endParaRPr>
          </a:p>
          <a:p>
            <a:pPr marL="0" indent="457200">
              <a:lnSpc>
                <a:spcPct val="115000"/>
              </a:lnSpc>
              <a:buClr>
                <a:srgbClr val="000000"/>
              </a:buClr>
              <a:buSzPts val="1100"/>
              <a:buNone/>
            </a:pPr>
            <a:r>
              <a:rPr lang="en" sz="1900">
                <a:solidFill>
                  <a:srgbClr val="000000"/>
                </a:solidFill>
              </a:rPr>
              <a:t>max upper whisker reach = 20 + 1.5 x 10 = 35</a:t>
            </a:r>
            <a:endParaRPr sz="1900">
              <a:solidFill>
                <a:srgbClr val="000000"/>
              </a:solidFill>
            </a:endParaRPr>
          </a:p>
          <a:p>
            <a:pPr marL="0" indent="457200">
              <a:lnSpc>
                <a:spcPct val="115000"/>
              </a:lnSpc>
              <a:buClr>
                <a:srgbClr val="000000"/>
              </a:buClr>
              <a:buSzPts val="1100"/>
              <a:buNone/>
            </a:pPr>
            <a:r>
              <a:rPr lang="en" sz="1900">
                <a:solidFill>
                  <a:srgbClr val="000000"/>
                </a:solidFill>
              </a:rPr>
              <a:t>max lower whisker reach = 10 - 1.5 x 10 = -5</a:t>
            </a:r>
            <a:endParaRPr sz="1900">
              <a:solidFill>
                <a:srgbClr val="000000"/>
              </a:solidFill>
            </a:endParaRPr>
          </a:p>
          <a:p>
            <a:pPr marL="0" indent="0">
              <a:lnSpc>
                <a:spcPct val="115000"/>
              </a:lnSpc>
              <a:buClr>
                <a:srgbClr val="000000"/>
              </a:buClr>
              <a:buSzPts val="1100"/>
              <a:buNone/>
            </a:pPr>
            <a:endParaRPr sz="1900">
              <a:solidFill>
                <a:srgbClr val="000000"/>
              </a:solidFill>
            </a:endParaRPr>
          </a:p>
          <a:p>
            <a:pPr marL="0" indent="0">
              <a:lnSpc>
                <a:spcPct val="115000"/>
              </a:lnSpc>
              <a:buNone/>
            </a:pPr>
            <a:endParaRPr sz="1900">
              <a:solidFill>
                <a:srgbClr val="000000"/>
              </a:solidFill>
            </a:endParaRPr>
          </a:p>
        </p:txBody>
      </p:sp>
      <p:sp>
        <p:nvSpPr>
          <p:cNvPr id="207" name="Google Shape;207;p31"/>
          <p:cNvSpPr txBox="1">
            <a:spLocks noGrp="1"/>
          </p:cNvSpPr>
          <p:nvPr>
            <p:ph type="body" idx="1"/>
          </p:nvPr>
        </p:nvSpPr>
        <p:spPr>
          <a:xfrm>
            <a:off x="1981200" y="1264450"/>
            <a:ext cx="8154000" cy="830100"/>
          </a:xfrm>
          <a:prstGeom prst="rect">
            <a:avLst/>
          </a:prstGeom>
        </p:spPr>
        <p:txBody>
          <a:bodyPr spcFirstLastPara="1" vert="horz" wrap="square" lIns="91425" tIns="91425" rIns="91425" bIns="91425" rtlCol="0" anchor="t" anchorCtr="0">
            <a:noAutofit/>
          </a:bodyPr>
          <a:lstStyle/>
          <a:p>
            <a:pPr marL="0" indent="0">
              <a:lnSpc>
                <a:spcPct val="150000"/>
              </a:lnSpc>
              <a:buNone/>
            </a:pPr>
            <a:r>
              <a:rPr lang="en" sz="1900">
                <a:solidFill>
                  <a:schemeClr val="accent1"/>
                </a:solidFill>
              </a:rPr>
              <a:t>Whiskers</a:t>
            </a:r>
            <a:r>
              <a:rPr lang="en" sz="1900">
                <a:solidFill>
                  <a:srgbClr val="000000"/>
                </a:solidFill>
              </a:rPr>
              <a:t> of a box plot can extend up to 1.5 x IQR away from the quartiles.</a:t>
            </a:r>
            <a:endParaRPr sz="1900">
              <a:solidFill>
                <a:srgbClr val="000000"/>
              </a:solidFill>
            </a:endParaRPr>
          </a:p>
          <a:p>
            <a:pPr marL="0" indent="0">
              <a:lnSpc>
                <a:spcPct val="115000"/>
              </a:lnSpc>
              <a:buClr>
                <a:srgbClr val="000000"/>
              </a:buClr>
              <a:buSzPts val="1100"/>
              <a:buNone/>
            </a:pPr>
            <a:r>
              <a:rPr lang="en" sz="1900">
                <a:solidFill>
                  <a:srgbClr val="000000"/>
                </a:solidFill>
              </a:rPr>
              <a:t>	max upper whisker reach = Q3 + 1.5 x IQR</a:t>
            </a:r>
            <a:endParaRPr sz="1900">
              <a:solidFill>
                <a:srgbClr val="000000"/>
              </a:solidFill>
            </a:endParaRPr>
          </a:p>
          <a:p>
            <a:pPr marL="0" indent="0">
              <a:lnSpc>
                <a:spcPct val="115000"/>
              </a:lnSpc>
              <a:buClr>
                <a:srgbClr val="000000"/>
              </a:buClr>
              <a:buSzPts val="1100"/>
              <a:buNone/>
            </a:pPr>
            <a:r>
              <a:rPr lang="en" sz="1900">
                <a:solidFill>
                  <a:srgbClr val="000000"/>
                </a:solidFill>
              </a:rPr>
              <a:t>	max lower whisker reach = Q1 - 1.5 x IQR</a:t>
            </a: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p:txBody>
      </p:sp>
      <p:sp>
        <p:nvSpPr>
          <p:cNvPr id="208" name="Google Shape;208;p31"/>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Whiskers and Outliers</a:t>
            </a:r>
            <a:endParaRPr>
              <a:solidFill>
                <a:schemeClr val="accent1"/>
              </a:solidFill>
            </a:endParaRPr>
          </a:p>
        </p:txBody>
      </p:sp>
      <p:sp>
        <p:nvSpPr>
          <p:cNvPr id="209" name="Google Shape;209;p31"/>
          <p:cNvSpPr txBox="1">
            <a:spLocks noGrp="1"/>
          </p:cNvSpPr>
          <p:nvPr>
            <p:ph type="body" idx="1"/>
          </p:nvPr>
        </p:nvSpPr>
        <p:spPr>
          <a:xfrm>
            <a:off x="1981200" y="4505350"/>
            <a:ext cx="8229600" cy="13230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900">
                <a:solidFill>
                  <a:srgbClr val="000000"/>
                </a:solidFill>
              </a:rPr>
              <a:t>A potential </a:t>
            </a:r>
            <a:r>
              <a:rPr lang="en" sz="1900">
                <a:solidFill>
                  <a:schemeClr val="accent1"/>
                </a:solidFill>
              </a:rPr>
              <a:t>outlier</a:t>
            </a:r>
            <a:r>
              <a:rPr lang="en" sz="1900">
                <a:solidFill>
                  <a:srgbClr val="000000"/>
                </a:solidFill>
              </a:rPr>
              <a:t> is defined as an observation beyond the maximum reach of the whiskers. It is an observation that appears extreme relative to the rest of the data.</a:t>
            </a:r>
            <a:endParaRPr sz="1900">
              <a:solidFill>
                <a:srgbClr val="000000"/>
              </a:solidFill>
            </a:endParaRPr>
          </a:p>
        </p:txBody>
      </p:sp>
    </p:spTree>
    <p:extLst>
      <p:ext uri="{BB962C8B-B14F-4D97-AF65-F5344CB8AC3E}">
        <p14:creationId xmlns:p14="http://schemas.microsoft.com/office/powerpoint/2010/main" val="404015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1000"/>
                                        <p:tgtEl>
                                          <p:spTgt spid="2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9"/>
                                        </p:tgtEl>
                                        <p:attrNameLst>
                                          <p:attrName>style.visibility</p:attrName>
                                        </p:attrNameLst>
                                      </p:cBhvr>
                                      <p:to>
                                        <p:strVal val="visible"/>
                                      </p:to>
                                    </p:set>
                                    <p:animEffect transition="in" filter="fade">
                                      <p:cBhvr>
                                        <p:cTn id="12" dur="10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a:spLocks noGrp="1"/>
          </p:cNvSpPr>
          <p:nvPr>
            <p:ph type="body" idx="1"/>
          </p:nvPr>
        </p:nvSpPr>
        <p:spPr>
          <a:xfrm>
            <a:off x="1981200" y="1994550"/>
            <a:ext cx="7670400" cy="830100"/>
          </a:xfrm>
          <a:prstGeom prst="rect">
            <a:avLst/>
          </a:prstGeom>
        </p:spPr>
        <p:txBody>
          <a:bodyPr spcFirstLastPara="1" vert="horz" wrap="square" lIns="91425" tIns="91425" rIns="91425" bIns="91425" rtlCol="0" anchor="t" anchorCtr="0">
            <a:noAutofit/>
          </a:bodyPr>
          <a:lstStyle/>
          <a:p>
            <a:pPr indent="-361950">
              <a:lnSpc>
                <a:spcPct val="150000"/>
              </a:lnSpc>
              <a:buClr>
                <a:srgbClr val="000000"/>
              </a:buClr>
              <a:buSzPts val="2100"/>
            </a:pPr>
            <a:r>
              <a:rPr lang="en" sz="2100">
                <a:solidFill>
                  <a:srgbClr val="000000"/>
                </a:solidFill>
              </a:rPr>
              <a:t>Identify extreme skew in the distribution.</a:t>
            </a:r>
            <a:endParaRPr sz="2100">
              <a:solidFill>
                <a:srgbClr val="000000"/>
              </a:solidFill>
            </a:endParaRPr>
          </a:p>
          <a:p>
            <a:pPr indent="-361950">
              <a:lnSpc>
                <a:spcPct val="150000"/>
              </a:lnSpc>
              <a:spcBef>
                <a:spcPts val="0"/>
              </a:spcBef>
              <a:buClr>
                <a:srgbClr val="000000"/>
              </a:buClr>
              <a:buSzPts val="2100"/>
            </a:pPr>
            <a:r>
              <a:rPr lang="en" sz="2100">
                <a:solidFill>
                  <a:srgbClr val="000000"/>
                </a:solidFill>
              </a:rPr>
              <a:t>Identify data collection and entry errors.</a:t>
            </a:r>
            <a:endParaRPr sz="2100">
              <a:solidFill>
                <a:srgbClr val="000000"/>
              </a:solidFill>
            </a:endParaRPr>
          </a:p>
          <a:p>
            <a:pPr indent="-361950">
              <a:lnSpc>
                <a:spcPct val="150000"/>
              </a:lnSpc>
              <a:spcBef>
                <a:spcPts val="0"/>
              </a:spcBef>
              <a:buClr>
                <a:srgbClr val="000000"/>
              </a:buClr>
              <a:buSzPts val="2100"/>
            </a:pPr>
            <a:r>
              <a:rPr lang="en" sz="2100">
                <a:solidFill>
                  <a:srgbClr val="000000"/>
                </a:solidFill>
              </a:rPr>
              <a:t>Provide insight into interesting features of the data.</a:t>
            </a:r>
            <a:endParaRPr sz="2100">
              <a:solidFill>
                <a:srgbClr val="000000"/>
              </a:solidFill>
            </a:endParaRPr>
          </a:p>
        </p:txBody>
      </p:sp>
      <p:sp>
        <p:nvSpPr>
          <p:cNvPr id="215" name="Google Shape;215;p32"/>
          <p:cNvSpPr txBox="1">
            <a:spLocks noGrp="1"/>
          </p:cNvSpPr>
          <p:nvPr>
            <p:ph type="body" idx="1"/>
          </p:nvPr>
        </p:nvSpPr>
        <p:spPr>
          <a:xfrm>
            <a:off x="1981200" y="1264450"/>
            <a:ext cx="8154000" cy="830100"/>
          </a:xfrm>
          <a:prstGeom prst="rect">
            <a:avLst/>
          </a:prstGeom>
        </p:spPr>
        <p:txBody>
          <a:bodyPr spcFirstLastPara="1" vert="horz" wrap="square" lIns="91425" tIns="91425" rIns="91425" bIns="91425" rtlCol="0" anchor="t" anchorCtr="0">
            <a:noAutofit/>
          </a:bodyPr>
          <a:lstStyle/>
          <a:p>
            <a:pPr marL="0" indent="0">
              <a:lnSpc>
                <a:spcPct val="150000"/>
              </a:lnSpc>
              <a:buNone/>
            </a:pPr>
            <a:r>
              <a:rPr lang="en" sz="2100">
                <a:solidFill>
                  <a:srgbClr val="000000"/>
                </a:solidFill>
              </a:rPr>
              <a:t>Why is it important to look for outliers?</a:t>
            </a:r>
            <a:endParaRPr sz="2100">
              <a:solidFill>
                <a:srgbClr val="000000"/>
              </a:solidFill>
            </a:endParaRPr>
          </a:p>
        </p:txBody>
      </p:sp>
      <p:sp>
        <p:nvSpPr>
          <p:cNvPr id="216" name="Google Shape;216;p32"/>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Outliers (cont.)</a:t>
            </a:r>
            <a:endParaRPr>
              <a:solidFill>
                <a:schemeClr val="accent1"/>
              </a:solidFill>
            </a:endParaRPr>
          </a:p>
        </p:txBody>
      </p:sp>
    </p:spTree>
    <p:extLst>
      <p:ext uri="{BB962C8B-B14F-4D97-AF65-F5344CB8AC3E}">
        <p14:creationId xmlns:p14="http://schemas.microsoft.com/office/powerpoint/2010/main" val="160912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fade">
                                      <p:cBhvr>
                                        <p:cTn id="7" dur="10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Extreme Observations</a:t>
            </a:r>
            <a:endParaRPr>
              <a:solidFill>
                <a:schemeClr val="accent1"/>
              </a:solidFill>
            </a:endParaRPr>
          </a:p>
        </p:txBody>
      </p:sp>
      <p:sp>
        <p:nvSpPr>
          <p:cNvPr id="222" name="Google Shape;222;p33"/>
          <p:cNvSpPr txBox="1">
            <a:spLocks noGrp="1"/>
          </p:cNvSpPr>
          <p:nvPr>
            <p:ph type="body" idx="1"/>
          </p:nvPr>
        </p:nvSpPr>
        <p:spPr>
          <a:xfrm>
            <a:off x="1981200" y="1264450"/>
            <a:ext cx="8154000" cy="8301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rgbClr val="000000"/>
                </a:solidFill>
              </a:rPr>
              <a:t>How would sample statistics such as mean, median, SD, and IQR of household income be affected if the largest value was replaced with $10 million? What if the smallest value was replaced with $10 million?</a:t>
            </a:r>
            <a:endParaRPr sz="2100">
              <a:solidFill>
                <a:srgbClr val="000000"/>
              </a:solidFill>
            </a:endParaRPr>
          </a:p>
        </p:txBody>
      </p:sp>
      <p:pic>
        <p:nvPicPr>
          <p:cNvPr id="223" name="Google Shape;223;p33"/>
          <p:cNvPicPr preferRelativeResize="0"/>
          <p:nvPr/>
        </p:nvPicPr>
        <p:blipFill>
          <a:blip r:embed="rId3">
            <a:alphaModFix/>
          </a:blip>
          <a:stretch>
            <a:fillRect/>
          </a:stretch>
        </p:blipFill>
        <p:spPr>
          <a:xfrm>
            <a:off x="2080325" y="2962299"/>
            <a:ext cx="7727150" cy="3452950"/>
          </a:xfrm>
          <a:prstGeom prst="rect">
            <a:avLst/>
          </a:prstGeom>
          <a:noFill/>
          <a:ln>
            <a:noFill/>
          </a:ln>
        </p:spPr>
      </p:pic>
    </p:spTree>
    <p:extLst>
      <p:ext uri="{BB962C8B-B14F-4D97-AF65-F5344CB8AC3E}">
        <p14:creationId xmlns:p14="http://schemas.microsoft.com/office/powerpoint/2010/main" val="3592180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Robust Statistics</a:t>
            </a:r>
            <a:endParaRPr>
              <a:solidFill>
                <a:schemeClr val="accent1"/>
              </a:solidFill>
            </a:endParaRPr>
          </a:p>
        </p:txBody>
      </p:sp>
      <p:pic>
        <p:nvPicPr>
          <p:cNvPr id="229" name="Google Shape;229;p34"/>
          <p:cNvPicPr preferRelativeResize="0"/>
          <p:nvPr/>
        </p:nvPicPr>
        <p:blipFill>
          <a:blip r:embed="rId3">
            <a:alphaModFix/>
          </a:blip>
          <a:stretch>
            <a:fillRect/>
          </a:stretch>
        </p:blipFill>
        <p:spPr>
          <a:xfrm>
            <a:off x="1981199" y="1228724"/>
            <a:ext cx="7736676" cy="5096150"/>
          </a:xfrm>
          <a:prstGeom prst="rect">
            <a:avLst/>
          </a:prstGeom>
          <a:noFill/>
          <a:ln>
            <a:noFill/>
          </a:ln>
        </p:spPr>
      </p:pic>
    </p:spTree>
    <p:extLst>
      <p:ext uri="{BB962C8B-B14F-4D97-AF65-F5344CB8AC3E}">
        <p14:creationId xmlns:p14="http://schemas.microsoft.com/office/powerpoint/2010/main" val="22822989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body" idx="1"/>
          </p:nvPr>
        </p:nvSpPr>
        <p:spPr>
          <a:xfrm>
            <a:off x="1981200" y="1264450"/>
            <a:ext cx="8154000" cy="830100"/>
          </a:xfrm>
          <a:prstGeom prst="rect">
            <a:avLst/>
          </a:prstGeom>
        </p:spPr>
        <p:txBody>
          <a:bodyPr spcFirstLastPara="1" vert="horz" wrap="square" lIns="91425" tIns="91425" rIns="91425" bIns="91425" rtlCol="0" anchor="t" anchorCtr="0">
            <a:noAutofit/>
          </a:bodyPr>
          <a:lstStyle/>
          <a:p>
            <a:pPr marL="0" indent="0">
              <a:lnSpc>
                <a:spcPct val="115000"/>
              </a:lnSpc>
              <a:buClr>
                <a:srgbClr val="000000"/>
              </a:buClr>
              <a:buSzPts val="1100"/>
              <a:buNone/>
            </a:pPr>
            <a:r>
              <a:rPr lang="en" sz="2100">
                <a:solidFill>
                  <a:srgbClr val="000000"/>
                </a:solidFill>
              </a:rPr>
              <a:t>Median and IQR are more robust to skewness and outliers than mean and SD. Therefore,</a:t>
            </a:r>
            <a:endParaRPr sz="2100">
              <a:solidFill>
                <a:srgbClr val="000000"/>
              </a:solidFill>
            </a:endParaRPr>
          </a:p>
          <a:p>
            <a:pPr indent="-361950">
              <a:lnSpc>
                <a:spcPct val="115000"/>
              </a:lnSpc>
              <a:buClr>
                <a:srgbClr val="000000"/>
              </a:buClr>
              <a:buSzPts val="2100"/>
            </a:pPr>
            <a:r>
              <a:rPr lang="en" sz="2100">
                <a:solidFill>
                  <a:srgbClr val="000000"/>
                </a:solidFill>
              </a:rPr>
              <a:t>for skewed distributions it is often more helpful to use median and IQR to describe the center and spread</a:t>
            </a:r>
            <a:endParaRPr sz="2100">
              <a:solidFill>
                <a:srgbClr val="000000"/>
              </a:solidFill>
            </a:endParaRPr>
          </a:p>
          <a:p>
            <a:pPr indent="-361950">
              <a:lnSpc>
                <a:spcPct val="115000"/>
              </a:lnSpc>
              <a:spcBef>
                <a:spcPts val="0"/>
              </a:spcBef>
              <a:buClr>
                <a:srgbClr val="000000"/>
              </a:buClr>
              <a:buSzPts val="2100"/>
            </a:pPr>
            <a:r>
              <a:rPr lang="en" sz="2100">
                <a:solidFill>
                  <a:srgbClr val="000000"/>
                </a:solidFill>
              </a:rPr>
              <a:t>for symmetric distributions it is often more helpful to use the mean and SD to describe the center and spread</a:t>
            </a:r>
            <a:endParaRPr sz="2100">
              <a:solidFill>
                <a:srgbClr val="000000"/>
              </a:solidFill>
            </a:endParaRPr>
          </a:p>
        </p:txBody>
      </p:sp>
      <p:sp>
        <p:nvSpPr>
          <p:cNvPr id="235" name="Google Shape;235;p35"/>
          <p:cNvSpPr txBox="1">
            <a:spLocks noGrp="1"/>
          </p:cNvSpPr>
          <p:nvPr>
            <p:ph type="body" idx="1"/>
          </p:nvPr>
        </p:nvSpPr>
        <p:spPr>
          <a:xfrm>
            <a:off x="1981200" y="3801925"/>
            <a:ext cx="7670400" cy="19731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rgbClr val="000000"/>
                </a:solidFill>
              </a:rPr>
              <a:t>If you would like to estimate the typical household income for a student, would you be more interested in the mean or median income?</a:t>
            </a:r>
            <a:endParaRPr sz="2100">
              <a:solidFill>
                <a:srgbClr val="000000"/>
              </a:solidFill>
            </a:endParaRPr>
          </a:p>
          <a:p>
            <a:pPr marL="0" indent="0">
              <a:lnSpc>
                <a:spcPct val="150000"/>
              </a:lnSpc>
              <a:spcBef>
                <a:spcPts val="1000"/>
              </a:spcBef>
              <a:buNone/>
            </a:pPr>
            <a:r>
              <a:rPr lang="en" sz="2100" i="1">
                <a:solidFill>
                  <a:schemeClr val="accent1"/>
                </a:solidFill>
              </a:rPr>
              <a:t>Median</a:t>
            </a:r>
            <a:endParaRPr sz="2100" i="1">
              <a:solidFill>
                <a:schemeClr val="accent1"/>
              </a:solidFill>
            </a:endParaRPr>
          </a:p>
        </p:txBody>
      </p:sp>
      <p:sp>
        <p:nvSpPr>
          <p:cNvPr id="236" name="Google Shape;236;p35"/>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Robust Statistics</a:t>
            </a:r>
            <a:endParaRPr>
              <a:solidFill>
                <a:schemeClr val="accent1"/>
              </a:solidFill>
            </a:endParaRPr>
          </a:p>
        </p:txBody>
      </p:sp>
    </p:spTree>
    <p:extLst>
      <p:ext uri="{BB962C8B-B14F-4D97-AF65-F5344CB8AC3E}">
        <p14:creationId xmlns:p14="http://schemas.microsoft.com/office/powerpoint/2010/main" val="3973333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animEffect transition="in" filter="fade">
                                      <p:cBhvr>
                                        <p:cTn id="7" dur="1000"/>
                                        <p:tgtEl>
                                          <p:spTgt spid="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
                                            <p:txEl>
                                              <p:pRg st="1" end="1"/>
                                            </p:txEl>
                                          </p:spTgt>
                                        </p:tgtEl>
                                        <p:attrNameLst>
                                          <p:attrName>style.visibility</p:attrName>
                                        </p:attrNameLst>
                                      </p:cBhvr>
                                      <p:to>
                                        <p:strVal val="visible"/>
                                      </p:to>
                                    </p:set>
                                    <p:animEffect transition="in" filter="fade">
                                      <p:cBhvr>
                                        <p:cTn id="12" dur="1000"/>
                                        <p:tgtEl>
                                          <p:spTgt spid="2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body" idx="1"/>
          </p:nvPr>
        </p:nvSpPr>
        <p:spPr>
          <a:xfrm>
            <a:off x="1981200" y="1264450"/>
            <a:ext cx="8154000" cy="8301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900">
                <a:solidFill>
                  <a:srgbClr val="000000"/>
                </a:solidFill>
              </a:rPr>
              <a:t>If the distribution is symmetric, center is often defined as the mean:</a:t>
            </a:r>
            <a:br>
              <a:rPr lang="en" sz="1900">
                <a:solidFill>
                  <a:srgbClr val="000000"/>
                </a:solidFill>
              </a:rPr>
            </a:br>
            <a:r>
              <a:rPr lang="en" sz="1900">
                <a:solidFill>
                  <a:srgbClr val="000000"/>
                </a:solidFill>
              </a:rPr>
              <a:t>mean ~ median</a:t>
            </a:r>
            <a:endParaRPr sz="1900">
              <a:solidFill>
                <a:srgbClr val="000000"/>
              </a:solidFill>
            </a:endParaRPr>
          </a:p>
          <a:p>
            <a:pPr marL="0" indent="0">
              <a:lnSpc>
                <a:spcPct val="115000"/>
              </a:lnSpc>
              <a:buClr>
                <a:srgbClr val="000000"/>
              </a:buClr>
              <a:buSzPts val="1100"/>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Clr>
                <a:srgbClr val="000000"/>
              </a:buClr>
              <a:buSzPts val="1100"/>
              <a:buNone/>
            </a:pPr>
            <a:r>
              <a:rPr lang="en" sz="1900">
                <a:solidFill>
                  <a:srgbClr val="000000"/>
                </a:solidFill>
              </a:rPr>
              <a:t>If the distribution is skewed or has extreme outliers, center is often defined as the median</a:t>
            </a:r>
            <a:endParaRPr sz="1900">
              <a:solidFill>
                <a:srgbClr val="000000"/>
              </a:solidFill>
            </a:endParaRPr>
          </a:p>
          <a:p>
            <a:pPr indent="-349250">
              <a:lnSpc>
                <a:spcPct val="115000"/>
              </a:lnSpc>
              <a:buClr>
                <a:srgbClr val="000000"/>
              </a:buClr>
              <a:buSzPts val="1900"/>
            </a:pPr>
            <a:r>
              <a:rPr lang="en" sz="1900">
                <a:solidFill>
                  <a:srgbClr val="000000"/>
                </a:solidFill>
              </a:rPr>
              <a:t>Right-skewed: mean &gt; median</a:t>
            </a:r>
            <a:endParaRPr sz="1900">
              <a:solidFill>
                <a:srgbClr val="000000"/>
              </a:solidFill>
            </a:endParaRPr>
          </a:p>
          <a:p>
            <a:pPr indent="-349250">
              <a:lnSpc>
                <a:spcPct val="115000"/>
              </a:lnSpc>
              <a:spcBef>
                <a:spcPts val="0"/>
              </a:spcBef>
              <a:buClr>
                <a:srgbClr val="000000"/>
              </a:buClr>
              <a:buSzPts val="1900"/>
            </a:pPr>
            <a:r>
              <a:rPr lang="en" sz="1900">
                <a:solidFill>
                  <a:srgbClr val="000000"/>
                </a:solidFill>
              </a:rPr>
              <a:t>Left-skewed: mean &lt; median</a:t>
            </a:r>
            <a:endParaRPr sz="1900">
              <a:solidFill>
                <a:srgbClr val="000000"/>
              </a:solidFill>
            </a:endParaRPr>
          </a:p>
          <a:p>
            <a:pPr marL="0" indent="0">
              <a:lnSpc>
                <a:spcPct val="115000"/>
              </a:lnSpc>
              <a:buNone/>
            </a:pPr>
            <a:endParaRPr sz="1900">
              <a:solidFill>
                <a:srgbClr val="000000"/>
              </a:solidFill>
            </a:endParaRPr>
          </a:p>
        </p:txBody>
      </p:sp>
      <p:sp>
        <p:nvSpPr>
          <p:cNvPr id="242" name="Google Shape;242;p36"/>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Mean vs. Median</a:t>
            </a:r>
            <a:endParaRPr>
              <a:solidFill>
                <a:schemeClr val="accent1"/>
              </a:solidFill>
            </a:endParaRPr>
          </a:p>
        </p:txBody>
      </p:sp>
      <p:pic>
        <p:nvPicPr>
          <p:cNvPr id="243" name="Google Shape;243;p36"/>
          <p:cNvPicPr preferRelativeResize="0"/>
          <p:nvPr/>
        </p:nvPicPr>
        <p:blipFill>
          <a:blip r:embed="rId3">
            <a:alphaModFix/>
          </a:blip>
          <a:stretch>
            <a:fillRect/>
          </a:stretch>
        </p:blipFill>
        <p:spPr>
          <a:xfrm>
            <a:off x="4148126" y="1836648"/>
            <a:ext cx="2302675" cy="1384475"/>
          </a:xfrm>
          <a:prstGeom prst="rect">
            <a:avLst/>
          </a:prstGeom>
          <a:noFill/>
          <a:ln>
            <a:noFill/>
          </a:ln>
        </p:spPr>
      </p:pic>
      <p:pic>
        <p:nvPicPr>
          <p:cNvPr id="244" name="Google Shape;244;p36"/>
          <p:cNvPicPr preferRelativeResize="0"/>
          <p:nvPr/>
        </p:nvPicPr>
        <p:blipFill>
          <a:blip r:embed="rId4">
            <a:alphaModFix/>
          </a:blip>
          <a:stretch>
            <a:fillRect/>
          </a:stretch>
        </p:blipFill>
        <p:spPr>
          <a:xfrm>
            <a:off x="2585925" y="4672026"/>
            <a:ext cx="5427075" cy="1635925"/>
          </a:xfrm>
          <a:prstGeom prst="rect">
            <a:avLst/>
          </a:prstGeom>
          <a:noFill/>
          <a:ln>
            <a:noFill/>
          </a:ln>
        </p:spPr>
      </p:pic>
    </p:spTree>
    <p:extLst>
      <p:ext uri="{BB962C8B-B14F-4D97-AF65-F5344CB8AC3E}">
        <p14:creationId xmlns:p14="http://schemas.microsoft.com/office/powerpoint/2010/main" val="4135364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1981200" y="1264450"/>
            <a:ext cx="8154000" cy="8589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900">
                <a:solidFill>
                  <a:srgbClr val="000000"/>
                </a:solidFill>
              </a:rPr>
              <a:t>A table that summarizes data for two categorical variables is called a </a:t>
            </a:r>
            <a:r>
              <a:rPr lang="en" sz="1900">
                <a:solidFill>
                  <a:schemeClr val="accent1"/>
                </a:solidFill>
              </a:rPr>
              <a:t>contingency table</a:t>
            </a:r>
            <a:r>
              <a:rPr lang="en" sz="1900">
                <a:solidFill>
                  <a:srgbClr val="000000"/>
                </a:solidFill>
              </a:rPr>
              <a:t>.</a:t>
            </a:r>
            <a:endParaRPr sz="1900">
              <a:solidFill>
                <a:srgbClr val="000000"/>
              </a:solidFill>
            </a:endParaRPr>
          </a:p>
        </p:txBody>
      </p:sp>
      <p:sp>
        <p:nvSpPr>
          <p:cNvPr id="41" name="Google Shape;41;p10"/>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Contingency Tables</a:t>
            </a:r>
            <a:endParaRPr>
              <a:solidFill>
                <a:schemeClr val="accent1"/>
              </a:solidFill>
            </a:endParaRPr>
          </a:p>
        </p:txBody>
      </p:sp>
      <p:sp>
        <p:nvSpPr>
          <p:cNvPr id="42" name="Google Shape;42;p10"/>
          <p:cNvSpPr txBox="1">
            <a:spLocks noGrp="1"/>
          </p:cNvSpPr>
          <p:nvPr>
            <p:ph type="body" idx="1"/>
          </p:nvPr>
        </p:nvSpPr>
        <p:spPr>
          <a:xfrm>
            <a:off x="1943400" y="2244800"/>
            <a:ext cx="8229600" cy="12594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900">
                <a:solidFill>
                  <a:srgbClr val="000000"/>
                </a:solidFill>
              </a:rPr>
              <a:t>The contingency table below shows the distribution of students' genders and whether or not they are looking for a spouse while in college.</a:t>
            </a:r>
            <a:endParaRPr sz="1900">
              <a:solidFill>
                <a:srgbClr val="000000"/>
              </a:solidFill>
            </a:endParaRPr>
          </a:p>
        </p:txBody>
      </p:sp>
      <p:pic>
        <p:nvPicPr>
          <p:cNvPr id="43" name="Google Shape;43;p10"/>
          <p:cNvPicPr preferRelativeResize="0"/>
          <p:nvPr/>
        </p:nvPicPr>
        <p:blipFill>
          <a:blip r:embed="rId3">
            <a:alphaModFix/>
          </a:blip>
          <a:stretch>
            <a:fillRect/>
          </a:stretch>
        </p:blipFill>
        <p:spPr>
          <a:xfrm>
            <a:off x="2860626" y="3504201"/>
            <a:ext cx="4894975" cy="1599475"/>
          </a:xfrm>
          <a:prstGeom prst="rect">
            <a:avLst/>
          </a:prstGeom>
          <a:noFill/>
          <a:ln>
            <a:noFill/>
          </a:ln>
        </p:spPr>
      </p:pic>
    </p:spTree>
    <p:extLst>
      <p:ext uri="{BB962C8B-B14F-4D97-AF65-F5344CB8AC3E}">
        <p14:creationId xmlns:p14="http://schemas.microsoft.com/office/powerpoint/2010/main" val="248839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body" idx="1"/>
          </p:nvPr>
        </p:nvSpPr>
        <p:spPr>
          <a:xfrm>
            <a:off x="1981200" y="1264450"/>
            <a:ext cx="8154000" cy="52236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900">
                <a:solidFill>
                  <a:srgbClr val="000000"/>
                </a:solidFill>
              </a:rPr>
              <a:t>Which is most likely true for the distribution of percentage of time actually spent taking notes in class versus on Facebook, Twitter, etc.?</a:t>
            </a: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r>
              <a:rPr lang="en" sz="1900">
                <a:solidFill>
                  <a:srgbClr val="000000"/>
                </a:solidFill>
              </a:rPr>
              <a:t>(a) mean &gt; median			(b) mean ~ median</a:t>
            </a:r>
            <a:endParaRPr sz="1900">
              <a:solidFill>
                <a:srgbClr val="000000"/>
              </a:solidFill>
            </a:endParaRPr>
          </a:p>
          <a:p>
            <a:pPr marL="0" indent="0">
              <a:lnSpc>
                <a:spcPct val="115000"/>
              </a:lnSpc>
              <a:buNone/>
            </a:pPr>
            <a:r>
              <a:rPr lang="en" sz="1900">
                <a:solidFill>
                  <a:srgbClr val="000000"/>
                </a:solidFill>
              </a:rPr>
              <a:t>(c) mean &lt; median			(d) impossible to tell</a:t>
            </a:r>
            <a:endParaRPr sz="1900">
              <a:solidFill>
                <a:srgbClr val="000000"/>
              </a:solidFill>
            </a:endParaRPr>
          </a:p>
        </p:txBody>
      </p:sp>
      <p:sp>
        <p:nvSpPr>
          <p:cNvPr id="250" name="Google Shape;250;p37"/>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a:solidFill>
                <a:schemeClr val="accent1"/>
              </a:solidFill>
            </a:endParaRPr>
          </a:p>
        </p:txBody>
      </p:sp>
      <p:pic>
        <p:nvPicPr>
          <p:cNvPr id="251" name="Google Shape;251;p37"/>
          <p:cNvPicPr preferRelativeResize="0"/>
          <p:nvPr/>
        </p:nvPicPr>
        <p:blipFill>
          <a:blip r:embed="rId3">
            <a:alphaModFix/>
          </a:blip>
          <a:stretch>
            <a:fillRect/>
          </a:stretch>
        </p:blipFill>
        <p:spPr>
          <a:xfrm>
            <a:off x="2071701" y="2225598"/>
            <a:ext cx="5155425" cy="2979850"/>
          </a:xfrm>
          <a:prstGeom prst="rect">
            <a:avLst/>
          </a:prstGeom>
          <a:noFill/>
          <a:ln>
            <a:noFill/>
          </a:ln>
        </p:spPr>
      </p:pic>
    </p:spTree>
    <p:extLst>
      <p:ext uri="{BB962C8B-B14F-4D97-AF65-F5344CB8AC3E}">
        <p14:creationId xmlns:p14="http://schemas.microsoft.com/office/powerpoint/2010/main" val="3823112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8"/>
          <p:cNvSpPr txBox="1">
            <a:spLocks noGrp="1"/>
          </p:cNvSpPr>
          <p:nvPr>
            <p:ph type="body" idx="1"/>
          </p:nvPr>
        </p:nvSpPr>
        <p:spPr>
          <a:xfrm>
            <a:off x="1981200" y="1264450"/>
            <a:ext cx="8154000" cy="52236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900">
                <a:solidFill>
                  <a:srgbClr val="000000"/>
                </a:solidFill>
              </a:rPr>
              <a:t>Which is most likely true for the distribution of percentage of time actually spent taking notes in class versus on Facebook, Twitter, etc.?</a:t>
            </a: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5486400" indent="0">
              <a:lnSpc>
                <a:spcPct val="115000"/>
              </a:lnSpc>
              <a:buNone/>
            </a:pPr>
            <a:r>
              <a:rPr lang="en" sz="1900" i="1">
                <a:solidFill>
                  <a:schemeClr val="accent1"/>
                </a:solidFill>
              </a:rPr>
              <a:t>median: 80%</a:t>
            </a:r>
            <a:endParaRPr sz="1900" i="1">
              <a:solidFill>
                <a:schemeClr val="accent1"/>
              </a:solidFill>
            </a:endParaRPr>
          </a:p>
          <a:p>
            <a:pPr marL="5486400" indent="0">
              <a:lnSpc>
                <a:spcPct val="115000"/>
              </a:lnSpc>
              <a:buNone/>
            </a:pPr>
            <a:r>
              <a:rPr lang="en" sz="1900" i="1">
                <a:solidFill>
                  <a:schemeClr val="accent1"/>
                </a:solidFill>
              </a:rPr>
              <a:t>mean: 76%</a:t>
            </a:r>
            <a:endParaRPr sz="1900" i="1">
              <a:solidFill>
                <a:schemeClr val="accent1"/>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endParaRPr sz="1900">
              <a:solidFill>
                <a:srgbClr val="000000"/>
              </a:solidFill>
            </a:endParaRPr>
          </a:p>
          <a:p>
            <a:pPr marL="0" indent="0">
              <a:lnSpc>
                <a:spcPct val="115000"/>
              </a:lnSpc>
              <a:buNone/>
            </a:pPr>
            <a:r>
              <a:rPr lang="en" sz="1900">
                <a:solidFill>
                  <a:srgbClr val="000000"/>
                </a:solidFill>
              </a:rPr>
              <a:t>(a) mean &gt; median			(b) mean ~ median</a:t>
            </a:r>
            <a:endParaRPr sz="1900">
              <a:solidFill>
                <a:srgbClr val="000000"/>
              </a:solidFill>
            </a:endParaRPr>
          </a:p>
          <a:p>
            <a:pPr marL="0" indent="0">
              <a:lnSpc>
                <a:spcPct val="115000"/>
              </a:lnSpc>
              <a:buNone/>
            </a:pPr>
            <a:r>
              <a:rPr lang="en" sz="1900" i="1">
                <a:solidFill>
                  <a:schemeClr val="accent1"/>
                </a:solidFill>
              </a:rPr>
              <a:t>(c) mean &lt; median</a:t>
            </a:r>
            <a:r>
              <a:rPr lang="en" sz="1900">
                <a:solidFill>
                  <a:srgbClr val="000000"/>
                </a:solidFill>
              </a:rPr>
              <a:t>			(d) impossible to tell</a:t>
            </a:r>
            <a:endParaRPr sz="1900">
              <a:solidFill>
                <a:srgbClr val="000000"/>
              </a:solidFill>
            </a:endParaRPr>
          </a:p>
        </p:txBody>
      </p:sp>
      <p:sp>
        <p:nvSpPr>
          <p:cNvPr id="257" name="Google Shape;257;p38"/>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a:solidFill>
                <a:schemeClr val="accent1"/>
              </a:solidFill>
            </a:endParaRPr>
          </a:p>
        </p:txBody>
      </p:sp>
      <p:pic>
        <p:nvPicPr>
          <p:cNvPr id="258" name="Google Shape;258;p38"/>
          <p:cNvPicPr preferRelativeResize="0"/>
          <p:nvPr/>
        </p:nvPicPr>
        <p:blipFill>
          <a:blip r:embed="rId3">
            <a:alphaModFix/>
          </a:blip>
          <a:stretch>
            <a:fillRect/>
          </a:stretch>
        </p:blipFill>
        <p:spPr>
          <a:xfrm>
            <a:off x="2071701" y="2225598"/>
            <a:ext cx="5155425" cy="2979850"/>
          </a:xfrm>
          <a:prstGeom prst="rect">
            <a:avLst/>
          </a:prstGeom>
          <a:noFill/>
          <a:ln>
            <a:noFill/>
          </a:ln>
        </p:spPr>
      </p:pic>
    </p:spTree>
    <p:extLst>
      <p:ext uri="{BB962C8B-B14F-4D97-AF65-F5344CB8AC3E}">
        <p14:creationId xmlns:p14="http://schemas.microsoft.com/office/powerpoint/2010/main" val="276377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body" idx="1"/>
          </p:nvPr>
        </p:nvSpPr>
        <p:spPr>
          <a:xfrm>
            <a:off x="1981200" y="1264450"/>
            <a:ext cx="8154000" cy="8589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900">
                <a:solidFill>
                  <a:srgbClr val="000000"/>
                </a:solidFill>
              </a:rPr>
              <a:t>When data are extremely skewed, transforming them might make modeling easier. A common transformation is the </a:t>
            </a:r>
            <a:r>
              <a:rPr lang="en" sz="1900">
                <a:solidFill>
                  <a:schemeClr val="accent1"/>
                </a:solidFill>
              </a:rPr>
              <a:t>log transformation</a:t>
            </a:r>
            <a:r>
              <a:rPr lang="en" sz="1900">
                <a:solidFill>
                  <a:srgbClr val="000000"/>
                </a:solidFill>
              </a:rPr>
              <a:t>.</a:t>
            </a:r>
            <a:endParaRPr sz="1900">
              <a:solidFill>
                <a:srgbClr val="000000"/>
              </a:solidFill>
            </a:endParaRPr>
          </a:p>
        </p:txBody>
      </p:sp>
      <p:sp>
        <p:nvSpPr>
          <p:cNvPr id="264" name="Google Shape;264;p39"/>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Extremely Skewed Data</a:t>
            </a:r>
            <a:endParaRPr>
              <a:solidFill>
                <a:schemeClr val="accent1"/>
              </a:solidFill>
            </a:endParaRPr>
          </a:p>
        </p:txBody>
      </p:sp>
      <p:sp>
        <p:nvSpPr>
          <p:cNvPr id="265" name="Google Shape;265;p39"/>
          <p:cNvSpPr txBox="1">
            <a:spLocks noGrp="1"/>
          </p:cNvSpPr>
          <p:nvPr>
            <p:ph type="body" idx="1"/>
          </p:nvPr>
        </p:nvSpPr>
        <p:spPr>
          <a:xfrm>
            <a:off x="1943400" y="2244800"/>
            <a:ext cx="8229600" cy="8589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900">
                <a:solidFill>
                  <a:srgbClr val="000000"/>
                </a:solidFill>
              </a:rPr>
              <a:t>The histograms on the left shows the distribution of number of basketball games attended by students. The histogram on the right shows the distribution of log of number of games attended.</a:t>
            </a:r>
            <a:endParaRPr sz="1900">
              <a:solidFill>
                <a:srgbClr val="000000"/>
              </a:solidFill>
            </a:endParaRPr>
          </a:p>
        </p:txBody>
      </p:sp>
      <p:pic>
        <p:nvPicPr>
          <p:cNvPr id="266" name="Google Shape;266;p39"/>
          <p:cNvPicPr preferRelativeResize="0"/>
          <p:nvPr/>
        </p:nvPicPr>
        <p:blipFill>
          <a:blip r:embed="rId3">
            <a:alphaModFix/>
          </a:blip>
          <a:stretch>
            <a:fillRect/>
          </a:stretch>
        </p:blipFill>
        <p:spPr>
          <a:xfrm>
            <a:off x="2039838" y="3691126"/>
            <a:ext cx="8036726" cy="2310975"/>
          </a:xfrm>
          <a:prstGeom prst="rect">
            <a:avLst/>
          </a:prstGeom>
          <a:noFill/>
          <a:ln>
            <a:noFill/>
          </a:ln>
        </p:spPr>
      </p:pic>
    </p:spTree>
    <p:extLst>
      <p:ext uri="{BB962C8B-B14F-4D97-AF65-F5344CB8AC3E}">
        <p14:creationId xmlns:p14="http://schemas.microsoft.com/office/powerpoint/2010/main" val="331886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animEffect transition="in" filter="fade">
                                      <p:cBhvr>
                                        <p:cTn id="7" dur="1000"/>
                                        <p:tgtEl>
                                          <p:spTgt spid="2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6"/>
                                        </p:tgtEl>
                                        <p:attrNameLst>
                                          <p:attrName>style.visibility</p:attrName>
                                        </p:attrNameLst>
                                      </p:cBhvr>
                                      <p:to>
                                        <p:strVal val="visible"/>
                                      </p:to>
                                    </p:set>
                                    <p:animEffect transition="in" filter="fade">
                                      <p:cBhvr>
                                        <p:cTn id="12" dur="1000"/>
                                        <p:tgtEl>
                                          <p:spTgt spid="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0"/>
          <p:cNvSpPr txBox="1">
            <a:spLocks noGrp="1"/>
          </p:cNvSpPr>
          <p:nvPr>
            <p:ph type="body" idx="1"/>
          </p:nvPr>
        </p:nvSpPr>
        <p:spPr>
          <a:xfrm>
            <a:off x="1981200" y="1264450"/>
            <a:ext cx="8154000" cy="858900"/>
          </a:xfrm>
          <a:prstGeom prst="rect">
            <a:avLst/>
          </a:prstGeom>
        </p:spPr>
        <p:txBody>
          <a:bodyPr spcFirstLastPara="1" vert="horz" wrap="square" lIns="91425" tIns="91425" rIns="91425" bIns="91425" rtlCol="0" anchor="t" anchorCtr="0">
            <a:noAutofit/>
          </a:bodyPr>
          <a:lstStyle/>
          <a:p>
            <a:pPr marL="0" indent="0">
              <a:lnSpc>
                <a:spcPct val="115000"/>
              </a:lnSpc>
              <a:buClr>
                <a:srgbClr val="000000"/>
              </a:buClr>
              <a:buSzPts val="1100"/>
              <a:buNone/>
            </a:pPr>
            <a:r>
              <a:rPr lang="en" sz="1900">
                <a:solidFill>
                  <a:srgbClr val="000000"/>
                </a:solidFill>
              </a:rPr>
              <a:t>Skewed data are easier to model with when they are transformed because outliers tend to become far less prominent after an appropriate transformation.</a:t>
            </a:r>
            <a:endParaRPr sz="1900">
              <a:solidFill>
                <a:srgbClr val="000000"/>
              </a:solidFill>
            </a:endParaRPr>
          </a:p>
          <a:p>
            <a:pPr marL="0" indent="0">
              <a:lnSpc>
                <a:spcPct val="115000"/>
              </a:lnSpc>
              <a:spcBef>
                <a:spcPts val="1000"/>
              </a:spcBef>
              <a:buClr>
                <a:srgbClr val="000000"/>
              </a:buClr>
              <a:buSzPts val="1100"/>
              <a:buNone/>
            </a:pPr>
            <a:r>
              <a:rPr lang="en" sz="1900">
                <a:solidFill>
                  <a:srgbClr val="000000"/>
                </a:solidFill>
              </a:rPr>
              <a:t># of games	70		50 		25 		…</a:t>
            </a:r>
            <a:endParaRPr sz="1900">
              <a:solidFill>
                <a:srgbClr val="000000"/>
              </a:solidFill>
            </a:endParaRPr>
          </a:p>
          <a:p>
            <a:pPr marL="0" indent="0">
              <a:lnSpc>
                <a:spcPct val="115000"/>
              </a:lnSpc>
              <a:buNone/>
            </a:pPr>
            <a:r>
              <a:rPr lang="en" sz="1900">
                <a:solidFill>
                  <a:srgbClr val="000000"/>
                </a:solidFill>
              </a:rPr>
              <a:t># of games	4.25	3.91 	3.22 	...</a:t>
            </a:r>
            <a:endParaRPr sz="1900">
              <a:solidFill>
                <a:srgbClr val="000000"/>
              </a:solidFill>
            </a:endParaRPr>
          </a:p>
          <a:p>
            <a:pPr marL="0" indent="0">
              <a:lnSpc>
                <a:spcPct val="115000"/>
              </a:lnSpc>
              <a:spcBef>
                <a:spcPts val="1000"/>
              </a:spcBef>
              <a:buNone/>
            </a:pPr>
            <a:r>
              <a:rPr lang="en" sz="1900">
                <a:solidFill>
                  <a:srgbClr val="000000"/>
                </a:solidFill>
              </a:rPr>
              <a:t>However, results of an analysis might be difficult to interpret because the log of a measured variable is usually meaningless.</a:t>
            </a:r>
            <a:endParaRPr sz="1900">
              <a:solidFill>
                <a:srgbClr val="000000"/>
              </a:solidFill>
            </a:endParaRPr>
          </a:p>
        </p:txBody>
      </p:sp>
      <p:sp>
        <p:nvSpPr>
          <p:cNvPr id="272" name="Google Shape;272;p40"/>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Pros and Cons of Transformations</a:t>
            </a:r>
            <a:endParaRPr>
              <a:solidFill>
                <a:schemeClr val="accent1"/>
              </a:solidFill>
            </a:endParaRPr>
          </a:p>
        </p:txBody>
      </p:sp>
      <p:sp>
        <p:nvSpPr>
          <p:cNvPr id="273" name="Google Shape;273;p40"/>
          <p:cNvSpPr txBox="1">
            <a:spLocks noGrp="1"/>
          </p:cNvSpPr>
          <p:nvPr>
            <p:ph type="body" idx="1"/>
          </p:nvPr>
        </p:nvSpPr>
        <p:spPr>
          <a:xfrm>
            <a:off x="1943400" y="4273625"/>
            <a:ext cx="8229600" cy="858900"/>
          </a:xfrm>
          <a:prstGeom prst="rect">
            <a:avLst/>
          </a:prstGeom>
        </p:spPr>
        <p:txBody>
          <a:bodyPr spcFirstLastPara="1" vert="horz" wrap="square" lIns="91425" tIns="91425" rIns="91425" bIns="91425" rtlCol="0" anchor="t" anchorCtr="0">
            <a:noAutofit/>
          </a:bodyPr>
          <a:lstStyle/>
          <a:p>
            <a:pPr marL="0" indent="0">
              <a:lnSpc>
                <a:spcPct val="150000"/>
              </a:lnSpc>
              <a:buClr>
                <a:srgbClr val="000000"/>
              </a:buClr>
              <a:buSzPts val="1100"/>
              <a:buNone/>
            </a:pPr>
            <a:r>
              <a:rPr lang="en" sz="1900">
                <a:solidFill>
                  <a:srgbClr val="000000"/>
                </a:solidFill>
              </a:rPr>
              <a:t>What other variables would you expect to be extremely skewed?</a:t>
            </a:r>
            <a:endParaRPr sz="1900">
              <a:solidFill>
                <a:srgbClr val="000000"/>
              </a:solidFill>
            </a:endParaRPr>
          </a:p>
          <a:p>
            <a:pPr marL="0" indent="0">
              <a:lnSpc>
                <a:spcPct val="115000"/>
              </a:lnSpc>
              <a:buClr>
                <a:srgbClr val="000000"/>
              </a:buClr>
              <a:buSzPts val="1100"/>
              <a:buNone/>
            </a:pPr>
            <a:r>
              <a:rPr lang="en" sz="1900" i="1">
                <a:solidFill>
                  <a:schemeClr val="accent1"/>
                </a:solidFill>
              </a:rPr>
              <a:t>Salary, housing prices, etc.</a:t>
            </a:r>
            <a:endParaRPr sz="1900" i="1">
              <a:solidFill>
                <a:schemeClr val="accent1"/>
              </a:solidFill>
            </a:endParaRPr>
          </a:p>
          <a:p>
            <a:pPr marL="0" indent="0">
              <a:lnSpc>
                <a:spcPct val="115000"/>
              </a:lnSpc>
              <a:buNone/>
            </a:pPr>
            <a:endParaRPr sz="1900">
              <a:solidFill>
                <a:srgbClr val="000000"/>
              </a:solidFill>
            </a:endParaRPr>
          </a:p>
        </p:txBody>
      </p:sp>
    </p:spTree>
    <p:extLst>
      <p:ext uri="{BB962C8B-B14F-4D97-AF65-F5344CB8AC3E}">
        <p14:creationId xmlns:p14="http://schemas.microsoft.com/office/powerpoint/2010/main" val="231042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xEl>
                                              <p:pRg st="0" end="0"/>
                                            </p:txEl>
                                          </p:spTgt>
                                        </p:tgtEl>
                                        <p:attrNameLst>
                                          <p:attrName>style.visibility</p:attrName>
                                        </p:attrNameLst>
                                      </p:cBhvr>
                                      <p:to>
                                        <p:strVal val="visible"/>
                                      </p:to>
                                    </p:set>
                                    <p:animEffect transition="in" filter="fade">
                                      <p:cBhvr>
                                        <p:cTn id="7" dur="1000"/>
                                        <p:tgtEl>
                                          <p:spTgt spid="2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3">
                                            <p:txEl>
                                              <p:pRg st="1" end="1"/>
                                            </p:txEl>
                                          </p:spTgt>
                                        </p:tgtEl>
                                        <p:attrNameLst>
                                          <p:attrName>style.visibility</p:attrName>
                                        </p:attrNameLst>
                                      </p:cBhvr>
                                      <p:to>
                                        <p:strVal val="visible"/>
                                      </p:to>
                                    </p:set>
                                    <p:animEffect transition="in" filter="fade">
                                      <p:cBhvr>
                                        <p:cTn id="12" dur="1000"/>
                                        <p:tgtEl>
                                          <p:spTgt spid="2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body" idx="1"/>
          </p:nvPr>
        </p:nvSpPr>
        <p:spPr>
          <a:xfrm>
            <a:off x="1943400" y="4612100"/>
            <a:ext cx="8229600" cy="1983900"/>
          </a:xfrm>
          <a:prstGeom prst="rect">
            <a:avLst/>
          </a:prstGeom>
        </p:spPr>
        <p:txBody>
          <a:bodyPr spcFirstLastPara="1" vert="horz" wrap="square" lIns="91425" tIns="91425" rIns="91425" bIns="91425" rtlCol="0" anchor="t" anchorCtr="0">
            <a:noAutofit/>
          </a:bodyPr>
          <a:lstStyle/>
          <a:p>
            <a:pPr marL="0" indent="0">
              <a:lnSpc>
                <a:spcPct val="115000"/>
              </a:lnSpc>
              <a:buClr>
                <a:srgbClr val="000000"/>
              </a:buClr>
              <a:buSzPts val="1100"/>
              <a:buNone/>
            </a:pPr>
            <a:r>
              <a:rPr lang="en" sz="1900">
                <a:solidFill>
                  <a:schemeClr val="accent1"/>
                </a:solidFill>
              </a:rPr>
              <a:t>How are bar plots different than histograms?</a:t>
            </a:r>
            <a:endParaRPr sz="1900">
              <a:solidFill>
                <a:schemeClr val="accent1"/>
              </a:solidFill>
            </a:endParaRPr>
          </a:p>
          <a:p>
            <a:pPr marL="0" indent="0">
              <a:lnSpc>
                <a:spcPct val="115000"/>
              </a:lnSpc>
              <a:buNone/>
            </a:pPr>
            <a:r>
              <a:rPr lang="en" sz="1800">
                <a:solidFill>
                  <a:srgbClr val="000000"/>
                </a:solidFill>
              </a:rPr>
              <a:t>Bar plots are used for displaying distributions of categorical variables, while histograms are used for numerical variables. The x-axis in a histogram is a number line,  hence the order of the bars cannot be changed, while in a bar plot the categories can be listed in any order (though some orderings make more sense than others, especially for ordinal variables.)</a:t>
            </a:r>
            <a:endParaRPr sz="1800">
              <a:solidFill>
                <a:srgbClr val="000000"/>
              </a:solidFill>
            </a:endParaRPr>
          </a:p>
        </p:txBody>
      </p:sp>
      <p:sp>
        <p:nvSpPr>
          <p:cNvPr id="49" name="Google Shape;49;p11"/>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Bar Plots</a:t>
            </a:r>
            <a:endParaRPr>
              <a:solidFill>
                <a:schemeClr val="accent1"/>
              </a:solidFill>
            </a:endParaRPr>
          </a:p>
        </p:txBody>
      </p:sp>
      <p:sp>
        <p:nvSpPr>
          <p:cNvPr id="50" name="Google Shape;50;p11"/>
          <p:cNvSpPr txBox="1">
            <a:spLocks noGrp="1"/>
          </p:cNvSpPr>
          <p:nvPr>
            <p:ph type="body" idx="1"/>
          </p:nvPr>
        </p:nvSpPr>
        <p:spPr>
          <a:xfrm>
            <a:off x="1981200" y="1143000"/>
            <a:ext cx="8154000" cy="12645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900">
                <a:solidFill>
                  <a:srgbClr val="000000"/>
                </a:solidFill>
              </a:rPr>
              <a:t>A </a:t>
            </a:r>
            <a:r>
              <a:rPr lang="en" sz="1900">
                <a:solidFill>
                  <a:schemeClr val="accent1"/>
                </a:solidFill>
              </a:rPr>
              <a:t>bar plot</a:t>
            </a:r>
            <a:r>
              <a:rPr lang="en" sz="1900">
                <a:solidFill>
                  <a:srgbClr val="000000"/>
                </a:solidFill>
              </a:rPr>
              <a:t> is a common way to display a single categorical variable. A bar plot where proportions instead of frequencies are shown is called a </a:t>
            </a:r>
            <a:r>
              <a:rPr lang="en" sz="1900">
                <a:solidFill>
                  <a:schemeClr val="accent1"/>
                </a:solidFill>
              </a:rPr>
              <a:t>relative frequency bar plot</a:t>
            </a:r>
            <a:r>
              <a:rPr lang="en" sz="1900">
                <a:solidFill>
                  <a:srgbClr val="000000"/>
                </a:solidFill>
              </a:rPr>
              <a:t>.</a:t>
            </a:r>
            <a:endParaRPr sz="1900">
              <a:solidFill>
                <a:srgbClr val="000000"/>
              </a:solidFill>
            </a:endParaRPr>
          </a:p>
        </p:txBody>
      </p:sp>
      <p:pic>
        <p:nvPicPr>
          <p:cNvPr id="51" name="Google Shape;51;p11"/>
          <p:cNvPicPr preferRelativeResize="0"/>
          <p:nvPr/>
        </p:nvPicPr>
        <p:blipFill>
          <a:blip r:embed="rId3">
            <a:alphaModFix/>
          </a:blip>
          <a:stretch>
            <a:fillRect/>
          </a:stretch>
        </p:blipFill>
        <p:spPr>
          <a:xfrm>
            <a:off x="1981200" y="2348650"/>
            <a:ext cx="7799726" cy="2160700"/>
          </a:xfrm>
          <a:prstGeom prst="rect">
            <a:avLst/>
          </a:prstGeom>
          <a:noFill/>
          <a:ln>
            <a:noFill/>
          </a:ln>
        </p:spPr>
      </p:pic>
    </p:spTree>
    <p:extLst>
      <p:ext uri="{BB962C8B-B14F-4D97-AF65-F5344CB8AC3E}">
        <p14:creationId xmlns:p14="http://schemas.microsoft.com/office/powerpoint/2010/main" val="143645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2"/>
          <p:cNvSpPr txBox="1">
            <a:spLocks noGrp="1"/>
          </p:cNvSpPr>
          <p:nvPr>
            <p:ph type="body" idx="1"/>
          </p:nvPr>
        </p:nvSpPr>
        <p:spPr>
          <a:xfrm>
            <a:off x="1943400" y="4253425"/>
            <a:ext cx="8229600" cy="2414400"/>
          </a:xfrm>
          <a:prstGeom prst="rect">
            <a:avLst/>
          </a:prstGeom>
        </p:spPr>
        <p:txBody>
          <a:bodyPr spcFirstLastPara="1" vert="horz" wrap="square" lIns="91425" tIns="91425" rIns="91425" bIns="91425" rtlCol="0" anchor="t" anchorCtr="0">
            <a:noAutofit/>
          </a:bodyPr>
          <a:lstStyle/>
          <a:p>
            <a:pPr marL="0" indent="0">
              <a:lnSpc>
                <a:spcPct val="115000"/>
              </a:lnSpc>
              <a:buClr>
                <a:srgbClr val="000000"/>
              </a:buClr>
              <a:buSzPts val="1100"/>
              <a:buNone/>
            </a:pPr>
            <a:r>
              <a:rPr lang="en" sz="1900">
                <a:solidFill>
                  <a:srgbClr val="000000"/>
                </a:solidFill>
              </a:rPr>
              <a:t>To answer this question we examine the row proportions: </a:t>
            </a:r>
            <a:endParaRPr sz="1900">
              <a:solidFill>
                <a:srgbClr val="000000"/>
              </a:solidFill>
            </a:endParaRPr>
          </a:p>
          <a:p>
            <a:pPr indent="-349250">
              <a:lnSpc>
                <a:spcPct val="115000"/>
              </a:lnSpc>
              <a:spcBef>
                <a:spcPts val="1000"/>
              </a:spcBef>
              <a:buClr>
                <a:srgbClr val="000000"/>
              </a:buClr>
              <a:buSzPts val="1900"/>
            </a:pPr>
            <a:r>
              <a:rPr lang="en" sz="1900">
                <a:solidFill>
                  <a:srgbClr val="000000"/>
                </a:solidFill>
              </a:rPr>
              <a:t>% Females looking for a spouse: 51 / 137 ~ 0.37</a:t>
            </a:r>
            <a:endParaRPr sz="1900">
              <a:solidFill>
                <a:srgbClr val="000000"/>
              </a:solidFill>
            </a:endParaRPr>
          </a:p>
          <a:p>
            <a:pPr indent="-349250">
              <a:lnSpc>
                <a:spcPct val="115000"/>
              </a:lnSpc>
              <a:spcBef>
                <a:spcPts val="1000"/>
              </a:spcBef>
              <a:spcAft>
                <a:spcPts val="1000"/>
              </a:spcAft>
              <a:buClr>
                <a:srgbClr val="000000"/>
              </a:buClr>
              <a:buSzPts val="1900"/>
            </a:pPr>
            <a:r>
              <a:rPr lang="en" sz="1900">
                <a:solidFill>
                  <a:srgbClr val="000000"/>
                </a:solidFill>
              </a:rPr>
              <a:t>% Males looking for a spouse: 18 / 70 ~ 0.26</a:t>
            </a:r>
            <a:endParaRPr sz="1900">
              <a:solidFill>
                <a:srgbClr val="000000"/>
              </a:solidFill>
            </a:endParaRPr>
          </a:p>
        </p:txBody>
      </p:sp>
      <p:sp>
        <p:nvSpPr>
          <p:cNvPr id="57" name="Google Shape;57;p12"/>
          <p:cNvSpPr txBox="1">
            <a:spLocks noGrp="1"/>
          </p:cNvSpPr>
          <p:nvPr>
            <p:ph type="body" idx="1"/>
          </p:nvPr>
        </p:nvSpPr>
        <p:spPr>
          <a:xfrm>
            <a:off x="1981200" y="1501200"/>
            <a:ext cx="8154000" cy="6222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900">
                <a:solidFill>
                  <a:srgbClr val="000000"/>
                </a:solidFill>
              </a:rPr>
              <a:t>Does there appear to be a relationship between gender and whether the student is looking for a spouse in college?</a:t>
            </a:r>
            <a:endParaRPr sz="1900">
              <a:solidFill>
                <a:srgbClr val="000000"/>
              </a:solidFill>
            </a:endParaRPr>
          </a:p>
        </p:txBody>
      </p:sp>
      <p:sp>
        <p:nvSpPr>
          <p:cNvPr id="58" name="Google Shape;58;p12"/>
          <p:cNvSpPr txBox="1">
            <a:spLocks noGrp="1"/>
          </p:cNvSpPr>
          <p:nvPr>
            <p:ph type="title"/>
          </p:nvPr>
        </p:nvSpPr>
        <p:spPr>
          <a:xfrm>
            <a:off x="1981200" y="284101"/>
            <a:ext cx="8229600" cy="1095600"/>
          </a:xfrm>
          <a:prstGeom prst="rect">
            <a:avLst/>
          </a:prstGeom>
        </p:spPr>
        <p:txBody>
          <a:bodyPr spcFirstLastPara="1" vert="horz" wrap="square" lIns="91425" tIns="91425" rIns="91425" bIns="91425" rtlCol="0" anchor="b" anchorCtr="0">
            <a:noAutofit/>
          </a:bodyPr>
          <a:lstStyle/>
          <a:p>
            <a:r>
              <a:rPr lang="en">
                <a:solidFill>
                  <a:schemeClr val="accent1"/>
                </a:solidFill>
              </a:rPr>
              <a:t>Choosing the</a:t>
            </a:r>
            <a:endParaRPr>
              <a:solidFill>
                <a:schemeClr val="accent1"/>
              </a:solidFill>
            </a:endParaRPr>
          </a:p>
          <a:p>
            <a:r>
              <a:rPr lang="en">
                <a:solidFill>
                  <a:schemeClr val="accent1"/>
                </a:solidFill>
              </a:rPr>
              <a:t>Appropriate Proportion</a:t>
            </a:r>
            <a:endParaRPr>
              <a:solidFill>
                <a:schemeClr val="accent1"/>
              </a:solidFill>
            </a:endParaRPr>
          </a:p>
        </p:txBody>
      </p:sp>
      <p:pic>
        <p:nvPicPr>
          <p:cNvPr id="59" name="Google Shape;59;p12"/>
          <p:cNvPicPr preferRelativeResize="0"/>
          <p:nvPr/>
        </p:nvPicPr>
        <p:blipFill>
          <a:blip r:embed="rId3">
            <a:alphaModFix/>
          </a:blip>
          <a:stretch>
            <a:fillRect/>
          </a:stretch>
        </p:blipFill>
        <p:spPr>
          <a:xfrm>
            <a:off x="2445976" y="2452499"/>
            <a:ext cx="5128825" cy="1661100"/>
          </a:xfrm>
          <a:prstGeom prst="rect">
            <a:avLst/>
          </a:prstGeom>
          <a:noFill/>
          <a:ln>
            <a:noFill/>
          </a:ln>
        </p:spPr>
      </p:pic>
    </p:spTree>
    <p:extLst>
      <p:ext uri="{BB962C8B-B14F-4D97-AF65-F5344CB8AC3E}">
        <p14:creationId xmlns:p14="http://schemas.microsoft.com/office/powerpoint/2010/main" val="341480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fade">
                                      <p:cBhvr>
                                        <p:cTn id="7" dur="10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fade">
                                      <p:cBhvr>
                                        <p:cTn id="12" dur="1000"/>
                                        <p:tgtEl>
                                          <p:spTgt spid="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xEl>
                                              <p:pRg st="2" end="2"/>
                                            </p:txEl>
                                          </p:spTgt>
                                        </p:tgtEl>
                                        <p:attrNameLst>
                                          <p:attrName>style.visibility</p:attrName>
                                        </p:attrNameLst>
                                      </p:cBhvr>
                                      <p:to>
                                        <p:strVal val="visible"/>
                                      </p:to>
                                    </p:set>
                                    <p:animEffect transition="in" filter="fade">
                                      <p:cBhvr>
                                        <p:cTn id="17" dur="1000"/>
                                        <p:tgtEl>
                                          <p:spTgt spid="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1981200" y="90400"/>
            <a:ext cx="8229600" cy="1160400"/>
          </a:xfrm>
          <a:prstGeom prst="rect">
            <a:avLst/>
          </a:prstGeom>
        </p:spPr>
        <p:txBody>
          <a:bodyPr spcFirstLastPara="1" vert="horz" wrap="square" lIns="91425" tIns="91425" rIns="91425" bIns="91425" rtlCol="0" anchor="b" anchorCtr="0">
            <a:noAutofit/>
          </a:bodyPr>
          <a:lstStyle/>
          <a:p>
            <a:r>
              <a:rPr lang="en">
                <a:solidFill>
                  <a:schemeClr val="accent1"/>
                </a:solidFill>
              </a:rPr>
              <a:t>Segmented Bar and Mosaic Plots</a:t>
            </a:r>
            <a:endParaRPr>
              <a:solidFill>
                <a:schemeClr val="accent1"/>
              </a:solidFill>
            </a:endParaRPr>
          </a:p>
        </p:txBody>
      </p:sp>
      <p:sp>
        <p:nvSpPr>
          <p:cNvPr id="65" name="Google Shape;65;p13"/>
          <p:cNvSpPr txBox="1">
            <a:spLocks noGrp="1"/>
          </p:cNvSpPr>
          <p:nvPr>
            <p:ph type="body" idx="1"/>
          </p:nvPr>
        </p:nvSpPr>
        <p:spPr>
          <a:xfrm>
            <a:off x="1981200" y="1407925"/>
            <a:ext cx="8154000" cy="7155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rgbClr val="000000"/>
                </a:solidFill>
              </a:rPr>
              <a:t>What are the differences between the three visualizations</a:t>
            </a:r>
            <a:br>
              <a:rPr lang="en" sz="2100">
                <a:solidFill>
                  <a:srgbClr val="000000"/>
                </a:solidFill>
              </a:rPr>
            </a:br>
            <a:r>
              <a:rPr lang="en" sz="2100">
                <a:solidFill>
                  <a:srgbClr val="000000"/>
                </a:solidFill>
              </a:rPr>
              <a:t>shown below?</a:t>
            </a:r>
            <a:endParaRPr sz="2100">
              <a:solidFill>
                <a:srgbClr val="000000"/>
              </a:solidFill>
            </a:endParaRPr>
          </a:p>
        </p:txBody>
      </p:sp>
      <p:pic>
        <p:nvPicPr>
          <p:cNvPr id="66" name="Google Shape;66;p13"/>
          <p:cNvPicPr preferRelativeResize="0"/>
          <p:nvPr/>
        </p:nvPicPr>
        <p:blipFill>
          <a:blip r:embed="rId3">
            <a:alphaModFix/>
          </a:blip>
          <a:stretch>
            <a:fillRect/>
          </a:stretch>
        </p:blipFill>
        <p:spPr>
          <a:xfrm>
            <a:off x="1981200" y="2690776"/>
            <a:ext cx="7975124" cy="2698425"/>
          </a:xfrm>
          <a:prstGeom prst="rect">
            <a:avLst/>
          </a:prstGeom>
          <a:noFill/>
          <a:ln>
            <a:noFill/>
          </a:ln>
        </p:spPr>
      </p:pic>
    </p:spTree>
    <p:extLst>
      <p:ext uri="{BB962C8B-B14F-4D97-AF65-F5344CB8AC3E}">
        <p14:creationId xmlns:p14="http://schemas.microsoft.com/office/powerpoint/2010/main" val="415941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body" idx="1"/>
          </p:nvPr>
        </p:nvSpPr>
        <p:spPr>
          <a:xfrm>
            <a:off x="1981200" y="1407925"/>
            <a:ext cx="8154000" cy="7155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rgbClr val="000000"/>
                </a:solidFill>
              </a:rPr>
              <a:t>Can you tell which order encompasses the lowest percentage of mammal species?</a:t>
            </a:r>
            <a:endParaRPr sz="2100">
              <a:solidFill>
                <a:srgbClr val="000000"/>
              </a:solidFill>
            </a:endParaRPr>
          </a:p>
          <a:p>
            <a:pPr marL="0" indent="0">
              <a:lnSpc>
                <a:spcPct val="115000"/>
              </a:lnSpc>
              <a:buNone/>
            </a:pPr>
            <a:endParaRPr sz="2100">
              <a:solidFill>
                <a:srgbClr val="000000"/>
              </a:solidFill>
            </a:endParaRPr>
          </a:p>
          <a:p>
            <a:pPr marL="0" indent="0">
              <a:lnSpc>
                <a:spcPct val="115000"/>
              </a:lnSpc>
              <a:buNone/>
            </a:pPr>
            <a:endParaRPr sz="2100">
              <a:solidFill>
                <a:srgbClr val="000000"/>
              </a:solidFill>
            </a:endParaRPr>
          </a:p>
          <a:p>
            <a:pPr marL="0" indent="0">
              <a:lnSpc>
                <a:spcPct val="115000"/>
              </a:lnSpc>
              <a:buNone/>
            </a:pPr>
            <a:endParaRPr sz="2100">
              <a:solidFill>
                <a:srgbClr val="000000"/>
              </a:solidFill>
            </a:endParaRPr>
          </a:p>
          <a:p>
            <a:pPr marL="0" indent="0">
              <a:lnSpc>
                <a:spcPct val="115000"/>
              </a:lnSpc>
              <a:buNone/>
            </a:pPr>
            <a:endParaRPr sz="2100">
              <a:solidFill>
                <a:srgbClr val="000000"/>
              </a:solidFill>
            </a:endParaRPr>
          </a:p>
          <a:p>
            <a:pPr marL="0" indent="0">
              <a:lnSpc>
                <a:spcPct val="115000"/>
              </a:lnSpc>
              <a:buNone/>
            </a:pPr>
            <a:endParaRPr sz="2100">
              <a:solidFill>
                <a:srgbClr val="000000"/>
              </a:solidFill>
            </a:endParaRPr>
          </a:p>
          <a:p>
            <a:pPr marL="0" indent="0">
              <a:lnSpc>
                <a:spcPct val="115000"/>
              </a:lnSpc>
              <a:buNone/>
            </a:pPr>
            <a:endParaRPr sz="2100">
              <a:solidFill>
                <a:srgbClr val="000000"/>
              </a:solidFill>
            </a:endParaRPr>
          </a:p>
          <a:p>
            <a:pPr marL="0" indent="0">
              <a:lnSpc>
                <a:spcPct val="115000"/>
              </a:lnSpc>
              <a:buNone/>
            </a:pPr>
            <a:endParaRPr sz="2100">
              <a:solidFill>
                <a:srgbClr val="000000"/>
              </a:solidFill>
            </a:endParaRPr>
          </a:p>
          <a:p>
            <a:pPr marL="0" indent="0">
              <a:lnSpc>
                <a:spcPct val="115000"/>
              </a:lnSpc>
              <a:buNone/>
            </a:pPr>
            <a:endParaRPr sz="2100">
              <a:solidFill>
                <a:srgbClr val="000000"/>
              </a:solidFill>
            </a:endParaRPr>
          </a:p>
          <a:p>
            <a:pPr marL="0" indent="0">
              <a:lnSpc>
                <a:spcPct val="115000"/>
              </a:lnSpc>
              <a:buNone/>
            </a:pPr>
            <a:endParaRPr sz="2100">
              <a:solidFill>
                <a:srgbClr val="000000"/>
              </a:solidFill>
            </a:endParaRPr>
          </a:p>
          <a:p>
            <a:pPr marL="0" indent="0">
              <a:lnSpc>
                <a:spcPct val="115000"/>
              </a:lnSpc>
              <a:buNone/>
            </a:pPr>
            <a:r>
              <a:rPr lang="en" sz="1900" i="1">
                <a:solidFill>
                  <a:srgbClr val="000000"/>
                </a:solidFill>
              </a:rPr>
              <a:t>http://www.bucknell.edu/msw3</a:t>
            </a:r>
            <a:endParaRPr sz="1900" i="1">
              <a:solidFill>
                <a:srgbClr val="000000"/>
              </a:solidFill>
            </a:endParaRPr>
          </a:p>
        </p:txBody>
      </p:sp>
      <p:sp>
        <p:nvSpPr>
          <p:cNvPr id="72" name="Google Shape;72;p14"/>
          <p:cNvSpPr txBox="1">
            <a:spLocks noGrp="1"/>
          </p:cNvSpPr>
          <p:nvPr>
            <p:ph type="title"/>
          </p:nvPr>
        </p:nvSpPr>
        <p:spPr>
          <a:xfrm>
            <a:off x="1981200" y="90400"/>
            <a:ext cx="8229600" cy="1160400"/>
          </a:xfrm>
          <a:prstGeom prst="rect">
            <a:avLst/>
          </a:prstGeom>
        </p:spPr>
        <p:txBody>
          <a:bodyPr spcFirstLastPara="1" vert="horz" wrap="square" lIns="91425" tIns="91425" rIns="91425" bIns="91425" rtlCol="0" anchor="b" anchorCtr="0">
            <a:noAutofit/>
          </a:bodyPr>
          <a:lstStyle/>
          <a:p>
            <a:r>
              <a:rPr lang="en">
                <a:solidFill>
                  <a:schemeClr val="accent1"/>
                </a:solidFill>
              </a:rPr>
              <a:t>Pie Charts</a:t>
            </a:r>
            <a:endParaRPr>
              <a:solidFill>
                <a:schemeClr val="accent1"/>
              </a:solidFill>
            </a:endParaRPr>
          </a:p>
        </p:txBody>
      </p:sp>
      <p:pic>
        <p:nvPicPr>
          <p:cNvPr id="73" name="Google Shape;73;p14"/>
          <p:cNvPicPr preferRelativeResize="0"/>
          <p:nvPr/>
        </p:nvPicPr>
        <p:blipFill>
          <a:blip r:embed="rId3">
            <a:alphaModFix/>
          </a:blip>
          <a:stretch>
            <a:fillRect/>
          </a:stretch>
        </p:blipFill>
        <p:spPr>
          <a:xfrm>
            <a:off x="3181200" y="2280546"/>
            <a:ext cx="3880776" cy="3371100"/>
          </a:xfrm>
          <a:prstGeom prst="rect">
            <a:avLst/>
          </a:prstGeom>
          <a:noFill/>
          <a:ln>
            <a:noFill/>
          </a:ln>
        </p:spPr>
      </p:pic>
    </p:spTree>
    <p:extLst>
      <p:ext uri="{BB962C8B-B14F-4D97-AF65-F5344CB8AC3E}">
        <p14:creationId xmlns:p14="http://schemas.microsoft.com/office/powerpoint/2010/main" val="288463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1981200" y="90400"/>
            <a:ext cx="8229600" cy="1382700"/>
          </a:xfrm>
          <a:prstGeom prst="rect">
            <a:avLst/>
          </a:prstGeom>
        </p:spPr>
        <p:txBody>
          <a:bodyPr spcFirstLastPara="1" vert="horz" wrap="square" lIns="91425" tIns="91425" rIns="91425" bIns="91425" rtlCol="0" anchor="b" anchorCtr="0">
            <a:noAutofit/>
          </a:bodyPr>
          <a:lstStyle/>
          <a:p>
            <a:r>
              <a:rPr lang="en">
                <a:solidFill>
                  <a:schemeClr val="accent1"/>
                </a:solidFill>
              </a:rPr>
              <a:t>Comparing Numerical Data</a:t>
            </a:r>
            <a:endParaRPr>
              <a:solidFill>
                <a:schemeClr val="accent1"/>
              </a:solidFill>
            </a:endParaRPr>
          </a:p>
          <a:p>
            <a:r>
              <a:rPr lang="en">
                <a:solidFill>
                  <a:schemeClr val="accent1"/>
                </a:solidFill>
              </a:rPr>
              <a:t>Across Groups</a:t>
            </a:r>
            <a:endParaRPr>
              <a:solidFill>
                <a:schemeClr val="accent1"/>
              </a:solidFill>
            </a:endParaRPr>
          </a:p>
        </p:txBody>
      </p:sp>
      <p:sp>
        <p:nvSpPr>
          <p:cNvPr id="79" name="Google Shape;79;p15"/>
          <p:cNvSpPr txBox="1">
            <a:spLocks noGrp="1"/>
          </p:cNvSpPr>
          <p:nvPr>
            <p:ph type="body" idx="1"/>
          </p:nvPr>
        </p:nvSpPr>
        <p:spPr>
          <a:xfrm>
            <a:off x="1981200" y="1572925"/>
            <a:ext cx="8154000" cy="5505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rgbClr val="000000"/>
                </a:solidFill>
              </a:rPr>
              <a:t>Does there appear to be a relationship between class year and number of clubs students are in?</a:t>
            </a:r>
            <a:endParaRPr sz="2100">
              <a:solidFill>
                <a:srgbClr val="000000"/>
              </a:solidFill>
            </a:endParaRPr>
          </a:p>
        </p:txBody>
      </p:sp>
      <p:pic>
        <p:nvPicPr>
          <p:cNvPr id="80" name="Google Shape;80;p15"/>
          <p:cNvPicPr preferRelativeResize="0"/>
          <p:nvPr/>
        </p:nvPicPr>
        <p:blipFill>
          <a:blip r:embed="rId3">
            <a:alphaModFix/>
          </a:blip>
          <a:stretch>
            <a:fillRect/>
          </a:stretch>
        </p:blipFill>
        <p:spPr>
          <a:xfrm>
            <a:off x="1981198" y="2707475"/>
            <a:ext cx="7005325" cy="3324000"/>
          </a:xfrm>
          <a:prstGeom prst="rect">
            <a:avLst/>
          </a:prstGeom>
          <a:noFill/>
          <a:ln>
            <a:noFill/>
          </a:ln>
        </p:spPr>
      </p:pic>
    </p:spTree>
    <p:extLst>
      <p:ext uri="{BB962C8B-B14F-4D97-AF65-F5344CB8AC3E}">
        <p14:creationId xmlns:p14="http://schemas.microsoft.com/office/powerpoint/2010/main" val="36300555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THENA.MIXSHAPE" val="AAEAAAD/////AQAAAAAAAAAMAgAAAE9BdXRob3JQUFQsIFZlcnNpb249MC4xLjU3MjAuMCwgQ3VsdHVyZT1uZXV0cmFsLCBQdWJsaWNLZXlUb2tlbj0zMWJmMzg1NmFkMzY0ZTM1BQEAAAALSW5rTWF0dGVyVjEEAAAABVNjYWxlDUxpc3RgMStfaXRlbXMMTGlzdGAxK19zaXplD0xpc3RgMStfdmVyc2lvbgAEAAALF1NoYXJlZC5JbmtpbmcuSW5rQXRvbVtdAgAAAAgIAgAAAI/CdT8JAwAAAAEAAAAMAAAABwMAAAAAAQAAAAQAAAAECUlua0F0b21WMQIAAAAJBAAAAA0DBQQAAAALUGVuU3Ryb2tlVjEEAAAACkF0dHJpYnV0ZXMFVHJhY2UJU3RhcnRUaW1lBFR5cGUEBAAED1BlbkF0dHJpYnV0ZXNWMQIAAAAKSW5rVHJhY2VWMQIAAAAQDEFjdGlvblR5cGVWMQIAAAACAAAACQUAAAAJBgAAAO5tAAAAAAAABfn///8MQWN0aW9uVHlwZVYxAQAAAAd2YWx1ZV9fAAgCAAAAAAAAAAUFAAAAD1BlbkF0dHJpYnV0ZXNWMQoAAAAHX2NvbG9yQQdfY29sb3JSB19jb2xvckcHX2NvbG9yQgpGaXRUb0N1cnZlBkhlaWdodA5JZ25vcmVQcmVzc3VyZQ1Jc0hpZ2hsaWdodGVyBVNoYXBlBVdpZHRoAAAAAAAAAAAEAAICAgIBBgEBDEJydXNoU2hhcGVWMQIAAAAGAgAAAP8AAAAAAAAAAAAACEAAAAX4////DEJydXNoU2hhcGVWMQEAAAAHdmFsdWVfXwAIAgAAAAEAAAAAAAAAAAAIQAUGAAAACklua1RyYWNlVjEDAAAADUxpc3RgMStfaXRlbXMMTGlzdGAxK19zaXplD0xpc3RgMStfdmVyc2lvbgQAABhTaGFyZWQuSW5raW5nLklua1BvaW50W10CAAAACAgCAAAACQkAAAABAAAAAQAAAAcJAAAAAAEAAAAEAAAABApJbmtQb2ludFYxAgAAAAkKAAAADQMFCgAAAApJbmtQb2ludFYxBAAAAAFYAVkOUHJlc3N1cmVGYWN0b3IJVGltZVN0YW1wAAAAAAYGCxACAAAAAAAAAAAA4D8AAAAAAADgPwAAAD8AAAAAAAAAAA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2031</Words>
  <Application>Microsoft Macintosh PowerPoint</Application>
  <PresentationFormat>Widescreen</PresentationFormat>
  <Paragraphs>271</Paragraphs>
  <Slides>43</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Krana Fat B</vt:lpstr>
      <vt:lpstr>Office Theme</vt:lpstr>
      <vt:lpstr>PowerPoint Presentation</vt:lpstr>
      <vt:lpstr>Visualization &amp; Exploration</vt:lpstr>
      <vt:lpstr>Considering Categorical Data </vt:lpstr>
      <vt:lpstr>Contingency Tables</vt:lpstr>
      <vt:lpstr>Bar Plots</vt:lpstr>
      <vt:lpstr>Choosing the Appropriate Proportion</vt:lpstr>
      <vt:lpstr>Segmented Bar and Mosaic Plots</vt:lpstr>
      <vt:lpstr>Pie Charts</vt:lpstr>
      <vt:lpstr>Comparing Numerical Data Across Groups</vt:lpstr>
      <vt:lpstr>PowerPoint Presentation</vt:lpstr>
      <vt:lpstr>Examining Numerical Data </vt:lpstr>
      <vt:lpstr>Scatterplot</vt:lpstr>
      <vt:lpstr>Dot Plots</vt:lpstr>
      <vt:lpstr>Dot Plots &amp; Mean</vt:lpstr>
      <vt:lpstr>Mean</vt:lpstr>
      <vt:lpstr>Stacked Dot Plot</vt:lpstr>
      <vt:lpstr>Histograms - Extracurricular Hours</vt:lpstr>
      <vt:lpstr>Bin Width</vt:lpstr>
      <vt:lpstr>Shape of a Distribution: Modality</vt:lpstr>
      <vt:lpstr>Shape of a Distribution: Skewness</vt:lpstr>
      <vt:lpstr>Shape of a Distribution: Unusual Observations</vt:lpstr>
      <vt:lpstr>Commonly observed shapes of distributions</vt:lpstr>
      <vt:lpstr>Practice</vt:lpstr>
      <vt:lpstr>Practice</vt:lpstr>
      <vt:lpstr>Application Activity: Shapes of Distributions</vt:lpstr>
      <vt:lpstr>Are you typical?</vt:lpstr>
      <vt:lpstr>Variance</vt:lpstr>
      <vt:lpstr>Variance (cont.)</vt:lpstr>
      <vt:lpstr>Standard Deviation</vt:lpstr>
      <vt:lpstr>Median</vt:lpstr>
      <vt:lpstr>Q1, Q3, and IQR</vt:lpstr>
      <vt:lpstr>Box Plot</vt:lpstr>
      <vt:lpstr>Anatomy of a Box Plot</vt:lpstr>
      <vt:lpstr>Whiskers and Outliers</vt:lpstr>
      <vt:lpstr>Outliers (cont.)</vt:lpstr>
      <vt:lpstr>Extreme Observations</vt:lpstr>
      <vt:lpstr>Robust Statistics</vt:lpstr>
      <vt:lpstr>Robust Statistics</vt:lpstr>
      <vt:lpstr>Mean vs. Median</vt:lpstr>
      <vt:lpstr>Practice</vt:lpstr>
      <vt:lpstr>Practice</vt:lpstr>
      <vt:lpstr>Extremely Skewed Data</vt:lpstr>
      <vt:lpstr>Pros and Cons of Transformations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Burgess</dc:creator>
  <cp:lastModifiedBy>Kofi Glover</cp:lastModifiedBy>
  <cp:revision>8</cp:revision>
  <dcterms:created xsi:type="dcterms:W3CDTF">2019-05-21T07:15:29Z</dcterms:created>
  <dcterms:modified xsi:type="dcterms:W3CDTF">2021-05-13T13:22:58Z</dcterms:modified>
</cp:coreProperties>
</file>