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1746" r:id="rId2"/>
    <p:sldId id="1750" r:id="rId3"/>
    <p:sldId id="1889" r:id="rId4"/>
    <p:sldId id="1888" r:id="rId5"/>
    <p:sldId id="1788" r:id="rId6"/>
    <p:sldId id="2076138153" r:id="rId7"/>
    <p:sldId id="2076138156" r:id="rId8"/>
    <p:sldId id="1800" r:id="rId9"/>
    <p:sldId id="1814" r:id="rId10"/>
    <p:sldId id="2076138164" r:id="rId11"/>
    <p:sldId id="2076138165" r:id="rId12"/>
    <p:sldId id="2076138168" r:id="rId13"/>
    <p:sldId id="2076138170" r:id="rId14"/>
    <p:sldId id="2076138169" r:id="rId15"/>
    <p:sldId id="2076138171" r:id="rId16"/>
    <p:sldId id="2076138172" r:id="rId17"/>
    <p:sldId id="2076138173" r:id="rId18"/>
    <p:sldId id="2076138174" r:id="rId19"/>
    <p:sldId id="2076138175" r:id="rId20"/>
    <p:sldId id="2076138176" r:id="rId21"/>
    <p:sldId id="2076138177" r:id="rId22"/>
    <p:sldId id="2076138178" r:id="rId23"/>
    <p:sldId id="2076138179" r:id="rId24"/>
    <p:sldId id="2076138180" r:id="rId25"/>
    <p:sldId id="2076138181" r:id="rId26"/>
    <p:sldId id="2076138182" r:id="rId27"/>
    <p:sldId id="2076138183" r:id="rId28"/>
    <p:sldId id="2076138184" r:id="rId29"/>
    <p:sldId id="2076138185" r:id="rId30"/>
    <p:sldId id="2076138186" r:id="rId31"/>
    <p:sldId id="2076138187" r:id="rId32"/>
    <p:sldId id="2076138188" r:id="rId33"/>
    <p:sldId id="2076138189" r:id="rId34"/>
    <p:sldId id="2076138190" r:id="rId35"/>
    <p:sldId id="2076138191" r:id="rId36"/>
    <p:sldId id="2076138192" r:id="rId37"/>
    <p:sldId id="2076138193" r:id="rId38"/>
    <p:sldId id="2076138194" r:id="rId39"/>
    <p:sldId id="2076138195" r:id="rId40"/>
    <p:sldId id="2076138196" r:id="rId41"/>
    <p:sldId id="2076138197" r:id="rId42"/>
    <p:sldId id="2076138198" r:id="rId43"/>
    <p:sldId id="2076138167" r:id="rId44"/>
    <p:sldId id="2076138166" r:id="rId45"/>
    <p:sldId id="2076138162" r:id="rId46"/>
    <p:sldId id="1829" r:id="rId47"/>
    <p:sldId id="1821" r:id="rId48"/>
    <p:sldId id="1826" r:id="rId49"/>
    <p:sldId id="187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2122D-5D3A-52FD-55AF-17B24DDE5857}" v="44" dt="2022-05-23T03:19:18.193"/>
    <p1510:client id="{931ED219-5BA4-9117-3087-938A31031375}" v="1" dt="2022-05-22T06:54:18.302"/>
    <p1510:client id="{AE42FA3B-2248-B1BC-D8A9-1F0CE784F52D}" v="12" dt="2022-05-22T11:09:36.036"/>
    <p1510:client id="{DEBF27B6-E830-1484-24C7-7781EBE34B87}" v="30" dt="2022-05-23T03:14:29.017"/>
    <p1510:client id="{E3D18B26-3575-FB6C-BE24-887431515FB1}" v="4" dt="2023-03-20T03:27:36.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37500"/>
  </p:normalViewPr>
  <p:slideViewPr>
    <p:cSldViewPr snapToGrid="0">
      <p:cViewPr>
        <p:scale>
          <a:sx n="85" d="100"/>
          <a:sy n="85" d="100"/>
        </p:scale>
        <p:origin x="105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Avulasetty" userId="S::kiran.avulasetty@aptconsulting.in::cf3a8b5d-1171-4746-bf99-f4ec85293840" providerId="AD" clId="Web-{931ED219-5BA4-9117-3087-938A31031375}"/>
    <pc:docChg chg="modSld">
      <pc:chgData name="Kiran Avulasetty" userId="S::kiran.avulasetty@aptconsulting.in::cf3a8b5d-1171-4746-bf99-f4ec85293840" providerId="AD" clId="Web-{931ED219-5BA4-9117-3087-938A31031375}" dt="2022-05-22T06:54:18.302" v="0"/>
      <pc:docMkLst>
        <pc:docMk/>
      </pc:docMkLst>
      <pc:sldChg chg="addSp">
        <pc:chgData name="Kiran Avulasetty" userId="S::kiran.avulasetty@aptconsulting.in::cf3a8b5d-1171-4746-bf99-f4ec85293840" providerId="AD" clId="Web-{931ED219-5BA4-9117-3087-938A31031375}" dt="2022-05-22T06:54:18.302" v="0"/>
        <pc:sldMkLst>
          <pc:docMk/>
          <pc:sldMk cId="2388492040" sldId="2076138165"/>
        </pc:sldMkLst>
        <pc:spChg chg="add">
          <ac:chgData name="Kiran Avulasetty" userId="S::kiran.avulasetty@aptconsulting.in::cf3a8b5d-1171-4746-bf99-f4ec85293840" providerId="AD" clId="Web-{931ED219-5BA4-9117-3087-938A31031375}" dt="2022-05-22T06:54:18.302" v="0"/>
          <ac:spMkLst>
            <pc:docMk/>
            <pc:sldMk cId="2388492040" sldId="2076138165"/>
            <ac:spMk id="3" creationId="{73D4EC45-9F5F-7EDC-F8C6-CC9B782541D1}"/>
          </ac:spMkLst>
        </pc:spChg>
      </pc:sldChg>
    </pc:docChg>
  </pc:docChgLst>
  <pc:docChgLst>
    <pc:chgData name="Guest User" userId="S::urn:spo:anon#31a0206460b830b322ca6402c54d1c9a29d418d801b412c54a04353c8b813196::" providerId="AD" clId="Web-{E3D18B26-3575-FB6C-BE24-887431515FB1}"/>
    <pc:docChg chg="modSld">
      <pc:chgData name="Guest User" userId="S::urn:spo:anon#31a0206460b830b322ca6402c54d1c9a29d418d801b412c54a04353c8b813196::" providerId="AD" clId="Web-{E3D18B26-3575-FB6C-BE24-887431515FB1}" dt="2023-03-20T03:27:36.261" v="3" actId="20577"/>
      <pc:docMkLst>
        <pc:docMk/>
      </pc:docMkLst>
      <pc:sldChg chg="modSp">
        <pc:chgData name="Guest User" userId="S::urn:spo:anon#31a0206460b830b322ca6402c54d1c9a29d418d801b412c54a04353c8b813196::" providerId="AD" clId="Web-{E3D18B26-3575-FB6C-BE24-887431515FB1}" dt="2023-03-20T03:27:36.261" v="3" actId="20577"/>
        <pc:sldMkLst>
          <pc:docMk/>
          <pc:sldMk cId="281107349" sldId="1746"/>
        </pc:sldMkLst>
        <pc:spChg chg="mod">
          <ac:chgData name="Guest User" userId="S::urn:spo:anon#31a0206460b830b322ca6402c54d1c9a29d418d801b412c54a04353c8b813196::" providerId="AD" clId="Web-{E3D18B26-3575-FB6C-BE24-887431515FB1}" dt="2023-03-20T03:27:36.261" v="3" actId="20577"/>
          <ac:spMkLst>
            <pc:docMk/>
            <pc:sldMk cId="281107349" sldId="1746"/>
            <ac:spMk id="5" creationId="{15C7C3CA-ED0D-43F4-B388-221F872F5C1D}"/>
          </ac:spMkLst>
        </pc:spChg>
      </pc:sldChg>
    </pc:docChg>
  </pc:docChgLst>
  <pc:docChgLst>
    <pc:chgData name="Basangouda Patil" userId="S::basangouda.patil@meteoros.in::3463cee9-89ae-4533-9ea3-ade0d808559a" providerId="AD" clId="Web-{AE42FA3B-2248-B1BC-D8A9-1F0CE784F52D}"/>
    <pc:docChg chg="modSld">
      <pc:chgData name="Basangouda Patil" userId="S::basangouda.patil@meteoros.in::3463cee9-89ae-4533-9ea3-ade0d808559a" providerId="AD" clId="Web-{AE42FA3B-2248-B1BC-D8A9-1F0CE784F52D}" dt="2022-05-22T11:09:36.036" v="11"/>
      <pc:docMkLst>
        <pc:docMk/>
      </pc:docMkLst>
      <pc:sldChg chg="addSp delSp modSp">
        <pc:chgData name="Basangouda Patil" userId="S::basangouda.patil@meteoros.in::3463cee9-89ae-4533-9ea3-ade0d808559a" providerId="AD" clId="Web-{AE42FA3B-2248-B1BC-D8A9-1F0CE784F52D}" dt="2022-05-22T11:09:36.036" v="11"/>
        <pc:sldMkLst>
          <pc:docMk/>
          <pc:sldMk cId="2388492040" sldId="2076138165"/>
        </pc:sldMkLst>
        <pc:spChg chg="del mod">
          <ac:chgData name="Basangouda Patil" userId="S::basangouda.patil@meteoros.in::3463cee9-89ae-4533-9ea3-ade0d808559a" providerId="AD" clId="Web-{AE42FA3B-2248-B1BC-D8A9-1F0CE784F52D}" dt="2022-05-22T10:54:37.863" v="7"/>
          <ac:spMkLst>
            <pc:docMk/>
            <pc:sldMk cId="2388492040" sldId="2076138165"/>
            <ac:spMk id="3" creationId="{73D4EC45-9F5F-7EDC-F8C6-CC9B782541D1}"/>
          </ac:spMkLst>
        </pc:spChg>
        <pc:spChg chg="add del">
          <ac:chgData name="Basangouda Patil" userId="S::basangouda.patil@meteoros.in::3463cee9-89ae-4533-9ea3-ade0d808559a" providerId="AD" clId="Web-{AE42FA3B-2248-B1BC-D8A9-1F0CE784F52D}" dt="2022-05-22T11:09:36.036" v="11"/>
          <ac:spMkLst>
            <pc:docMk/>
            <pc:sldMk cId="2388492040" sldId="2076138165"/>
            <ac:spMk id="5" creationId="{3C06D4D0-E91B-8501-5617-E698B58A9C05}"/>
          </ac:spMkLst>
        </pc:spChg>
        <pc:spChg chg="add del">
          <ac:chgData name="Basangouda Patil" userId="S::basangouda.patil@meteoros.in::3463cee9-89ae-4533-9ea3-ade0d808559a" providerId="AD" clId="Web-{AE42FA3B-2248-B1BC-D8A9-1F0CE784F52D}" dt="2022-05-22T11:09:34.708" v="10"/>
          <ac:spMkLst>
            <pc:docMk/>
            <pc:sldMk cId="2388492040" sldId="2076138165"/>
            <ac:spMk id="6" creationId="{292BE11E-8BD3-E545-DC8E-4526F785EC68}"/>
          </ac:spMkLst>
        </pc:spChg>
      </pc:sldChg>
      <pc:sldChg chg="modSp">
        <pc:chgData name="Basangouda Patil" userId="S::basangouda.patil@meteoros.in::3463cee9-89ae-4533-9ea3-ade0d808559a" providerId="AD" clId="Web-{AE42FA3B-2248-B1BC-D8A9-1F0CE784F52D}" dt="2022-05-22T09:02:23.097" v="4" actId="1076"/>
        <pc:sldMkLst>
          <pc:docMk/>
          <pc:sldMk cId="3254841199" sldId="2076138166"/>
        </pc:sldMkLst>
        <pc:picChg chg="mod modCrop">
          <ac:chgData name="Basangouda Patil" userId="S::basangouda.patil@meteoros.in::3463cee9-89ae-4533-9ea3-ade0d808559a" providerId="AD" clId="Web-{AE42FA3B-2248-B1BC-D8A9-1F0CE784F52D}" dt="2022-05-22T09:02:23.097" v="4" actId="1076"/>
          <ac:picMkLst>
            <pc:docMk/>
            <pc:sldMk cId="3254841199" sldId="2076138166"/>
            <ac:picMk id="3074" creationId="{1989AFD7-0B62-574D-8871-D976D2DA4F14}"/>
          </ac:picMkLst>
        </pc:picChg>
      </pc:sldChg>
    </pc:docChg>
  </pc:docChgLst>
  <pc:docChgLst>
    <pc:chgData name="Basangouda Patil" userId="S::basangouda.patil@meteoros.in::3463cee9-89ae-4533-9ea3-ade0d808559a" providerId="AD" clId="Web-{7B42122D-5D3A-52FD-55AF-17B24DDE5857}"/>
    <pc:docChg chg="modSld">
      <pc:chgData name="Basangouda Patil" userId="S::basangouda.patil@meteoros.in::3463cee9-89ae-4533-9ea3-ade0d808559a" providerId="AD" clId="Web-{7B42122D-5D3A-52FD-55AF-17B24DDE5857}" dt="2022-05-23T03:24:09.898" v="44"/>
      <pc:docMkLst>
        <pc:docMk/>
      </pc:docMkLst>
      <pc:sldChg chg="modSp">
        <pc:chgData name="Basangouda Patil" userId="S::basangouda.patil@meteoros.in::3463cee9-89ae-4533-9ea3-ade0d808559a" providerId="AD" clId="Web-{7B42122D-5D3A-52FD-55AF-17B24DDE5857}" dt="2022-05-23T03:19:15.662" v="42" actId="20577"/>
        <pc:sldMkLst>
          <pc:docMk/>
          <pc:sldMk cId="2762452409" sldId="1750"/>
        </pc:sldMkLst>
        <pc:spChg chg="mod">
          <ac:chgData name="Basangouda Patil" userId="S::basangouda.patil@meteoros.in::3463cee9-89ae-4533-9ea3-ade0d808559a" providerId="AD" clId="Web-{7B42122D-5D3A-52FD-55AF-17B24DDE5857}" dt="2022-05-23T03:19:15.662" v="42" actId="20577"/>
          <ac:spMkLst>
            <pc:docMk/>
            <pc:sldMk cId="2762452409" sldId="1750"/>
            <ac:spMk id="7" creationId="{CA8EA4D7-F0F2-4C36-8465-AADFA18DD1F4}"/>
          </ac:spMkLst>
        </pc:spChg>
      </pc:sldChg>
      <pc:sldChg chg="modNotes">
        <pc:chgData name="Basangouda Patil" userId="S::basangouda.patil@meteoros.in::3463cee9-89ae-4533-9ea3-ade0d808559a" providerId="AD" clId="Web-{7B42122D-5D3A-52FD-55AF-17B24DDE5857}" dt="2022-05-23T03:24:09.898" v="44"/>
        <pc:sldMkLst>
          <pc:docMk/>
          <pc:sldMk cId="3171007123" sldId="1788"/>
        </pc:sldMkLst>
      </pc:sldChg>
    </pc:docChg>
  </pc:docChgLst>
  <pc:docChgLst>
    <pc:chgData name="Shantanu Pandey" userId="a366a868-38d6-4ffe-8e13-8a2007ea69ac" providerId="ADAL" clId="{73FDE9B5-DF64-C844-BEA3-F1546DACF869}"/>
    <pc:docChg chg="undo custSel addSld delSld modSld sldOrd">
      <pc:chgData name="Shantanu Pandey" userId="a366a868-38d6-4ffe-8e13-8a2007ea69ac" providerId="ADAL" clId="{73FDE9B5-DF64-C844-BEA3-F1546DACF869}" dt="2022-05-21T10:02:42.445" v="563" actId="20577"/>
      <pc:docMkLst>
        <pc:docMk/>
      </pc:docMkLst>
      <pc:sldChg chg="modSp add mod">
        <pc:chgData name="Shantanu Pandey" userId="a366a868-38d6-4ffe-8e13-8a2007ea69ac" providerId="ADAL" clId="{73FDE9B5-DF64-C844-BEA3-F1546DACF869}" dt="2022-05-21T09:23:30.820" v="364" actId="122"/>
        <pc:sldMkLst>
          <pc:docMk/>
          <pc:sldMk cId="3171007123" sldId="1788"/>
        </pc:sldMkLst>
        <pc:spChg chg="mod">
          <ac:chgData name="Shantanu Pandey" userId="a366a868-38d6-4ffe-8e13-8a2007ea69ac" providerId="ADAL" clId="{73FDE9B5-DF64-C844-BEA3-F1546DACF869}" dt="2022-05-21T09:23:30.820" v="364" actId="122"/>
          <ac:spMkLst>
            <pc:docMk/>
            <pc:sldMk cId="3171007123" sldId="1788"/>
            <ac:spMk id="5" creationId="{22580BB0-BFDC-42C1-982D-06347DE0A3F2}"/>
          </ac:spMkLst>
        </pc:spChg>
        <pc:picChg chg="mod">
          <ac:chgData name="Shantanu Pandey" userId="a366a868-38d6-4ffe-8e13-8a2007ea69ac" providerId="ADAL" clId="{73FDE9B5-DF64-C844-BEA3-F1546DACF869}" dt="2022-05-21T09:23:11.669" v="359" actId="1036"/>
          <ac:picMkLst>
            <pc:docMk/>
            <pc:sldMk cId="3171007123" sldId="1788"/>
            <ac:picMk id="7" creationId="{C050BDD7-67A1-4AD7-900D-E12BE4BF9487}"/>
          </ac:picMkLst>
        </pc:picChg>
      </pc:sldChg>
      <pc:sldChg chg="modSp add mod">
        <pc:chgData name="Shantanu Pandey" userId="a366a868-38d6-4ffe-8e13-8a2007ea69ac" providerId="ADAL" clId="{73FDE9B5-DF64-C844-BEA3-F1546DACF869}" dt="2022-05-21T09:26:12.613" v="372" actId="1076"/>
        <pc:sldMkLst>
          <pc:docMk/>
          <pc:sldMk cId="3169143528" sldId="1870"/>
        </pc:sldMkLst>
        <pc:spChg chg="mod">
          <ac:chgData name="Shantanu Pandey" userId="a366a868-38d6-4ffe-8e13-8a2007ea69ac" providerId="ADAL" clId="{73FDE9B5-DF64-C844-BEA3-F1546DACF869}" dt="2022-05-21T09:26:12.613" v="372" actId="1076"/>
          <ac:spMkLst>
            <pc:docMk/>
            <pc:sldMk cId="3169143528" sldId="1870"/>
            <ac:spMk id="3" creationId="{F7B04094-F8AE-4A1B-8716-F88F60A2F49A}"/>
          </ac:spMkLst>
        </pc:spChg>
        <pc:spChg chg="mod">
          <ac:chgData name="Shantanu Pandey" userId="a366a868-38d6-4ffe-8e13-8a2007ea69ac" providerId="ADAL" clId="{73FDE9B5-DF64-C844-BEA3-F1546DACF869}" dt="2022-05-21T09:26:00.904" v="371" actId="20577"/>
          <ac:spMkLst>
            <pc:docMk/>
            <pc:sldMk cId="3169143528" sldId="1870"/>
            <ac:spMk id="9" creationId="{6B293DD1-BCDD-4DDD-82EC-8675E4FB99CC}"/>
          </ac:spMkLst>
        </pc:spChg>
      </pc:sldChg>
      <pc:sldChg chg="modSp mod">
        <pc:chgData name="Shantanu Pandey" userId="a366a868-38d6-4ffe-8e13-8a2007ea69ac" providerId="ADAL" clId="{73FDE9B5-DF64-C844-BEA3-F1546DACF869}" dt="2022-05-21T10:02:42.445" v="563" actId="20577"/>
        <pc:sldMkLst>
          <pc:docMk/>
          <pc:sldMk cId="1794515853" sldId="1888"/>
        </pc:sldMkLst>
        <pc:spChg chg="mod">
          <ac:chgData name="Shantanu Pandey" userId="a366a868-38d6-4ffe-8e13-8a2007ea69ac" providerId="ADAL" clId="{73FDE9B5-DF64-C844-BEA3-F1546DACF869}" dt="2022-05-21T10:02:42.445" v="563" actId="20577"/>
          <ac:spMkLst>
            <pc:docMk/>
            <pc:sldMk cId="1794515853" sldId="1888"/>
            <ac:spMk id="45" creationId="{5BA384C6-50FC-45A3-8931-D6A4BD2C1578}"/>
          </ac:spMkLst>
        </pc:spChg>
        <pc:spChg chg="mod">
          <ac:chgData name="Shantanu Pandey" userId="a366a868-38d6-4ffe-8e13-8a2007ea69ac" providerId="ADAL" clId="{73FDE9B5-DF64-C844-BEA3-F1546DACF869}" dt="2022-05-21T10:02:36.921" v="553" actId="20577"/>
          <ac:spMkLst>
            <pc:docMk/>
            <pc:sldMk cId="1794515853" sldId="1888"/>
            <ac:spMk id="46" creationId="{B45E7F53-E297-4518-A96A-AFEC1000A803}"/>
          </ac:spMkLst>
        </pc:spChg>
      </pc:sldChg>
      <pc:sldChg chg="modSp add mod">
        <pc:chgData name="Shantanu Pandey" userId="a366a868-38d6-4ffe-8e13-8a2007ea69ac" providerId="ADAL" clId="{73FDE9B5-DF64-C844-BEA3-F1546DACF869}" dt="2022-05-21T08:49:24.598" v="222" actId="5793"/>
        <pc:sldMkLst>
          <pc:docMk/>
          <pc:sldMk cId="3536617960" sldId="2245"/>
        </pc:sldMkLst>
        <pc:spChg chg="mod">
          <ac:chgData name="Shantanu Pandey" userId="a366a868-38d6-4ffe-8e13-8a2007ea69ac" providerId="ADAL" clId="{73FDE9B5-DF64-C844-BEA3-F1546DACF869}" dt="2022-05-21T08:49:09.878" v="221" actId="20577"/>
          <ac:spMkLst>
            <pc:docMk/>
            <pc:sldMk cId="3536617960" sldId="2245"/>
            <ac:spMk id="2" creationId="{0EBC51AE-3058-40B8-9E92-DBAFABF6E9F2}"/>
          </ac:spMkLst>
        </pc:spChg>
        <pc:spChg chg="mod">
          <ac:chgData name="Shantanu Pandey" userId="a366a868-38d6-4ffe-8e13-8a2007ea69ac" providerId="ADAL" clId="{73FDE9B5-DF64-C844-BEA3-F1546DACF869}" dt="2022-05-21T08:49:24.598" v="222" actId="5793"/>
          <ac:spMkLst>
            <pc:docMk/>
            <pc:sldMk cId="3536617960" sldId="2245"/>
            <ac:spMk id="3" creationId="{FF316B18-7F24-47C6-AB7B-AB922BA294AD}"/>
          </ac:spMkLst>
        </pc:spChg>
      </pc:sldChg>
      <pc:sldChg chg="modSp add mod modNotesTx">
        <pc:chgData name="Shantanu Pandey" userId="a366a868-38d6-4ffe-8e13-8a2007ea69ac" providerId="ADAL" clId="{73FDE9B5-DF64-C844-BEA3-F1546DACF869}" dt="2022-05-21T08:59:53.529" v="275" actId="20577"/>
        <pc:sldMkLst>
          <pc:docMk/>
          <pc:sldMk cId="3446683628" sldId="2256"/>
        </pc:sldMkLst>
        <pc:spChg chg="mod">
          <ac:chgData name="Shantanu Pandey" userId="a366a868-38d6-4ffe-8e13-8a2007ea69ac" providerId="ADAL" clId="{73FDE9B5-DF64-C844-BEA3-F1546DACF869}" dt="2022-05-21T08:59:53.529" v="275" actId="20577"/>
          <ac:spMkLst>
            <pc:docMk/>
            <pc:sldMk cId="3446683628" sldId="2256"/>
            <ac:spMk id="2" creationId="{FDAD0319-9B5B-448D-AFDB-585CD1BEE2DE}"/>
          </ac:spMkLst>
        </pc:spChg>
      </pc:sldChg>
      <pc:sldChg chg="addSp modSp add mod">
        <pc:chgData name="Shantanu Pandey" userId="a366a868-38d6-4ffe-8e13-8a2007ea69ac" providerId="ADAL" clId="{73FDE9B5-DF64-C844-BEA3-F1546DACF869}" dt="2022-05-21T08:59:45.757" v="274" actId="20577"/>
        <pc:sldMkLst>
          <pc:docMk/>
          <pc:sldMk cId="703541394" sldId="2257"/>
        </pc:sldMkLst>
        <pc:spChg chg="mod">
          <ac:chgData name="Shantanu Pandey" userId="a366a868-38d6-4ffe-8e13-8a2007ea69ac" providerId="ADAL" clId="{73FDE9B5-DF64-C844-BEA3-F1546DACF869}" dt="2022-05-21T08:59:45.757" v="274" actId="20577"/>
          <ac:spMkLst>
            <pc:docMk/>
            <pc:sldMk cId="703541394" sldId="2257"/>
            <ac:spMk id="2" creationId="{1F827B65-7984-445E-AD7F-92AB8340B3A5}"/>
          </ac:spMkLst>
        </pc:spChg>
        <pc:spChg chg="add mod">
          <ac:chgData name="Shantanu Pandey" userId="a366a868-38d6-4ffe-8e13-8a2007ea69ac" providerId="ADAL" clId="{73FDE9B5-DF64-C844-BEA3-F1546DACF869}" dt="2022-05-21T08:59:35.642" v="266" actId="20577"/>
          <ac:spMkLst>
            <pc:docMk/>
            <pc:sldMk cId="703541394" sldId="2257"/>
            <ac:spMk id="3" creationId="{EB54388D-71F3-A642-9F3C-33E00CEB1665}"/>
          </ac:spMkLst>
        </pc:spChg>
      </pc:sldChg>
      <pc:sldChg chg="modSp add mod">
        <pc:chgData name="Shantanu Pandey" userId="a366a868-38d6-4ffe-8e13-8a2007ea69ac" providerId="ADAL" clId="{73FDE9B5-DF64-C844-BEA3-F1546DACF869}" dt="2022-05-21T09:03:54.864" v="293" actId="20577"/>
        <pc:sldMkLst>
          <pc:docMk/>
          <pc:sldMk cId="1611044995" sldId="2076138149"/>
        </pc:sldMkLst>
        <pc:spChg chg="mod">
          <ac:chgData name="Shantanu Pandey" userId="a366a868-38d6-4ffe-8e13-8a2007ea69ac" providerId="ADAL" clId="{73FDE9B5-DF64-C844-BEA3-F1546DACF869}" dt="2022-05-21T09:03:54.864" v="293" actId="20577"/>
          <ac:spMkLst>
            <pc:docMk/>
            <pc:sldMk cId="1611044995" sldId="2076138149"/>
            <ac:spMk id="3" creationId="{DAF23DCB-E3C1-44D1-A509-9E80114BDA06}"/>
          </ac:spMkLst>
        </pc:spChg>
      </pc:sldChg>
      <pc:sldChg chg="modSp add mod">
        <pc:chgData name="Shantanu Pandey" userId="a366a868-38d6-4ffe-8e13-8a2007ea69ac" providerId="ADAL" clId="{73FDE9B5-DF64-C844-BEA3-F1546DACF869}" dt="2022-05-21T09:02:58.575" v="282" actId="20577"/>
        <pc:sldMkLst>
          <pc:docMk/>
          <pc:sldMk cId="2845715351" sldId="2076138150"/>
        </pc:sldMkLst>
        <pc:spChg chg="mod">
          <ac:chgData name="Shantanu Pandey" userId="a366a868-38d6-4ffe-8e13-8a2007ea69ac" providerId="ADAL" clId="{73FDE9B5-DF64-C844-BEA3-F1546DACF869}" dt="2022-05-21T09:02:31.998" v="277" actId="27636"/>
          <ac:spMkLst>
            <pc:docMk/>
            <pc:sldMk cId="2845715351" sldId="2076138150"/>
            <ac:spMk id="9" creationId="{6B293DD1-BCDD-4DDD-82EC-8675E4FB99CC}"/>
          </ac:spMkLst>
        </pc:spChg>
        <pc:spChg chg="mod">
          <ac:chgData name="Shantanu Pandey" userId="a366a868-38d6-4ffe-8e13-8a2007ea69ac" providerId="ADAL" clId="{73FDE9B5-DF64-C844-BEA3-F1546DACF869}" dt="2022-05-21T09:02:58.575" v="282" actId="20577"/>
          <ac:spMkLst>
            <pc:docMk/>
            <pc:sldMk cId="2845715351" sldId="2076138150"/>
            <ac:spMk id="10" creationId="{C472B5E8-451B-4316-9B58-29787FA998DF}"/>
          </ac:spMkLst>
        </pc:spChg>
      </pc:sldChg>
      <pc:sldChg chg="modSp add mod">
        <pc:chgData name="Shantanu Pandey" userId="a366a868-38d6-4ffe-8e13-8a2007ea69ac" providerId="ADAL" clId="{73FDE9B5-DF64-C844-BEA3-F1546DACF869}" dt="2022-05-21T09:06:11.991" v="316" actId="20577"/>
        <pc:sldMkLst>
          <pc:docMk/>
          <pc:sldMk cId="159793527" sldId="2076138155"/>
        </pc:sldMkLst>
        <pc:spChg chg="mod">
          <ac:chgData name="Shantanu Pandey" userId="a366a868-38d6-4ffe-8e13-8a2007ea69ac" providerId="ADAL" clId="{73FDE9B5-DF64-C844-BEA3-F1546DACF869}" dt="2022-05-21T09:05:15.852" v="296" actId="27636"/>
          <ac:spMkLst>
            <pc:docMk/>
            <pc:sldMk cId="159793527" sldId="2076138155"/>
            <ac:spMk id="4" creationId="{EC40DCE3-4297-448F-8251-3E3B4986C00D}"/>
          </ac:spMkLst>
        </pc:spChg>
        <pc:spChg chg="mod">
          <ac:chgData name="Shantanu Pandey" userId="a366a868-38d6-4ffe-8e13-8a2007ea69ac" providerId="ADAL" clId="{73FDE9B5-DF64-C844-BEA3-F1546DACF869}" dt="2022-05-21T09:06:11.991" v="316" actId="20577"/>
          <ac:spMkLst>
            <pc:docMk/>
            <pc:sldMk cId="159793527" sldId="2076138155"/>
            <ac:spMk id="5" creationId="{B041F485-62D5-4D0C-AB0F-7D198950CE9E}"/>
          </ac:spMkLst>
        </pc:spChg>
      </pc:sldChg>
      <pc:sldChg chg="modSp add mod">
        <pc:chgData name="Shantanu Pandey" userId="a366a868-38d6-4ffe-8e13-8a2007ea69ac" providerId="ADAL" clId="{73FDE9B5-DF64-C844-BEA3-F1546DACF869}" dt="2022-05-21T09:09:52.110" v="343" actId="20577"/>
        <pc:sldMkLst>
          <pc:docMk/>
          <pc:sldMk cId="1353679613" sldId="2076138159"/>
        </pc:sldMkLst>
        <pc:spChg chg="mod">
          <ac:chgData name="Shantanu Pandey" userId="a366a868-38d6-4ffe-8e13-8a2007ea69ac" providerId="ADAL" clId="{73FDE9B5-DF64-C844-BEA3-F1546DACF869}" dt="2022-05-21T09:09:52.110" v="343" actId="20577"/>
          <ac:spMkLst>
            <pc:docMk/>
            <pc:sldMk cId="1353679613" sldId="2076138159"/>
            <ac:spMk id="14" creationId="{E307D465-5D56-0B41-96C4-901FFC2422DF}"/>
          </ac:spMkLst>
        </pc:spChg>
      </pc:sldChg>
      <pc:sldChg chg="addSp modSp new mod">
        <pc:chgData name="Shantanu Pandey" userId="a366a868-38d6-4ffe-8e13-8a2007ea69ac" providerId="ADAL" clId="{73FDE9B5-DF64-C844-BEA3-F1546DACF869}" dt="2022-05-21T08:45:09.689" v="184" actId="20577"/>
        <pc:sldMkLst>
          <pc:docMk/>
          <pc:sldMk cId="2388418470" sldId="2076138163"/>
        </pc:sldMkLst>
        <pc:spChg chg="mod">
          <ac:chgData name="Shantanu Pandey" userId="a366a868-38d6-4ffe-8e13-8a2007ea69ac" providerId="ADAL" clId="{73FDE9B5-DF64-C844-BEA3-F1546DACF869}" dt="2022-05-21T08:44:59.750" v="173" actId="20577"/>
          <ac:spMkLst>
            <pc:docMk/>
            <pc:sldMk cId="2388418470" sldId="2076138163"/>
            <ac:spMk id="2" creationId="{C2508EAB-6F5C-8348-AA85-A5B02E2B7F26}"/>
          </ac:spMkLst>
        </pc:spChg>
        <pc:graphicFrameChg chg="add mod modGraphic">
          <ac:chgData name="Shantanu Pandey" userId="a366a868-38d6-4ffe-8e13-8a2007ea69ac" providerId="ADAL" clId="{73FDE9B5-DF64-C844-BEA3-F1546DACF869}" dt="2022-05-21T08:45:09.689" v="184" actId="20577"/>
          <ac:graphicFrameMkLst>
            <pc:docMk/>
            <pc:sldMk cId="2388418470" sldId="2076138163"/>
            <ac:graphicFrameMk id="3" creationId="{DEC6D2B7-0112-5B46-8323-83AC2D4CBD15}"/>
          </ac:graphicFrameMkLst>
        </pc:graphicFrameChg>
      </pc:sldChg>
      <pc:sldChg chg="new del">
        <pc:chgData name="Shantanu Pandey" userId="a366a868-38d6-4ffe-8e13-8a2007ea69ac" providerId="ADAL" clId="{73FDE9B5-DF64-C844-BEA3-F1546DACF869}" dt="2022-05-21T09:09:23.160" v="318" actId="2696"/>
        <pc:sldMkLst>
          <pc:docMk/>
          <pc:sldMk cId="311571639" sldId="2076138164"/>
        </pc:sldMkLst>
      </pc:sldChg>
      <pc:sldChg chg="addSp modSp new mod ord">
        <pc:chgData name="Shantanu Pandey" userId="a366a868-38d6-4ffe-8e13-8a2007ea69ac" providerId="ADAL" clId="{73FDE9B5-DF64-C844-BEA3-F1546DACF869}" dt="2022-05-21T09:56:43.777" v="416" actId="20578"/>
        <pc:sldMkLst>
          <pc:docMk/>
          <pc:sldMk cId="370994742" sldId="2076138164"/>
        </pc:sldMkLst>
        <pc:spChg chg="mod">
          <ac:chgData name="Shantanu Pandey" userId="a366a868-38d6-4ffe-8e13-8a2007ea69ac" providerId="ADAL" clId="{73FDE9B5-DF64-C844-BEA3-F1546DACF869}" dt="2022-05-21T09:56:06.955" v="415" actId="14100"/>
          <ac:spMkLst>
            <pc:docMk/>
            <pc:sldMk cId="370994742" sldId="2076138164"/>
            <ac:spMk id="2" creationId="{85614C21-1532-7841-8B85-F7F16B918EF5}"/>
          </ac:spMkLst>
        </pc:spChg>
        <pc:spChg chg="add mod">
          <ac:chgData name="Shantanu Pandey" userId="a366a868-38d6-4ffe-8e13-8a2007ea69ac" providerId="ADAL" clId="{73FDE9B5-DF64-C844-BEA3-F1546DACF869}" dt="2022-05-21T09:55:54.203" v="413" actId="20577"/>
          <ac:spMkLst>
            <pc:docMk/>
            <pc:sldMk cId="370994742" sldId="2076138164"/>
            <ac:spMk id="4" creationId="{3E1C3F19-76D8-9948-8458-9ABBDC79FC5D}"/>
          </ac:spMkLst>
        </pc:spChg>
      </pc:sldChg>
      <pc:sldChg chg="addSp delSp new del mod">
        <pc:chgData name="Shantanu Pandey" userId="a366a868-38d6-4ffe-8e13-8a2007ea69ac" providerId="ADAL" clId="{73FDE9B5-DF64-C844-BEA3-F1546DACF869}" dt="2022-05-21T09:54:26.010" v="376" actId="2696"/>
        <pc:sldMkLst>
          <pc:docMk/>
          <pc:sldMk cId="3219031358" sldId="2076138164"/>
        </pc:sldMkLst>
        <pc:spChg chg="del">
          <ac:chgData name="Shantanu Pandey" userId="a366a868-38d6-4ffe-8e13-8a2007ea69ac" providerId="ADAL" clId="{73FDE9B5-DF64-C844-BEA3-F1546DACF869}" dt="2022-05-21T09:54:17.197" v="375" actId="478"/>
          <ac:spMkLst>
            <pc:docMk/>
            <pc:sldMk cId="3219031358" sldId="2076138164"/>
            <ac:spMk id="2" creationId="{E3134188-5D10-9C43-9DD9-93FA8B3C7E79}"/>
          </ac:spMkLst>
        </pc:spChg>
        <pc:spChg chg="del">
          <ac:chgData name="Shantanu Pandey" userId="a366a868-38d6-4ffe-8e13-8a2007ea69ac" providerId="ADAL" clId="{73FDE9B5-DF64-C844-BEA3-F1546DACF869}" dt="2022-05-21T09:54:17.197" v="375" actId="478"/>
          <ac:spMkLst>
            <pc:docMk/>
            <pc:sldMk cId="3219031358" sldId="2076138164"/>
            <ac:spMk id="3" creationId="{C596DC00-51B1-ED4A-922B-A319243C02B7}"/>
          </ac:spMkLst>
        </pc:spChg>
        <pc:spChg chg="add del">
          <ac:chgData name="Shantanu Pandey" userId="a366a868-38d6-4ffe-8e13-8a2007ea69ac" providerId="ADAL" clId="{73FDE9B5-DF64-C844-BEA3-F1546DACF869}" dt="2022-05-21T09:54:17.197" v="375" actId="478"/>
          <ac:spMkLst>
            <pc:docMk/>
            <pc:sldMk cId="3219031358" sldId="2076138164"/>
            <ac:spMk id="5" creationId="{77D70A45-71BB-A946-B454-A0E7B78B95DB}"/>
          </ac:spMkLst>
        </pc:spChg>
      </pc:sldChg>
      <pc:sldChg chg="addSp delSp modSp add mod">
        <pc:chgData name="Shantanu Pandey" userId="a366a868-38d6-4ffe-8e13-8a2007ea69ac" providerId="ADAL" clId="{73FDE9B5-DF64-C844-BEA3-F1546DACF869}" dt="2022-05-21T09:59:34.995" v="500" actId="14100"/>
        <pc:sldMkLst>
          <pc:docMk/>
          <pc:sldMk cId="2388492040" sldId="2076138165"/>
        </pc:sldMkLst>
        <pc:spChg chg="mod">
          <ac:chgData name="Shantanu Pandey" userId="a366a868-38d6-4ffe-8e13-8a2007ea69ac" providerId="ADAL" clId="{73FDE9B5-DF64-C844-BEA3-F1546DACF869}" dt="2022-05-21T09:57:24.388" v="426" actId="20577"/>
          <ac:spMkLst>
            <pc:docMk/>
            <pc:sldMk cId="2388492040" sldId="2076138165"/>
            <ac:spMk id="2" creationId="{85614C21-1532-7841-8B85-F7F16B918EF5}"/>
          </ac:spMkLst>
        </pc:spChg>
        <pc:spChg chg="mod">
          <ac:chgData name="Shantanu Pandey" userId="a366a868-38d6-4ffe-8e13-8a2007ea69ac" providerId="ADAL" clId="{73FDE9B5-DF64-C844-BEA3-F1546DACF869}" dt="2022-05-21T09:59:34.995" v="500" actId="14100"/>
          <ac:spMkLst>
            <pc:docMk/>
            <pc:sldMk cId="2388492040" sldId="2076138165"/>
            <ac:spMk id="4" creationId="{3E1C3F19-76D8-9948-8458-9ABBDC79FC5D}"/>
          </ac:spMkLst>
        </pc:spChg>
        <pc:picChg chg="add del">
          <ac:chgData name="Shantanu Pandey" userId="a366a868-38d6-4ffe-8e13-8a2007ea69ac" providerId="ADAL" clId="{73FDE9B5-DF64-C844-BEA3-F1546DACF869}" dt="2022-05-21T09:59:08.646" v="497" actId="478"/>
          <ac:picMkLst>
            <pc:docMk/>
            <pc:sldMk cId="2388492040" sldId="2076138165"/>
            <ac:picMk id="2050" creationId="{43B9A65A-E72A-0043-AB27-939C59008B26}"/>
          </ac:picMkLst>
        </pc:picChg>
        <pc:picChg chg="add mod">
          <ac:chgData name="Shantanu Pandey" userId="a366a868-38d6-4ffe-8e13-8a2007ea69ac" providerId="ADAL" clId="{73FDE9B5-DF64-C844-BEA3-F1546DACF869}" dt="2022-05-21T09:59:29.927" v="499" actId="1076"/>
          <ac:picMkLst>
            <pc:docMk/>
            <pc:sldMk cId="2388492040" sldId="2076138165"/>
            <ac:picMk id="2052" creationId="{E4597E69-CE95-F74A-A464-FD14C5558F6F}"/>
          </ac:picMkLst>
        </pc:picChg>
      </pc:sldChg>
      <pc:sldChg chg="addSp delSp new mod">
        <pc:chgData name="Shantanu Pandey" userId="a366a868-38d6-4ffe-8e13-8a2007ea69ac" providerId="ADAL" clId="{73FDE9B5-DF64-C844-BEA3-F1546DACF869}" dt="2022-05-21T10:00:32.348" v="503"/>
        <pc:sldMkLst>
          <pc:docMk/>
          <pc:sldMk cId="3254841199" sldId="2076138166"/>
        </pc:sldMkLst>
        <pc:spChg chg="del">
          <ac:chgData name="Shantanu Pandey" userId="a366a868-38d6-4ffe-8e13-8a2007ea69ac" providerId="ADAL" clId="{73FDE9B5-DF64-C844-BEA3-F1546DACF869}" dt="2022-05-21T10:00:31.666" v="502" actId="478"/>
          <ac:spMkLst>
            <pc:docMk/>
            <pc:sldMk cId="3254841199" sldId="2076138166"/>
            <ac:spMk id="2" creationId="{0E46C4C5-C0FC-1F4B-828A-D1C660C6FAEE}"/>
          </ac:spMkLst>
        </pc:spChg>
        <pc:picChg chg="add">
          <ac:chgData name="Shantanu Pandey" userId="a366a868-38d6-4ffe-8e13-8a2007ea69ac" providerId="ADAL" clId="{73FDE9B5-DF64-C844-BEA3-F1546DACF869}" dt="2022-05-21T10:00:32.348" v="503"/>
          <ac:picMkLst>
            <pc:docMk/>
            <pc:sldMk cId="3254841199" sldId="2076138166"/>
            <ac:picMk id="3074" creationId="{1989AFD7-0B62-574D-8871-D976D2DA4F14}"/>
          </ac:picMkLst>
        </pc:picChg>
      </pc:sldChg>
      <pc:sldChg chg="modSp add mod">
        <pc:chgData name="Shantanu Pandey" userId="a366a868-38d6-4ffe-8e13-8a2007ea69ac" providerId="ADAL" clId="{73FDE9B5-DF64-C844-BEA3-F1546DACF869}" dt="2022-05-21T10:00:58.859" v="545" actId="20577"/>
        <pc:sldMkLst>
          <pc:docMk/>
          <pc:sldMk cId="2442913953" sldId="2076138167"/>
        </pc:sldMkLst>
        <pc:spChg chg="mod">
          <ac:chgData name="Shantanu Pandey" userId="a366a868-38d6-4ffe-8e13-8a2007ea69ac" providerId="ADAL" clId="{73FDE9B5-DF64-C844-BEA3-F1546DACF869}" dt="2022-05-21T10:00:58.859" v="545" actId="20577"/>
          <ac:spMkLst>
            <pc:docMk/>
            <pc:sldMk cId="2442913953" sldId="2076138167"/>
            <ac:spMk id="4" creationId="{7886C79F-B7DC-41E7-8446-E3CFFEF1E671}"/>
          </ac:spMkLst>
        </pc:spChg>
      </pc:sldChg>
    </pc:docChg>
  </pc:docChgLst>
  <pc:docChgLst>
    <pc:chgData name="Guest User" userId="S::urn:spo:anon#ed7600c0928eb8c1a0bb66b166491691764057d8939da3aff68420f67ac00654::" providerId="AD" clId="Web-{DEBF27B6-E830-1484-24C7-7781EBE34B87}"/>
    <pc:docChg chg="modSld">
      <pc:chgData name="Guest User" userId="S::urn:spo:anon#ed7600c0928eb8c1a0bb66b166491691764057d8939da3aff68420f67ac00654::" providerId="AD" clId="Web-{DEBF27B6-E830-1484-24C7-7781EBE34B87}" dt="2022-05-23T03:14:29.017" v="18" actId="1076"/>
      <pc:docMkLst>
        <pc:docMk/>
      </pc:docMkLst>
      <pc:sldChg chg="addSp delSp modSp">
        <pc:chgData name="Guest User" userId="S::urn:spo:anon#ed7600c0928eb8c1a0bb66b166491691764057d8939da3aff68420f67ac00654::" providerId="AD" clId="Web-{DEBF27B6-E830-1484-24C7-7781EBE34B87}" dt="2022-05-23T03:14:29.017" v="18" actId="1076"/>
        <pc:sldMkLst>
          <pc:docMk/>
          <pc:sldMk cId="2762452409" sldId="1750"/>
        </pc:sldMkLst>
        <pc:picChg chg="add del mod">
          <ac:chgData name="Guest User" userId="S::urn:spo:anon#ed7600c0928eb8c1a0bb66b166491691764057d8939da3aff68420f67ac00654::" providerId="AD" clId="Web-{DEBF27B6-E830-1484-24C7-7781EBE34B87}" dt="2022-05-23T03:01:41.668" v="9"/>
          <ac:picMkLst>
            <pc:docMk/>
            <pc:sldMk cId="2762452409" sldId="1750"/>
            <ac:picMk id="2" creationId="{17D486F7-AE5B-1490-6EC6-35A2D3F48A7A}"/>
          </ac:picMkLst>
        </pc:picChg>
        <pc:picChg chg="add mod">
          <ac:chgData name="Guest User" userId="S::urn:spo:anon#ed7600c0928eb8c1a0bb66b166491691764057d8939da3aff68420f67ac00654::" providerId="AD" clId="Web-{DEBF27B6-E830-1484-24C7-7781EBE34B87}" dt="2022-05-23T03:07:57.436" v="12" actId="1076"/>
          <ac:picMkLst>
            <pc:docMk/>
            <pc:sldMk cId="2762452409" sldId="1750"/>
            <ac:picMk id="3" creationId="{23035C08-E216-8FED-7D22-9AE20ED9C2F7}"/>
          </ac:picMkLst>
        </pc:picChg>
        <pc:picChg chg="add mod">
          <ac:chgData name="Guest User" userId="S::urn:spo:anon#ed7600c0928eb8c1a0bb66b166491691764057d8939da3aff68420f67ac00654::" providerId="AD" clId="Web-{DEBF27B6-E830-1484-24C7-7781EBE34B87}" dt="2022-05-23T03:14:29.017" v="18" actId="1076"/>
          <ac:picMkLst>
            <pc:docMk/>
            <pc:sldMk cId="2762452409" sldId="1750"/>
            <ac:picMk id="4" creationId="{2C378535-6C45-67CB-0DE7-D6B64DAC6B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E575-377F-6247-8CB9-76ABCC4491E5}"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A5D6-87A7-E74D-A2AF-DEA5E051270E}" type="slidenum">
              <a:rPr lang="en-US" smtClean="0"/>
              <a:t>‹#›</a:t>
            </a:fld>
            <a:endParaRPr lang="en-US"/>
          </a:p>
        </p:txBody>
      </p:sp>
    </p:spTree>
    <p:extLst>
      <p:ext uri="{BB962C8B-B14F-4D97-AF65-F5344CB8AC3E}">
        <p14:creationId xmlns:p14="http://schemas.microsoft.com/office/powerpoint/2010/main" val="141669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One of the shoe-company scenarios is monitoring social media for reaction to a new product. The sequence of tasks would be: detect tweets about the product, </a:t>
            </a:r>
            <a:r>
              <a:rPr lang="en-IN" sz="1200" dirty="0" err="1"/>
              <a:t>analyze</a:t>
            </a:r>
            <a:r>
              <a:rPr lang="en-IN" sz="1200" dirty="0"/>
              <a:t> the sentiment, store a link to positive tweets, and email customer service for negative tweets.</a:t>
            </a:r>
          </a:p>
          <a:p>
            <a:endParaRPr lang="en-IN" sz="1200" dirty="0"/>
          </a:p>
          <a:p>
            <a:r>
              <a:rPr lang="en-IN" dirty="0"/>
              <a:t>Since the steps occur in a specific order, you'll often describe them with a flowchart. The following illustration shows a sample flowchart for the social-media monitor process. Notice how there are three types of operations: an event that starts the flow, processing steps that do most of the work, and a conditional operator that makes a decision.</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13</a:t>
            </a:fld>
            <a:endParaRPr lang="en-US"/>
          </a:p>
        </p:txBody>
      </p:sp>
    </p:spTree>
    <p:extLst>
      <p:ext uri="{BB962C8B-B14F-4D97-AF65-F5344CB8AC3E}">
        <p14:creationId xmlns:p14="http://schemas.microsoft.com/office/powerpoint/2010/main" val="295173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Azure Logic Apps is a cloud service that automates the execution of your business processes. You use the workflow designer to arrange pre-made components into the sequence you need. The designer sends a definition of your workflow to the Azure Logic Apps execution engine. The execution engine launches your app when conditions are right and manages the compute resources needed to run it. The following illustration shows a high-level view of the steps.</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14</a:t>
            </a:fld>
            <a:endParaRPr lang="en-US"/>
          </a:p>
        </p:txBody>
      </p:sp>
    </p:spTree>
    <p:extLst>
      <p:ext uri="{BB962C8B-B14F-4D97-AF65-F5344CB8AC3E}">
        <p14:creationId xmlns:p14="http://schemas.microsoft.com/office/powerpoint/2010/main" val="415710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power of Azure Logic Apps comes from the diversity of the pre-built components and their ability to work together. The components let you connect to hundreds of external services. The following illustration shows a few of the services you can use in your logic app workflow.</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15</a:t>
            </a:fld>
            <a:endParaRPr lang="en-US"/>
          </a:p>
        </p:txBody>
      </p:sp>
    </p:spTree>
    <p:extLst>
      <p:ext uri="{BB962C8B-B14F-4D97-AF65-F5344CB8AC3E}">
        <p14:creationId xmlns:p14="http://schemas.microsoft.com/office/powerpoint/2010/main" val="1007368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build your app from the services you use in your business processes. The components can be connected in any pattern you need. You can add conditional statements and loops to add decision making to your app. The following illustration shows how you would combine external services to implement the social-media monitor workflow.</a:t>
            </a:r>
          </a:p>
          <a:p>
            <a:endParaRPr lang="en-IN" dirty="0"/>
          </a:p>
          <a:p>
            <a:r>
              <a:rPr lang="en-IN" dirty="0"/>
              <a:t>The Azure Logic Apps model is extensible. If there isn't a pre-built component for the service you need, you can create your own. You can also run custom code in an Azure function that you invoke from your app.</a:t>
            </a:r>
          </a:p>
          <a:p>
            <a:r>
              <a:rPr lang="en-IN" dirty="0"/>
              <a:t>If we had to describe the goal of Azure Logic Apps in one word, we'd choose </a:t>
            </a:r>
            <a:r>
              <a:rPr lang="en-IN" i="1" dirty="0"/>
              <a:t>integration</a:t>
            </a:r>
            <a:r>
              <a:rPr lang="en-IN" dirty="0"/>
              <a:t>. Azure Logic Apps helps you join disparate services to implement a workflow. Your job is to use the workflow designer to arrange the components into the sequence you need. For most apps, you won't need to write any code and you can be up and running in minutes.</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16</a:t>
            </a:fld>
            <a:endParaRPr lang="en-US"/>
          </a:p>
        </p:txBody>
      </p:sp>
    </p:spTree>
    <p:extLst>
      <p:ext uri="{BB962C8B-B14F-4D97-AF65-F5344CB8AC3E}">
        <p14:creationId xmlns:p14="http://schemas.microsoft.com/office/powerpoint/2010/main" val="2159625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connector uses the external service's REST or SOAP API to do its work. When you use a connector in your logic app workflow, the connector calls the service's underlying API for you. The following illustration shows the Twitter connector and its use of the Twitter REST API.</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17</a:t>
            </a:fld>
            <a:endParaRPr lang="en-US"/>
          </a:p>
        </p:txBody>
      </p:sp>
    </p:spTree>
    <p:extLst>
      <p:ext uri="{BB962C8B-B14F-4D97-AF65-F5344CB8AC3E}">
        <p14:creationId xmlns:p14="http://schemas.microsoft.com/office/powerpoint/2010/main" val="2608546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Let's be more specific about the definitions for trigger and action:</a:t>
            </a:r>
          </a:p>
          <a:p>
            <a:pPr>
              <a:buFont typeface="Arial" panose="020B0604020202020204" pitchFamily="34" charset="0"/>
              <a:buChar char="•"/>
            </a:pPr>
            <a:r>
              <a:rPr lang="en-IN" dirty="0"/>
              <a:t>A </a:t>
            </a:r>
            <a:r>
              <a:rPr lang="en-IN" i="1" dirty="0"/>
              <a:t>trigger</a:t>
            </a:r>
            <a:r>
              <a:rPr lang="en-IN" dirty="0"/>
              <a:t> is an event that occurs when a specific set of conditions is satisfied. Triggers activate automatically when conditions are met. For example, when a timer expires or data becomes available.</a:t>
            </a:r>
          </a:p>
          <a:p>
            <a:pPr>
              <a:buFont typeface="Arial" panose="020B0604020202020204" pitchFamily="34" charset="0"/>
              <a:buChar char="•"/>
            </a:pPr>
            <a:r>
              <a:rPr lang="en-IN" dirty="0"/>
              <a:t>An </a:t>
            </a:r>
            <a:r>
              <a:rPr lang="en-IN" i="1" dirty="0"/>
              <a:t>action</a:t>
            </a:r>
            <a:r>
              <a:rPr lang="en-IN" dirty="0"/>
              <a:t> is an operation that executes a task in your business process. Actions run when a trigger activates or another action completes.</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19</a:t>
            </a:fld>
            <a:endParaRPr lang="en-US"/>
          </a:p>
        </p:txBody>
      </p:sp>
    </p:spTree>
    <p:extLst>
      <p:ext uri="{BB962C8B-B14F-4D97-AF65-F5344CB8AC3E}">
        <p14:creationId xmlns:p14="http://schemas.microsoft.com/office/powerpoint/2010/main" val="4211414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Twitter connector lets your logic app workflow interact with Twitter. The social media monitoring app can use a trigger from the Twitter connector to determine when new relevant tweets are available. The following diagram shows the Twitter connector with its trigger and actions:</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20</a:t>
            </a:fld>
            <a:endParaRPr lang="en-US"/>
          </a:p>
        </p:txBody>
      </p:sp>
    </p:spTree>
    <p:extLst>
      <p:ext uri="{BB962C8B-B14F-4D97-AF65-F5344CB8AC3E}">
        <p14:creationId xmlns:p14="http://schemas.microsoft.com/office/powerpoint/2010/main" val="1681049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Next, we have the Dropbox connector. Suppose you're working with a small team on a project that stored shared data in Dropbox. You can build a workflow that detects when someone changes any files and sends a notification to the other team members. The following diagram shows the Dropbox connector with its triggers and actions:</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21</a:t>
            </a:fld>
            <a:endParaRPr lang="en-US"/>
          </a:p>
        </p:txBody>
      </p:sp>
    </p:spTree>
    <p:extLst>
      <p:ext uri="{BB962C8B-B14F-4D97-AF65-F5344CB8AC3E}">
        <p14:creationId xmlns:p14="http://schemas.microsoft.com/office/powerpoint/2010/main" val="254061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Finally, let's look at the Twilio connector. Most connectors offer both triggers and actions, but this connector only has actions. The Twilio connector is useful when you want to send text messages for notifications. For example, you could use the </a:t>
            </a:r>
            <a:r>
              <a:rPr lang="en-IN" dirty="0" err="1"/>
              <a:t>Twiliio</a:t>
            </a:r>
            <a:r>
              <a:rPr lang="en-IN" dirty="0"/>
              <a:t> connector in the Dropbox scenario to message team members when a shared file changed. The following diagram shows the Twilio connector and its actions:</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22</a:t>
            </a:fld>
            <a:endParaRPr lang="en-US"/>
          </a:p>
        </p:txBody>
      </p:sp>
    </p:spTree>
    <p:extLst>
      <p:ext uri="{BB962C8B-B14F-4D97-AF65-F5344CB8AC3E}">
        <p14:creationId xmlns:p14="http://schemas.microsoft.com/office/powerpoint/2010/main" val="358990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build a workflow by choosing operations, specifically, a trigger and actions. A workflow must start with a trigger. You can then follow the trigger with as many actions as you need to implement your workflow. The following diagram shows the trigger and actions used in the social media monitoring app:</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23</a:t>
            </a:fld>
            <a:endParaRPr lang="en-US"/>
          </a:p>
        </p:txBody>
      </p:sp>
    </p:spTree>
    <p:extLst>
      <p:ext uri="{BB962C8B-B14F-4D97-AF65-F5344CB8AC3E}">
        <p14:creationId xmlns:p14="http://schemas.microsoft.com/office/powerpoint/2010/main" val="261652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the virtual classroom remove the items that aren’t appropriate. Demo the virtual experience including asking a question, chat, video ..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Triggers and actions are essentially function calls to an underlying API operation. Each operation has inputs and outputs. For example, the Twitter trigger named </a:t>
            </a:r>
            <a:r>
              <a:rPr lang="en-IN" b="1" dirty="0"/>
              <a:t>When a new tweet is posted</a:t>
            </a:r>
            <a:r>
              <a:rPr lang="en-IN" dirty="0"/>
              <a:t> takes in a search string and returns the tweets that contain that string. The Text Analytics action named </a:t>
            </a:r>
            <a:r>
              <a:rPr lang="en-IN" b="1" dirty="0"/>
              <a:t>Detect sentiment</a:t>
            </a:r>
            <a:r>
              <a:rPr lang="en-IN" dirty="0"/>
              <a:t> action takes a string as input and returns the sentiment score as a floating-point number. The following diagram shows these two operations:</a:t>
            </a:r>
          </a:p>
          <a:p>
            <a:endParaRPr lang="en-US" dirty="0"/>
          </a:p>
          <a:p>
            <a:r>
              <a:rPr lang="en-US" dirty="0"/>
              <a:t>Image</a:t>
            </a:r>
          </a:p>
          <a:p>
            <a:endParaRPr lang="en-US" dirty="0"/>
          </a:p>
          <a:p>
            <a:r>
              <a:rPr lang="en-IN" dirty="0"/>
              <a:t>Azure Logic Apps automatically makes the return values available throughout the rest of the operations. This feature lets you pass the results from one operation as input to the next operation. The following diagram shows the data flow for the first two operations in the social media monitoring app.</a:t>
            </a:r>
          </a:p>
          <a:p>
            <a:r>
              <a:rPr lang="en-IN" dirty="0"/>
              <a:t>The results or outputs from an operation are available to all subsequent steps:</a:t>
            </a:r>
          </a:p>
          <a:p>
            <a:r>
              <a:rPr lang="en-US" dirty="0"/>
              <a:t> Image</a:t>
            </a:r>
          </a:p>
        </p:txBody>
      </p:sp>
      <p:sp>
        <p:nvSpPr>
          <p:cNvPr id="4" name="Slide Number Placeholder 3"/>
          <p:cNvSpPr>
            <a:spLocks noGrp="1"/>
          </p:cNvSpPr>
          <p:nvPr>
            <p:ph type="sldNum" sz="quarter" idx="5"/>
          </p:nvPr>
        </p:nvSpPr>
        <p:spPr/>
        <p:txBody>
          <a:bodyPr/>
          <a:lstStyle/>
          <a:p>
            <a:fld id="{1371A5D6-87A7-E74D-A2AF-DEA5E051270E}" type="slidenum">
              <a:rPr lang="en-US" smtClean="0"/>
              <a:t>24</a:t>
            </a:fld>
            <a:endParaRPr lang="en-US"/>
          </a:p>
        </p:txBody>
      </p:sp>
    </p:spTree>
    <p:extLst>
      <p:ext uri="{BB962C8B-B14F-4D97-AF65-F5344CB8AC3E}">
        <p14:creationId xmlns:p14="http://schemas.microsoft.com/office/powerpoint/2010/main" val="264846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Most workflows need to run different actions, based on the data that's processed. For example, a workflow might route an expense report to a different manager, based on the expense amount. In the social media monitoring app, the workflow needs to branch, based on a tweet's sentiment score. The following diagram shows the flowchart for the social media monitoring app and highlights the control logic:</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25</a:t>
            </a:fld>
            <a:endParaRPr lang="en-US"/>
          </a:p>
        </p:txBody>
      </p:sp>
    </p:spTree>
    <p:extLst>
      <p:ext uri="{BB962C8B-B14F-4D97-AF65-F5344CB8AC3E}">
        <p14:creationId xmlns:p14="http://schemas.microsoft.com/office/powerpoint/2010/main" val="441334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61616"/>
                </a:solidFill>
                <a:effectLst/>
                <a:latin typeface="Segoe UI" panose="020B0502040204020203" pitchFamily="34" charset="0"/>
              </a:rPr>
              <a:t>You can visually create workflows using the Azure Logic Apps workflow designer in the Azure portal, Visual Studio Code, or Visual Studio. Each workflow also has an underlying definition that's described using JavaScript Object Notation (JSON). If you prefer, you can edit workflows by changing this JSON definition. For some creation and management tasks, Azure Logic Apps provides Azure PowerShell and Azure CLI command support. </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30</a:t>
            </a:fld>
            <a:endParaRPr lang="en-US"/>
          </a:p>
        </p:txBody>
      </p:sp>
    </p:spTree>
    <p:extLst>
      <p:ext uri="{BB962C8B-B14F-4D97-AF65-F5344CB8AC3E}">
        <p14:creationId xmlns:p14="http://schemas.microsoft.com/office/powerpoint/2010/main" val="3615148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step to creating a logic app workflow is planning the steps of your business process. In the social media monitoring scenario, the steps are as follows:</a:t>
            </a:r>
          </a:p>
          <a:p>
            <a:pPr>
              <a:buFont typeface="Arial" panose="020B0604020202020204" pitchFamily="34" charset="0"/>
              <a:buChar char="•"/>
            </a:pPr>
            <a:r>
              <a:rPr lang="en-IN" dirty="0"/>
              <a:t>Detect tweets about the product</a:t>
            </a:r>
          </a:p>
          <a:p>
            <a:pPr>
              <a:buFont typeface="Arial" panose="020B0604020202020204" pitchFamily="34" charset="0"/>
              <a:buChar char="•"/>
            </a:pPr>
            <a:r>
              <a:rPr lang="en-IN" dirty="0" err="1"/>
              <a:t>Analyze</a:t>
            </a:r>
            <a:r>
              <a:rPr lang="en-IN" dirty="0"/>
              <a:t> the sentiment</a:t>
            </a:r>
          </a:p>
          <a:p>
            <a:pPr>
              <a:buFont typeface="Arial" panose="020B0604020202020204" pitchFamily="34" charset="0"/>
              <a:buChar char="•"/>
            </a:pPr>
            <a:r>
              <a:rPr lang="en-IN" dirty="0"/>
              <a:t>Store a link to positive tweets</a:t>
            </a:r>
          </a:p>
          <a:p>
            <a:pPr>
              <a:buFont typeface="Arial" panose="020B0604020202020204" pitchFamily="34" charset="0"/>
              <a:buChar char="•"/>
            </a:pPr>
            <a:r>
              <a:rPr lang="en-IN" dirty="0"/>
              <a:t>Email customer service for negative tweets</a:t>
            </a:r>
          </a:p>
          <a:p>
            <a:r>
              <a:rPr lang="en-IN" dirty="0"/>
              <a:t>Typically, you can use a flowchart to capture the steps of the process. The following diagram shows the flowchart for the social media monitoring app.</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32</a:t>
            </a:fld>
            <a:endParaRPr lang="en-US"/>
          </a:p>
        </p:txBody>
      </p:sp>
    </p:spTree>
    <p:extLst>
      <p:ext uri="{BB962C8B-B14F-4D97-AF65-F5344CB8AC3E}">
        <p14:creationId xmlns:p14="http://schemas.microsoft.com/office/powerpoint/2010/main" val="3828107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steps in a business process perform different types of operations. Some respond to external events, some process or store data, and others make decisions based on the data. Azure Logic Apps uses the terms </a:t>
            </a:r>
            <a:r>
              <a:rPr lang="en-IN" i="1" dirty="0"/>
              <a:t>trigger</a:t>
            </a:r>
            <a:r>
              <a:rPr lang="en-IN" dirty="0"/>
              <a:t>, </a:t>
            </a:r>
            <a:r>
              <a:rPr lang="en-IN" i="1" dirty="0"/>
              <a:t>action</a:t>
            </a:r>
            <a:r>
              <a:rPr lang="en-IN" dirty="0"/>
              <a:t>, and </a:t>
            </a:r>
            <a:r>
              <a:rPr lang="en-IN" i="1" dirty="0"/>
              <a:t>control action</a:t>
            </a:r>
            <a:r>
              <a:rPr lang="en-IN" dirty="0"/>
              <a:t> for these three categories.</a:t>
            </a:r>
          </a:p>
          <a:p>
            <a:r>
              <a:rPr lang="en-IN" dirty="0"/>
              <a:t>For example, in our social media monitoring scenario, a </a:t>
            </a:r>
            <a:r>
              <a:rPr lang="en-IN" i="1" dirty="0"/>
              <a:t>trigger</a:t>
            </a:r>
            <a:r>
              <a:rPr lang="en-IN" dirty="0"/>
              <a:t> starts the process when a new tweet is posted, an </a:t>
            </a:r>
            <a:r>
              <a:rPr lang="en-IN" i="1" dirty="0"/>
              <a:t>action</a:t>
            </a:r>
            <a:r>
              <a:rPr lang="en-IN" dirty="0"/>
              <a:t> performs a task such as </a:t>
            </a:r>
            <a:r>
              <a:rPr lang="en-IN" dirty="0" err="1"/>
              <a:t>analyzing</a:t>
            </a:r>
            <a:r>
              <a:rPr lang="en-IN" dirty="0"/>
              <a:t> the sentiment, and a </a:t>
            </a:r>
            <a:r>
              <a:rPr lang="en-IN" i="1" dirty="0"/>
              <a:t>control action</a:t>
            </a:r>
            <a:r>
              <a:rPr lang="en-IN" dirty="0"/>
              <a:t> makes a decision based on the sentiment score. The following diagram shows the type for each step in the social media monitoring app.</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33</a:t>
            </a:fld>
            <a:endParaRPr lang="en-US"/>
          </a:p>
        </p:txBody>
      </p:sp>
    </p:spTree>
    <p:extLst>
      <p:ext uri="{BB962C8B-B14F-4D97-AF65-F5344CB8AC3E}">
        <p14:creationId xmlns:p14="http://schemas.microsoft.com/office/powerpoint/2010/main" val="1723879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decide which pre-built component to implement, we need to be clear about component types. Let's be more formal about the definitions of the component types:</a:t>
            </a:r>
          </a:p>
          <a:p>
            <a:pPr>
              <a:buFont typeface="Arial" panose="020B0604020202020204" pitchFamily="34" charset="0"/>
              <a:buChar char="•"/>
            </a:pPr>
            <a:r>
              <a:rPr lang="en-IN" dirty="0"/>
              <a:t>A </a:t>
            </a:r>
            <a:r>
              <a:rPr lang="en-IN" i="1" dirty="0"/>
              <a:t>trigger</a:t>
            </a:r>
            <a:r>
              <a:rPr lang="en-IN" dirty="0"/>
              <a:t> is an event that occurs when a specific conditions are met. Triggers activate automatically when the conditions are right, for example, when a timer expires or data becomes available. Every workflow must start with a trigger. In our example, we want to trigger the workflow when a new tweet mentions our product.</a:t>
            </a:r>
          </a:p>
          <a:p>
            <a:pPr>
              <a:buFont typeface="Arial" panose="020B0604020202020204" pitchFamily="34" charset="0"/>
              <a:buChar char="•"/>
            </a:pPr>
            <a:r>
              <a:rPr lang="en-IN" dirty="0"/>
              <a:t>An </a:t>
            </a:r>
            <a:r>
              <a:rPr lang="en-IN" i="1" dirty="0"/>
              <a:t>action</a:t>
            </a:r>
            <a:r>
              <a:rPr lang="en-IN" dirty="0"/>
              <a:t> is an operation that runs one of the tasks in your business process. Actions run when a trigger activates or another action completes. Our social media monitoring app has three actions: </a:t>
            </a:r>
            <a:r>
              <a:rPr lang="en-IN" dirty="0" err="1"/>
              <a:t>analyze</a:t>
            </a:r>
            <a:r>
              <a:rPr lang="en-IN" dirty="0"/>
              <a:t> sentiment, insert database row, and send email.</a:t>
            </a:r>
          </a:p>
          <a:p>
            <a:pPr>
              <a:buFont typeface="Arial" panose="020B0604020202020204" pitchFamily="34" charset="0"/>
              <a:buChar char="•"/>
            </a:pPr>
            <a:r>
              <a:rPr lang="en-IN" i="1" dirty="0"/>
              <a:t>Control actions</a:t>
            </a:r>
            <a:r>
              <a:rPr lang="en-IN" dirty="0"/>
              <a:t> are special built-in actions that let you add decisions and loops to your workflow. Our example uses a control action to branch based on the sentiment score.</a:t>
            </a:r>
          </a:p>
          <a:p>
            <a:r>
              <a:rPr lang="en-IN" dirty="0"/>
              <a:t>A </a:t>
            </a:r>
            <a:r>
              <a:rPr lang="en-IN" i="1" dirty="0"/>
              <a:t>connector</a:t>
            </a:r>
            <a:r>
              <a:rPr lang="en-IN" dirty="0"/>
              <a:t> is a group of related triggers and actions. Conceptually, you can think of a connector as a component that lets you access a service or system. For example, the Twitter connector lets you send and receive tweets, while the Microsoft 365 Outlook connector allows you to manage your email, calendar, and contacts. The following diagram shows the Twitter connector and its operations divided into the two categories.</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34</a:t>
            </a:fld>
            <a:endParaRPr lang="en-US"/>
          </a:p>
        </p:txBody>
      </p:sp>
    </p:spTree>
    <p:extLst>
      <p:ext uri="{BB962C8B-B14F-4D97-AF65-F5344CB8AC3E}">
        <p14:creationId xmlns:p14="http://schemas.microsoft.com/office/powerpoint/2010/main" val="2338554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you need to map each task in your flowchart to the triggers and actions available in Azure Logic Apps. The following diagram shows the connectors we'd use in the social media app with the relevant triggers and actions highlighted.</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35</a:t>
            </a:fld>
            <a:endParaRPr lang="en-US"/>
          </a:p>
        </p:txBody>
      </p:sp>
    </p:spTree>
    <p:extLst>
      <p:ext uri="{BB962C8B-B14F-4D97-AF65-F5344CB8AC3E}">
        <p14:creationId xmlns:p14="http://schemas.microsoft.com/office/powerpoint/2010/main" val="29938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designer in Azure Logic Apps is a graphical tool for creating your workflows. You can pick from a gallery of connectors that contain the triggers and actions that you can use in your workflow. You'll use designer to arrange the trigger, actions, and control actions. The following screenshot shows the designer with the completed workflow.</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36</a:t>
            </a:fld>
            <a:endParaRPr lang="en-US"/>
          </a:p>
        </p:txBody>
      </p:sp>
    </p:spTree>
    <p:extLst>
      <p:ext uri="{BB962C8B-B14F-4D97-AF65-F5344CB8AC3E}">
        <p14:creationId xmlns:p14="http://schemas.microsoft.com/office/powerpoint/2010/main" val="1782304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Azure Logic Apps, a trigger always starts a workflow as the first step. To correctly run your workflow, you need to find the best trigger, and set up the trigger's properties for your scenario. For our example, we'll use a Twitter trigger that runs our workflow when a tweet with our product name is posted.</a:t>
            </a:r>
          </a:p>
          <a:p>
            <a:r>
              <a:rPr lang="en-IN" dirty="0"/>
              <a:t>In this unit, we'll examine trigger types plus the strengths and weaknesses around the most common options. We'll then show how to create a logic app workflow using the Azure portal, and how to add a trigger in the workflow designer.</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37</a:t>
            </a:fld>
            <a:endParaRPr lang="en-US"/>
          </a:p>
        </p:txBody>
      </p:sp>
    </p:spTree>
    <p:extLst>
      <p:ext uri="{BB962C8B-B14F-4D97-AF65-F5344CB8AC3E}">
        <p14:creationId xmlns:p14="http://schemas.microsoft.com/office/powerpoint/2010/main" val="2253393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However, what if you need a trigger that's not bound to data or events in service or system? Suppose you want to run your workflow every Saturday at midnight or some other schedule. You can use the </a:t>
            </a:r>
            <a:r>
              <a:rPr lang="en-IN" b="1" dirty="0"/>
              <a:t>Recurrence</a:t>
            </a:r>
            <a:r>
              <a:rPr lang="en-IN" dirty="0"/>
              <a:t> trigger to schedule and run any actions in a workflow. For example, you can schedule workflows that perform administrative tasks, such as running backups or archiving old data. Suppose you want to run your workflow only when called from code or another source? You can use the </a:t>
            </a:r>
            <a:r>
              <a:rPr lang="en-IN" b="1" dirty="0"/>
              <a:t>Request</a:t>
            </a:r>
            <a:r>
              <a:rPr lang="en-IN" dirty="0"/>
              <a:t> or "manual" trigger to wait for requests, for example, sent from code in your web app or mobile app.</a:t>
            </a:r>
          </a:p>
          <a:p>
            <a:r>
              <a:rPr lang="en-IN" dirty="0"/>
              <a:t>The following diagram summarizes the previously described trigger types:</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38</a:t>
            </a:fld>
            <a:endParaRPr lang="en-US"/>
          </a:p>
        </p:txBody>
      </p:sp>
    </p:spTree>
    <p:extLst>
      <p:ext uri="{BB962C8B-B14F-4D97-AF65-F5344CB8AC3E}">
        <p14:creationId xmlns:p14="http://schemas.microsoft.com/office/powerpoint/2010/main" val="480382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Use this slide to introduce the different exam levels – Fundamentals, Associate, and Expert. Also, the difference between exams and certifications. Some certifications require you to pass more than one exam. </a:t>
            </a:r>
          </a:p>
          <a:p>
            <a:endParaRPr lang="en-US" i="0"/>
          </a:p>
          <a:p>
            <a:r>
              <a:rPr lang="en-US" i="0"/>
              <a:t>Certification journey poster - https://query.prod.cms.rt.microsoft.com/cms/api/am/binary/RE2PjDI</a:t>
            </a:r>
          </a:p>
        </p:txBody>
      </p:sp>
      <p:sp>
        <p:nvSpPr>
          <p:cNvPr id="4" name="Slide Number Placeholder 3"/>
          <p:cNvSpPr>
            <a:spLocks noGrp="1"/>
          </p:cNvSpPr>
          <p:nvPr>
            <p:ph type="sldNum" sz="quarter" idx="5"/>
          </p:nvPr>
        </p:nvSpPr>
        <p:spPr/>
        <p:txBody>
          <a:bodyPr/>
          <a:lstStyle/>
          <a:p>
            <a:fld id="{14FEC80D-91D6-4A7B-B9BD-16D88774DDB2}" type="slidenum">
              <a:rPr lang="en-US" smtClean="0"/>
              <a:t>4</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you add a polling trigger to your workflow, you set the </a:t>
            </a:r>
            <a:r>
              <a:rPr lang="en-IN" b="1" dirty="0"/>
              <a:t>Frequency</a:t>
            </a:r>
            <a:r>
              <a:rPr lang="en-IN" dirty="0"/>
              <a:t> and an </a:t>
            </a:r>
            <a:r>
              <a:rPr lang="en-IN" b="1" dirty="0"/>
              <a:t>Interval</a:t>
            </a:r>
            <a:r>
              <a:rPr lang="en-IN" dirty="0"/>
              <a:t> to control how often the trigger runs. The frequency is a time unit, such as </a:t>
            </a:r>
            <a:r>
              <a:rPr lang="en-IN" b="1" dirty="0"/>
              <a:t>Second</a:t>
            </a:r>
            <a:r>
              <a:rPr lang="en-IN" dirty="0"/>
              <a:t>, </a:t>
            </a:r>
            <a:r>
              <a:rPr lang="en-IN" b="1" dirty="0"/>
              <a:t>Minute</a:t>
            </a:r>
            <a:r>
              <a:rPr lang="en-IN" dirty="0"/>
              <a:t>, </a:t>
            </a:r>
            <a:r>
              <a:rPr lang="en-IN" b="1" dirty="0"/>
              <a:t>Hour</a:t>
            </a:r>
            <a:r>
              <a:rPr lang="en-IN" dirty="0"/>
              <a:t>, </a:t>
            </a:r>
            <a:r>
              <a:rPr lang="en-IN" b="1" dirty="0"/>
              <a:t>Day</a:t>
            </a:r>
            <a:r>
              <a:rPr lang="en-IN" dirty="0"/>
              <a:t>, </a:t>
            </a:r>
            <a:r>
              <a:rPr lang="en-IN" b="1" dirty="0"/>
              <a:t>Week</a:t>
            </a:r>
            <a:r>
              <a:rPr lang="en-IN" dirty="0"/>
              <a:t>, or </a:t>
            </a:r>
            <a:r>
              <a:rPr lang="en-IN" b="1" dirty="0"/>
              <a:t>Month</a:t>
            </a:r>
            <a:r>
              <a:rPr lang="en-IN" dirty="0"/>
              <a:t>. The interval is the number of time units that lapse before the trigger checks again for data or an event. For example, a polling trigger with a frequency of </a:t>
            </a:r>
            <a:r>
              <a:rPr lang="en-IN" b="1" dirty="0"/>
              <a:t>Minute</a:t>
            </a:r>
            <a:r>
              <a:rPr lang="en-IN" dirty="0"/>
              <a:t> and an interval of </a:t>
            </a:r>
            <a:r>
              <a:rPr lang="en-IN" b="1" dirty="0"/>
              <a:t>5</a:t>
            </a:r>
            <a:r>
              <a:rPr lang="en-IN" dirty="0"/>
              <a:t> checks every five minutes.</a:t>
            </a:r>
          </a:p>
          <a:p>
            <a:r>
              <a:rPr lang="en-IN" dirty="0"/>
              <a:t>Polling triggers require you to choose between how often the triggers run and how much they cost. Often, there's a delay between when new data or an event happens and when the trigger detects that data or event. For example, suppose a polling trigger checks for data every five minutes. New data is available after seven minutes. The trigger doesn't detect the new data until the next poll, which happens at 10 minutes. The following diagram shows how this polling works:</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39</a:t>
            </a:fld>
            <a:endParaRPr lang="en-US"/>
          </a:p>
        </p:txBody>
      </p:sp>
    </p:spTree>
    <p:extLst>
      <p:ext uri="{BB962C8B-B14F-4D97-AF65-F5344CB8AC3E}">
        <p14:creationId xmlns:p14="http://schemas.microsoft.com/office/powerpoint/2010/main" val="428395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 the positive side, push triggers don't run when no data or events are available. So, they don't incur costs for polling. These triggers also immediately respond when new data or events exist. The following diagram shows how this push process works:</a:t>
            </a:r>
          </a:p>
          <a:p>
            <a:endParaRPr lang="en-IN" dirty="0"/>
          </a:p>
          <a:p>
            <a:r>
              <a:rPr lang="en-IN" dirty="0"/>
              <a:t>IMAGE</a:t>
            </a:r>
          </a:p>
          <a:p>
            <a:r>
              <a:rPr lang="en-IN" dirty="0"/>
              <a:t>Why not use push triggers all the time when they respond faster and cost less than polling triggers? Unfortunately, not every connector offers a push trigger. The external service might not support push triggers, or maybe the connector author didn't choose to implement a push trigger. </a:t>
            </a:r>
            <a:r>
              <a:rPr lang="en-IN" dirty="0" err="1"/>
              <a:t>Generall</a:t>
            </a:r>
            <a:r>
              <a:rPr lang="en-IN" dirty="0"/>
              <a:t>, a connector offers either push triggers or polling triggers, but not both. In rare cases where a connector offers both options, consider using the push trigger due to better efficiency.</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40</a:t>
            </a:fld>
            <a:endParaRPr lang="en-US"/>
          </a:p>
        </p:txBody>
      </p:sp>
    </p:spTree>
    <p:extLst>
      <p:ext uri="{BB962C8B-B14F-4D97-AF65-F5344CB8AC3E}">
        <p14:creationId xmlns:p14="http://schemas.microsoft.com/office/powerpoint/2010/main" val="1930029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Trigger return values are the results from the operation. For example, the Bitbucket connector has a trigger named </a:t>
            </a:r>
            <a:r>
              <a:rPr lang="en-IN" b="1" dirty="0"/>
              <a:t>When a pull request is merged</a:t>
            </a:r>
            <a:r>
              <a:rPr lang="en-IN" dirty="0"/>
              <a:t>. The trigger returns an object that contains data, such as the </a:t>
            </a:r>
            <a:r>
              <a:rPr lang="en-IN" b="1" dirty="0"/>
              <a:t>Repository</a:t>
            </a:r>
            <a:r>
              <a:rPr lang="en-IN" dirty="0"/>
              <a:t> identity and the </a:t>
            </a:r>
            <a:r>
              <a:rPr lang="en-IN" b="1" dirty="0"/>
              <a:t>Actor</a:t>
            </a:r>
            <a:r>
              <a:rPr lang="en-IN" dirty="0"/>
              <a:t> who approved the merge. Most triggers actually return an object collection, rather than a single object. For example, the Twitter trigger named </a:t>
            </a:r>
            <a:r>
              <a:rPr lang="en-IN" b="1" dirty="0"/>
              <a:t>When a new tweet is posted</a:t>
            </a:r>
            <a:r>
              <a:rPr lang="en-IN" dirty="0"/>
              <a:t> returns an array of </a:t>
            </a:r>
            <a:r>
              <a:rPr lang="en-IN" b="1" dirty="0" err="1"/>
              <a:t>TweetModel</a:t>
            </a:r>
            <a:r>
              <a:rPr lang="en-IN" dirty="0"/>
              <a:t> objects. Each object contains values, such as </a:t>
            </a:r>
            <a:r>
              <a:rPr lang="en-IN" b="1" dirty="0"/>
              <a:t>Tweet text</a:t>
            </a:r>
            <a:r>
              <a:rPr lang="en-IN" dirty="0"/>
              <a:t>, </a:t>
            </a:r>
            <a:r>
              <a:rPr lang="en-IN" b="1" dirty="0"/>
              <a:t>User name</a:t>
            </a:r>
            <a:r>
              <a:rPr lang="en-IN" dirty="0"/>
              <a:t>, and </a:t>
            </a:r>
            <a:r>
              <a:rPr lang="en-IN" b="1" dirty="0"/>
              <a:t>Followers count</a:t>
            </a:r>
            <a:r>
              <a:rPr lang="en-IN" dirty="0"/>
              <a:t>. The following diagram shows a collection that's returned from a trigger:</a:t>
            </a:r>
          </a:p>
          <a:p>
            <a:r>
              <a:rPr lang="en-IN" dirty="0"/>
              <a:t>IMAGE</a:t>
            </a:r>
          </a:p>
          <a:p>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41</a:t>
            </a:fld>
            <a:endParaRPr lang="en-US"/>
          </a:p>
        </p:txBody>
      </p:sp>
    </p:spTree>
    <p:extLst>
      <p:ext uri="{BB962C8B-B14F-4D97-AF65-F5344CB8AC3E}">
        <p14:creationId xmlns:p14="http://schemas.microsoft.com/office/powerpoint/2010/main" val="4016760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can use a loop to process each item, or you can set up the trigger to split up the array for processing. For most triggers, including the Twitter trigger, the default </a:t>
            </a:r>
            <a:r>
              <a:rPr lang="en-IN" dirty="0" err="1"/>
              <a:t>behavior</a:t>
            </a:r>
            <a:r>
              <a:rPr lang="en-IN" dirty="0"/>
              <a:t> automatically splits up the array. The Azure Logic Apps engine creates one workflow instance for each item, and all the instances run in parallel. The following diagram shows how each item in the returned array goes to a different workflow instance for processing:</a:t>
            </a:r>
            <a:endParaRPr lang="en-US" dirty="0"/>
          </a:p>
        </p:txBody>
      </p:sp>
      <p:sp>
        <p:nvSpPr>
          <p:cNvPr id="4" name="Slide Number Placeholder 3"/>
          <p:cNvSpPr>
            <a:spLocks noGrp="1"/>
          </p:cNvSpPr>
          <p:nvPr>
            <p:ph type="sldNum" sz="quarter" idx="5"/>
          </p:nvPr>
        </p:nvSpPr>
        <p:spPr/>
        <p:txBody>
          <a:bodyPr/>
          <a:lstStyle/>
          <a:p>
            <a:fld id="{1371A5D6-87A7-E74D-A2AF-DEA5E051270E}" type="slidenum">
              <a:rPr lang="en-US" smtClean="0"/>
              <a:t>42</a:t>
            </a:fld>
            <a:endParaRPr lang="en-US"/>
          </a:p>
        </p:txBody>
      </p:sp>
    </p:spTree>
    <p:extLst>
      <p:ext uri="{BB962C8B-B14F-4D97-AF65-F5344CB8AC3E}">
        <p14:creationId xmlns:p14="http://schemas.microsoft.com/office/powerpoint/2010/main" val="2188930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7000"/>
              </a:lnSpc>
              <a:spcBef>
                <a:spcPts val="0"/>
              </a:spcBef>
              <a:spcAft>
                <a:spcPts val="800"/>
              </a:spcAft>
              <a:buClrTx/>
              <a:buSzTx/>
              <a:buFontTx/>
              <a:buNone/>
              <a:tabLst/>
              <a:defRPr/>
            </a:pPr>
            <a:r>
              <a:rPr lang="en-US" b="0">
                <a:solidFill>
                  <a:srgbClr val="000000"/>
                </a:solidFill>
                <a:effectLst/>
                <a:latin typeface="Consolas" panose="020B0609020204030204" pitchFamily="49" charset="0"/>
              </a:rPr>
              <a:t>Azure Logic App - </a:t>
            </a:r>
            <a:r>
              <a:rPr lang="en-US" b="0">
                <a:solidFill>
                  <a:srgbClr val="A31515"/>
                </a:solidFill>
                <a:effectLst/>
                <a:latin typeface="Consolas" panose="020B0609020204030204" pitchFamily="49" charset="0"/>
              </a:rPr>
              <a:t>https://azure.microsoft.com/services/logic-apps</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a:solidFill>
                  <a:srgbClr val="000000"/>
                </a:solidFill>
                <a:effectLst/>
                <a:latin typeface="Consolas" panose="020B0609020204030204" pitchFamily="49" charset="0"/>
              </a:rPr>
              <a:t>Azure Integration Services - </a:t>
            </a:r>
            <a:r>
              <a:rPr lang="en-US" b="0">
                <a:solidFill>
                  <a:srgbClr val="A31515"/>
                </a:solidFill>
                <a:effectLst/>
                <a:latin typeface="Consolas" panose="020B0609020204030204" pitchFamily="49" charset="0"/>
              </a:rPr>
              <a:t>https://azure.microsoft.com/product-categories/integration/</a:t>
            </a: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a:solidFill>
                  <a:srgbClr val="000000"/>
                </a:solidFill>
                <a:effectLst/>
                <a:latin typeface="Consolas" panose="020B0609020204030204" pitchFamily="49" charset="0"/>
              </a:rPr>
              <a:t>Built-in binding types - </a:t>
            </a:r>
            <a:r>
              <a:rPr lang="en-US" b="0">
                <a:solidFill>
                  <a:srgbClr val="A31515"/>
                </a:solidFill>
                <a:effectLst/>
                <a:latin typeface="Consolas" panose="020B0609020204030204" pitchFamily="49" charset="0"/>
              </a:rPr>
              <a:t>https://docs.microsoft.com/azure/azure-functions/functions-triggers-bindings</a:t>
            </a: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err="1">
                <a:solidFill>
                  <a:srgbClr val="000000"/>
                </a:solidFill>
                <a:effectLst/>
                <a:latin typeface="Consolas" panose="020B0609020204030204" pitchFamily="49" charset="0"/>
              </a:rPr>
              <a:t>Cramo</a:t>
            </a:r>
            <a:r>
              <a:rPr lang="en-US" b="0">
                <a:solidFill>
                  <a:srgbClr val="000000"/>
                </a:solidFill>
                <a:effectLst/>
                <a:latin typeface="Consolas" panose="020B0609020204030204" pitchFamily="49" charset="0"/>
              </a:rPr>
              <a:t> is using Logic Apps</a:t>
            </a:r>
            <a:r>
              <a:rPr lang="en-US" b="0">
                <a:solidFill>
                  <a:srgbClr val="A31515"/>
                </a:solidFill>
                <a:effectLst/>
                <a:latin typeface="Consolas" panose="020B0609020204030204" pitchFamily="49" charset="0"/>
              </a:rPr>
              <a:t> - https://customers.microsoft.com/story/cramo-professional-services-azure </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a:solidFill>
                  <a:srgbClr val="A31515"/>
                </a:solidFill>
                <a:effectLst/>
                <a:latin typeface="Consolas" panose="020B0609020204030204" pitchFamily="49" charset="0"/>
              </a:rPr>
              <a:t>You need multiple applications and systems to work together. You need to scale your apps automatically. You need to build complex and nested conditionals with business rules. You need a built-in connector for your integration. </a:t>
            </a:r>
            <a:endParaRPr lang="en-US" b="0">
              <a:solidFill>
                <a:srgbClr val="000000"/>
              </a:solidFill>
              <a:effectLst/>
              <a:latin typeface="Consolas" panose="020B0609020204030204" pitchFamily="49" charset="0"/>
            </a:endParaRPr>
          </a:p>
          <a:p>
            <a:pPr>
              <a:lnSpc>
                <a:spcPct val="107000"/>
              </a:lnSpc>
              <a:spcAft>
                <a:spcPts val="800"/>
              </a:spcAft>
            </a:pPr>
            <a:endParaRPr lang="en-US" sz="880" b="1">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691857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Azure Functions</a:t>
            </a:r>
            <a:r>
              <a:rPr lang="en-US" b="0">
                <a:solidFill>
                  <a:srgbClr val="A31515"/>
                </a:solidFill>
                <a:effectLst/>
                <a:latin typeface="Consolas" panose="020B0609020204030204" pitchFamily="49" charset="0"/>
              </a:rPr>
              <a:t> - https://docs.microsoft.com/azure/azure-functions/functions-overview</a:t>
            </a:r>
          </a:p>
          <a:p>
            <a:endParaRPr lang="en-US" b="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Functions code samples</a:t>
            </a:r>
            <a:r>
              <a:rPr lang="en-US" b="0">
                <a:solidFill>
                  <a:srgbClr val="A31515"/>
                </a:solidFill>
                <a:effectLst/>
                <a:latin typeface="Consolas" panose="020B0609020204030204" pitchFamily="49" charset="0"/>
              </a:rPr>
              <a:t> - https://docs.microsoft.com/samples/browse/?expanded=azure&amp;languages=csharp&amp;products=azure-functions</a:t>
            </a:r>
            <a:endParaRPr lang="en-US" b="0">
              <a:solidFill>
                <a:srgbClr val="000000"/>
              </a:solidFill>
              <a:effectLst/>
              <a:latin typeface="Consolas" panose="020B0609020204030204" pitchFamily="49" charset="0"/>
            </a:endParaRPr>
          </a:p>
          <a:p>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Durable functions</a:t>
            </a:r>
            <a:r>
              <a:rPr lang="en-US" b="0">
                <a:solidFill>
                  <a:srgbClr val="A31515"/>
                </a:solidFill>
                <a:effectLst/>
                <a:latin typeface="Consolas" panose="020B0609020204030204" pitchFamily="49" charset="0"/>
              </a:rPr>
              <a:t> - https://docs.microsoft.com/azure/azure-functions/durable/durable-functions-overview?tabs=csharp</a:t>
            </a:r>
            <a:br>
              <a:rPr lang="en-US" b="0">
                <a:solidFill>
                  <a:srgbClr val="000000"/>
                </a:solidFill>
                <a:effectLst/>
                <a:latin typeface="Consolas" panose="020B0609020204030204" pitchFamily="49" charset="0"/>
              </a:rPr>
            </a:br>
            <a:endParaRPr lang="en-US" b="0">
              <a:solidFill>
                <a:srgbClr val="000000"/>
              </a:solidFill>
              <a:effectLst/>
              <a:latin typeface="Consolas" panose="020B0609020204030204" pitchFamily="49" charset="0"/>
            </a:endParaRPr>
          </a:p>
          <a:p>
            <a:endParaRPr lang="en-US" b="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957335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Choose the right integration and automation services in Azure - https://docs.microsoft.com/azure/azure-functions/functions-compare-logic-apps-ms-flow-webjobs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b="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b="1">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TIP: </a:t>
            </a:r>
            <a:r>
              <a:rPr lang="en-US" sz="88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You can mix and match services when you build an orchestration. You can call functions from logic apps and call logic apps from functions. Build each orchestration based on the services' capabilities or your personal preference. </a:t>
            </a:r>
            <a:endParaRPr lang="en-US" sz="880">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663542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Both Functions and Logic Apps enable serverless workloads. Azure Functions is a serverless compute service, whereas Azure Logic Apps provides serverless workflows. Both can create complex orchestrations. An orchestration is a collection of functions or steps, called actions in Logic Apps, that are executed to accomplish a complex task.</a:t>
            </a:r>
          </a:p>
          <a:p>
            <a:endParaRPr lang="en-US"/>
          </a:p>
          <a:p>
            <a:r>
              <a:rPr lang="en-US"/>
              <a:t>For Azure Functions, you develop orchestrations by writing code and using the Durable Functions extension. For Logic Apps, you create orchestrations by using a GUI or editing configuration files.</a:t>
            </a:r>
          </a:p>
          <a:p>
            <a:endParaRPr lang="en-US"/>
          </a:p>
          <a:p>
            <a:r>
              <a:rPr lang="en-US"/>
              <a:t>You can mix and match services when you build an orchestration, calling functions from logic apps and calling logic apps from functions.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111533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=KXkBZCe699A</a:t>
            </a:r>
          </a:p>
        </p:txBody>
      </p:sp>
      <p:sp>
        <p:nvSpPr>
          <p:cNvPr id="4" name="Slide Number Placeholder 3"/>
          <p:cNvSpPr>
            <a:spLocks noGrp="1"/>
          </p:cNvSpPr>
          <p:nvPr>
            <p:ph type="sldNum" sz="quarter" idx="5"/>
          </p:nvPr>
        </p:nvSpPr>
        <p:spPr/>
        <p:txBody>
          <a:bodyPr/>
          <a:lstStyle/>
          <a:p>
            <a:fld id="{1371A5D6-87A7-E74D-A2AF-DEA5E051270E}" type="slidenum">
              <a:rPr lang="en-US" smtClean="0"/>
              <a:t>5</a:t>
            </a:fld>
            <a:endParaRPr lang="en-US"/>
          </a:p>
        </p:txBody>
      </p:sp>
    </p:spTree>
    <p:extLst>
      <p:ext uri="{BB962C8B-B14F-4D97-AF65-F5344CB8AC3E}">
        <p14:creationId xmlns:p14="http://schemas.microsoft.com/office/powerpoint/2010/main" val="108229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Consider talking about landing zones specifically. Use this link to review before class https://docs.microsoft.com/azure/cloud-adoption-framework/ready/landing-zone/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cloud adoption journey - https://azure.microsoft.com/cloud-adoption-framework/#cloud-adoption-journey</a:t>
            </a:r>
          </a:p>
          <a:p>
            <a:r>
              <a:rPr lang="en-US" b="0">
                <a:solidFill>
                  <a:srgbClr val="000000"/>
                </a:solidFill>
                <a:effectLst/>
                <a:latin typeface="Consolas" panose="020B0609020204030204" pitchFamily="49" charset="0"/>
              </a:rPr>
              <a:t>Azure migration guide overview</a:t>
            </a:r>
            <a:r>
              <a:rPr lang="en-US" b="0">
                <a:solidFill>
                  <a:srgbClr val="A31515"/>
                </a:solidFill>
                <a:effectLst/>
                <a:latin typeface="Consolas" panose="020B0609020204030204" pitchFamily="49" charset="0"/>
              </a:rPr>
              <a:t> - https://docs.microsoft.com/azure/cloud-adoption-framework/migrate/azure-migration-guide</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Azure cloud migration best practices checklist</a:t>
            </a:r>
            <a:r>
              <a:rPr lang="en-US" b="0">
                <a:solidFill>
                  <a:srgbClr val="A31515"/>
                </a:solidFill>
                <a:effectLst/>
                <a:latin typeface="Consolas" panose="020B0609020204030204" pitchFamily="49" charset="0"/>
              </a:rPr>
              <a:t> - https://docs.microsoft.com/azure/cloud-adoption-framework/migrate/azure-best-practices</a:t>
            </a:r>
          </a:p>
          <a:p>
            <a:r>
              <a:rPr lang="en-US" b="0">
                <a:solidFill>
                  <a:srgbClr val="A31515"/>
                </a:solidFill>
                <a:effectLst/>
                <a:latin typeface="Consolas" panose="020B0609020204030204" pitchFamily="49" charset="0"/>
              </a:rPr>
              <a:t>Microsoft Cloud Adoption Framework for Azure - https://docs.microsoft.com/learn/modules/microsoft-cloud-adoption-framework-for-azure/</a:t>
            </a:r>
          </a:p>
          <a:p>
            <a:endParaRPr lang="en-US" b="0">
              <a:solidFill>
                <a:srgbClr val="A31515"/>
              </a:solidFill>
              <a:effectLst/>
              <a:latin typeface="Consolas" panose="020B0609020204030204" pitchFamily="49" charset="0"/>
            </a:endParaRPr>
          </a:p>
          <a:p>
            <a:pPr marL="171450" indent="-171450">
              <a:buFont typeface="Arial" panose="020B0604020202020204" pitchFamily="34" charset="0"/>
              <a:buChar char="•"/>
            </a:pPr>
            <a:r>
              <a:rPr lang="en-US" b="0">
                <a:solidFill>
                  <a:srgbClr val="A31515"/>
                </a:solidFill>
                <a:effectLst/>
                <a:latin typeface="Consolas" panose="020B0609020204030204" pitchFamily="49" charset="0"/>
              </a:rPr>
              <a:t>Strategy – Define business justification and expected outcomes of adoption</a:t>
            </a:r>
          </a:p>
          <a:p>
            <a:pPr marL="171450" indent="-171450">
              <a:buFont typeface="Arial" panose="020B0604020202020204" pitchFamily="34" charset="0"/>
              <a:buChar char="•"/>
            </a:pPr>
            <a:r>
              <a:rPr lang="en-US" b="0">
                <a:solidFill>
                  <a:srgbClr val="A31515"/>
                </a:solidFill>
                <a:effectLst/>
                <a:latin typeface="Consolas" panose="020B0609020204030204" pitchFamily="49" charset="0"/>
              </a:rPr>
              <a:t>Plan – Align actionable adoption plans to business outcomes</a:t>
            </a:r>
          </a:p>
          <a:p>
            <a:pPr marL="171450" indent="-171450">
              <a:buFont typeface="Arial" panose="020B0604020202020204" pitchFamily="34" charset="0"/>
              <a:buChar char="•"/>
            </a:pPr>
            <a:r>
              <a:rPr lang="en-US" b="0">
                <a:solidFill>
                  <a:srgbClr val="A31515"/>
                </a:solidFill>
                <a:effectLst/>
                <a:latin typeface="Consolas" panose="020B0609020204030204" pitchFamily="49" charset="0"/>
              </a:rPr>
              <a:t>Ready – Prepare the cloud environment for the planned changes</a:t>
            </a:r>
          </a:p>
          <a:p>
            <a:pPr marL="171450" indent="-171450">
              <a:buFont typeface="Arial" panose="020B0604020202020204" pitchFamily="34" charset="0"/>
              <a:buChar char="•"/>
            </a:pPr>
            <a:r>
              <a:rPr lang="en-US" b="0">
                <a:solidFill>
                  <a:srgbClr val="A31515"/>
                </a:solidFill>
                <a:effectLst/>
                <a:latin typeface="Consolas" panose="020B0609020204030204" pitchFamily="49" charset="0"/>
              </a:rPr>
              <a:t>Adopt (Migrate/Innovate) – Migrate and modernize existing workloads / Develop new cloud-native or hybrid solutions</a:t>
            </a:r>
          </a:p>
          <a:p>
            <a:pPr marL="171450" indent="-171450">
              <a:buFont typeface="Arial" panose="020B0604020202020204" pitchFamily="34" charset="0"/>
              <a:buChar char="•"/>
            </a:pPr>
            <a:r>
              <a:rPr lang="en-US" b="0">
                <a:solidFill>
                  <a:srgbClr val="A31515"/>
                </a:solidFill>
                <a:effectLst/>
                <a:latin typeface="Consolas" panose="020B0609020204030204" pitchFamily="49" charset="0"/>
              </a:rPr>
              <a:t>Govern – Govern the environment and workloads</a:t>
            </a:r>
          </a:p>
          <a:p>
            <a:pPr marL="171450" indent="-171450">
              <a:buFont typeface="Arial" panose="020B0604020202020204" pitchFamily="34" charset="0"/>
              <a:buChar char="•"/>
            </a:pPr>
            <a:r>
              <a:rPr lang="en-US" b="0">
                <a:solidFill>
                  <a:srgbClr val="A31515"/>
                </a:solidFill>
                <a:effectLst/>
                <a:latin typeface="Consolas" panose="020B0609020204030204" pitchFamily="49" charset="0"/>
              </a:rPr>
              <a:t>Manage – Operations management for cloud and hybrid solutions</a:t>
            </a:r>
          </a:p>
          <a:p>
            <a:pPr marL="171450" indent="-171450">
              <a:buFont typeface="Arial" panose="020B0604020202020204" pitchFamily="34" charset="0"/>
              <a:buChar char="•"/>
            </a:pPr>
            <a:r>
              <a:rPr lang="en-US" b="0">
                <a:solidFill>
                  <a:srgbClr val="A31515"/>
                </a:solidFill>
                <a:effectLst/>
                <a:latin typeface="Consolas" panose="020B0609020204030204" pitchFamily="49" charset="0"/>
              </a:rPr>
              <a:t>Organize – Align the teams and roles supporting your organization’s cloud adoption efforts</a:t>
            </a:r>
          </a:p>
          <a:p>
            <a:endParaRPr lang="en-US" b="0">
              <a:solidFill>
                <a:srgbClr val="A31515"/>
              </a:solidFill>
              <a:effectLst/>
              <a:latin typeface="Consolas" panose="020B0609020204030204" pitchFamily="49" charset="0"/>
            </a:endParaRPr>
          </a:p>
          <a:p>
            <a:endParaRPr lang="en-US" b="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79ED9CA1-4A12-4327-B19F-AF8FAAE8140B}" type="slidenum">
              <a:rPr lang="en-US" smtClean="0"/>
              <a:t>6</a:t>
            </a:fld>
            <a:endParaRPr lang="en-US"/>
          </a:p>
        </p:txBody>
      </p:sp>
    </p:spTree>
    <p:extLst>
      <p:ext uri="{BB962C8B-B14F-4D97-AF65-F5344CB8AC3E}">
        <p14:creationId xmlns:p14="http://schemas.microsoft.com/office/powerpoint/2010/main" val="272065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Microsoft Azure Well-Architected Framework - https://docs.microsoft.com/azure/cloud-adoption-framework/</a:t>
            </a:r>
          </a:p>
          <a:p>
            <a:r>
              <a:rPr lang="en-US"/>
              <a:t>Build great solutions with the Microsoft Azure Well-Architected Framework - https://docs.microsoft.com/azure/architecture/framework/</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a:solidFill>
                  <a:srgbClr val="000000"/>
                </a:solidFill>
                <a:effectLst/>
                <a:latin typeface="Segoe UI" panose="020B0502040204020203" pitchFamily="34" charset="0"/>
              </a:rPr>
              <a:t>Azure’s Well-Architected Framework targets a specific workload, and the Cloud Adoption Framework picks them up from the point of migration to the cloud.</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758025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00"/>
              <a:t>Azure governance documentation - https://docs.microsoft.com/azure/governance/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b="0" i="0">
                <a:solidFill>
                  <a:srgbClr val="171717"/>
                </a:solidFill>
                <a:effectLst/>
                <a:latin typeface="Segoe UI" panose="020B0502040204020203" pitchFamily="34" charset="0"/>
              </a:rPr>
              <a:t>Overview of Azure subscriptions, management groups, and resources - </a:t>
            </a:r>
            <a:r>
              <a:rPr lang="en-US" sz="800"/>
              <a:t>https://docs.microsoft.com/learn/modules/azure-architecture-fundamentals/overview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a:t>Organize your Azure resources effectively - https://docs.microsoft.com/azure/cloud-adoption-framework/ready/azure-setup-guide/organize-resources?tabs=AzureManagementGroupsAndHierarchy</a:t>
            </a:r>
          </a:p>
          <a:p>
            <a:pPr marL="0" indent="0">
              <a:buFont typeface="Arial" panose="020B0604020202020204" pitchFamily="34" charset="0"/>
              <a:buNone/>
            </a:pPr>
            <a:endParaRPr lang="en-US" sz="800"/>
          </a:p>
          <a:p>
            <a:pPr marL="0" indent="0">
              <a:buFont typeface="Arial" panose="020B0604020202020204" pitchFamily="34" charset="0"/>
              <a:buNone/>
            </a:pPr>
            <a:r>
              <a:rPr lang="en-US" sz="800"/>
              <a:t>Stay at high level there are slides for item in the hierarchy. Review why governance is important. </a:t>
            </a:r>
          </a:p>
          <a:p>
            <a:pPr marL="0" indent="0">
              <a:buFont typeface="Arial" panose="020B0604020202020204" pitchFamily="34" charset="0"/>
              <a:buNone/>
            </a:pPr>
            <a:endParaRPr lang="en-US"/>
          </a:p>
          <a:p>
            <a:pPr marL="171450" indent="-171450">
              <a:buFont typeface="Arial" panose="020B0604020202020204" pitchFamily="34" charset="0"/>
              <a:buChar char="•"/>
            </a:pPr>
            <a:r>
              <a:rPr lang="en-US"/>
              <a:t>Management groups help you manage access, policy, and compliance for multiple subscriptions.</a:t>
            </a:r>
          </a:p>
          <a:p>
            <a:pPr marL="171450" indent="-171450">
              <a:buFont typeface="Arial" panose="020B0604020202020204" pitchFamily="34" charset="0"/>
              <a:buChar char="•"/>
            </a:pPr>
            <a:r>
              <a:rPr lang="en-US"/>
              <a:t>Subscriptions are logical containers that serve as units of management and scale. Subscriptions are also billing boundaries.</a:t>
            </a:r>
          </a:p>
          <a:p>
            <a:pPr marL="171450" indent="-171450">
              <a:buFont typeface="Arial" panose="020B0604020202020204" pitchFamily="34" charset="0"/>
              <a:buChar char="•"/>
            </a:pPr>
            <a:r>
              <a:rPr lang="en-US"/>
              <a:t>Resource groups are logical containers into which Azure resources are deployed and managed.</a:t>
            </a:r>
          </a:p>
          <a:p>
            <a:pPr marL="171450" indent="-171450">
              <a:buFont typeface="Arial" panose="020B0604020202020204" pitchFamily="34" charset="0"/>
              <a:buChar char="•"/>
            </a:pPr>
            <a:r>
              <a:rPr lang="en-US"/>
              <a:t>Resources are instances of services that you create. For example, virtual machines, storage, and SQL databases.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What is Azure Resource Manager - https://docs.microsoft.com/azure/azure-resource-manager/management/overview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a:solidFill>
                  <a:srgbClr val="171717"/>
                </a:solidFill>
                <a:effectLst/>
                <a:latin typeface="Segoe UI" panose="020B0502040204020203" pitchFamily="34" charset="0"/>
              </a:rPr>
              <a:t>Name resource groups - https://docs.microsoft.com/azure/cloud-adoption-framework/migrate/azure-best-practices/migrate-best-practices-security-management#best-practice-name-resource-groups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Implement delete locks for resource groups - https://docs.microsoft.com/azure/cloud-adoption-framework/migrate/azure-best-practices/migrate-best-practices-security-management#best-practice-implement-delete-locks-for-resource-groups</a:t>
            </a:r>
          </a:p>
          <a:p>
            <a:pPr marL="0" indent="0">
              <a:buFont typeface="Arial" panose="020B0604020202020204" pitchFamily="34" charset="0"/>
              <a:buNone/>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5707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www.microsoft.com</a:t>
            </a:r>
            <a:r>
              <a:rPr lang="en-US" dirty="0"/>
              <a:t>/</a:t>
            </a:r>
            <a:r>
              <a:rPr lang="en-US" dirty="0" err="1"/>
              <a:t>en</a:t>
            </a:r>
            <a:r>
              <a:rPr lang="en-US" dirty="0"/>
              <a:t>-us/</a:t>
            </a:r>
            <a:r>
              <a:rPr lang="en-US" dirty="0" err="1"/>
              <a:t>videoplayer</a:t>
            </a:r>
            <a:r>
              <a:rPr lang="en-US" dirty="0"/>
              <a:t>/embed/RE4qhug?postJsllMsg=true</a:t>
            </a:r>
          </a:p>
        </p:txBody>
      </p:sp>
      <p:sp>
        <p:nvSpPr>
          <p:cNvPr id="4" name="Slide Number Placeholder 3"/>
          <p:cNvSpPr>
            <a:spLocks noGrp="1"/>
          </p:cNvSpPr>
          <p:nvPr>
            <p:ph type="sldNum" sz="quarter" idx="5"/>
          </p:nvPr>
        </p:nvSpPr>
        <p:spPr/>
        <p:txBody>
          <a:bodyPr/>
          <a:lstStyle/>
          <a:p>
            <a:fld id="{1371A5D6-87A7-E74D-A2AF-DEA5E051270E}" type="slidenum">
              <a:rPr lang="en-US" smtClean="0"/>
              <a:t>10</a:t>
            </a:fld>
            <a:endParaRPr lang="en-US"/>
          </a:p>
        </p:txBody>
      </p:sp>
    </p:spTree>
    <p:extLst>
      <p:ext uri="{BB962C8B-B14F-4D97-AF65-F5344CB8AC3E}">
        <p14:creationId xmlns:p14="http://schemas.microsoft.com/office/powerpoint/2010/main" val="93167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3EE8-CDFB-914F-8529-7D6E56BDF9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B0C679-3FDE-B24F-8413-62F227F6E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23B9824-26D2-064C-A899-C2FE5E99BBCA}"/>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5" name="Footer Placeholder 4">
            <a:extLst>
              <a:ext uri="{FF2B5EF4-FFF2-40B4-BE49-F238E27FC236}">
                <a16:creationId xmlns:a16="http://schemas.microsoft.com/office/drawing/2014/main" id="{CA11B940-ECF6-EC40-B7E8-1D311FEB0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B45E6-346F-FE4B-B222-9661C89FDE70}"/>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409374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D8C6-D5D8-1643-B325-0787F98C12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426DF9-34D0-604E-9DC9-28635A28DE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692A8B-513B-4D4A-ACC1-DF786313FE6A}"/>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5" name="Footer Placeholder 4">
            <a:extLst>
              <a:ext uri="{FF2B5EF4-FFF2-40B4-BE49-F238E27FC236}">
                <a16:creationId xmlns:a16="http://schemas.microsoft.com/office/drawing/2014/main" id="{1EA65561-1249-664F-83E2-3A258C85F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8177F-43F7-2941-80C7-3E6D7860958C}"/>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229432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3160F-18DE-DA4F-9362-B071F5381B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1522B9-1A37-604F-8365-A0F1BED819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ED5F10-02C7-9C43-845F-B295B0CE4177}"/>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5" name="Footer Placeholder 4">
            <a:extLst>
              <a:ext uri="{FF2B5EF4-FFF2-40B4-BE49-F238E27FC236}">
                <a16:creationId xmlns:a16="http://schemas.microsoft.com/office/drawing/2014/main" id="{1E8E5EA1-D7D7-C94C-848C-F854DD7E8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918A1-BB18-0641-AE5A-417C8CC1C53D}"/>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136976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6" y="159692"/>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7"/>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29"/>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29"/>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29"/>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29"/>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29"/>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29"/>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29"/>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29"/>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29"/>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29"/>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29"/>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29"/>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29"/>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29"/>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29"/>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29"/>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29"/>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29"/>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29"/>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29"/>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29"/>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29"/>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29"/>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29"/>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7D45B4C5-1926-4314-A8FC-C5E424DC8249}"/>
              </a:ext>
            </a:extLst>
          </p:cNvPr>
          <p:cNvSpPr txBox="1">
            <a:spLocks/>
          </p:cNvSpPr>
          <p:nvPr userDrawn="1"/>
        </p:nvSpPr>
        <p:spPr>
          <a:xfrm>
            <a:off x="7936832" y="653923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a:t>© Copyright Microsoft Corporation. All rights reserved.</a:t>
            </a:r>
          </a:p>
        </p:txBody>
      </p:sp>
    </p:spTree>
    <p:extLst>
      <p:ext uri="{BB962C8B-B14F-4D97-AF65-F5344CB8AC3E}">
        <p14:creationId xmlns:p14="http://schemas.microsoft.com/office/powerpoint/2010/main" val="3020258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439394"/>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a:t>© Copyright Microsoft Corporation. All rights reserved.</a:t>
            </a:r>
          </a:p>
        </p:txBody>
      </p:sp>
    </p:spTree>
    <p:extLst>
      <p:ext uri="{BB962C8B-B14F-4D97-AF65-F5344CB8AC3E}">
        <p14:creationId xmlns:p14="http://schemas.microsoft.com/office/powerpoint/2010/main" val="35708214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a:t>Subheading Segoe UI </a:t>
            </a:r>
            <a:r>
              <a:rPr lang="en-US" err="1"/>
              <a:t>Semibold</a:t>
            </a:r>
            <a:r>
              <a:rPr lang="en-US"/>
              <a:t> 22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307097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087072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293698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3439-D7C8-4E4B-9B20-2E57D70BBD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E1FF45-7324-7143-8415-91A493A301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2B535E-1888-C648-8FEB-7CB5F4D8F744}"/>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5" name="Footer Placeholder 4">
            <a:extLst>
              <a:ext uri="{FF2B5EF4-FFF2-40B4-BE49-F238E27FC236}">
                <a16:creationId xmlns:a16="http://schemas.microsoft.com/office/drawing/2014/main" id="{F706C589-FE58-4940-8898-C97E53A22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45921-C0EE-3A44-B2E8-C2F413435C13}"/>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68648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B743-D4A4-F547-A282-9C1CAAC7B3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B5DDC00-5956-1349-B994-486530A54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41866E-6BB8-7C49-8DF2-56FBF982930B}"/>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5" name="Footer Placeholder 4">
            <a:extLst>
              <a:ext uri="{FF2B5EF4-FFF2-40B4-BE49-F238E27FC236}">
                <a16:creationId xmlns:a16="http://schemas.microsoft.com/office/drawing/2014/main" id="{E88F45D0-62D5-0B4E-9CD8-E204AD537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BACE7-E64A-B04A-A7B9-FDA846FF2E5F}"/>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371656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D142-D423-2A4E-832C-6618FCBAFBB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44A4CF-E91E-6C46-B09B-A965472753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99F9825-1156-E34A-8C97-E2FAF208287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FE2BB15-F9A4-2843-B578-EB5327C6D9D3}"/>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6" name="Footer Placeholder 5">
            <a:extLst>
              <a:ext uri="{FF2B5EF4-FFF2-40B4-BE49-F238E27FC236}">
                <a16:creationId xmlns:a16="http://schemas.microsoft.com/office/drawing/2014/main" id="{C974186A-5F50-E941-9B75-AD7AD76D5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DB35A-D95F-0E49-BF53-F11DCD6EFF13}"/>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268794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6FF9-AEAB-014A-8F04-05115B1F497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56E72F-FBBD-7D45-8CA5-FA246360D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97E9E2C-5C76-5F4F-8776-4D3905EBF9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F00AE05-E9EC-DA46-82FB-2B579D16E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F53491-AC67-1547-A624-467F76D3A1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D800460-1FA6-834D-A9AB-480619BCD87A}"/>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8" name="Footer Placeholder 7">
            <a:extLst>
              <a:ext uri="{FF2B5EF4-FFF2-40B4-BE49-F238E27FC236}">
                <a16:creationId xmlns:a16="http://schemas.microsoft.com/office/drawing/2014/main" id="{84B7ABFE-CDC0-1548-80BD-E0B1FEC55F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E9BD4-193F-6C41-8F2E-BF127344E3B6}"/>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348821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8C26-CF4C-D646-8437-A4B4376863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3D2604-776E-2D4A-AF88-3F064C507B44}"/>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4" name="Footer Placeholder 3">
            <a:extLst>
              <a:ext uri="{FF2B5EF4-FFF2-40B4-BE49-F238E27FC236}">
                <a16:creationId xmlns:a16="http://schemas.microsoft.com/office/drawing/2014/main" id="{6A48C01A-4C71-4745-9BB8-7660B3EE05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A49724-7AE0-7645-B569-8C920118E9CF}"/>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203783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A4262-15B4-FA40-A250-F50923068647}"/>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3" name="Footer Placeholder 2">
            <a:extLst>
              <a:ext uri="{FF2B5EF4-FFF2-40B4-BE49-F238E27FC236}">
                <a16:creationId xmlns:a16="http://schemas.microsoft.com/office/drawing/2014/main" id="{506C6F4D-30BC-E34C-A2E2-876AAB612A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8AFD1E-9793-884B-9375-4715FC09878A}"/>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423390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5A09-0719-D64B-BB92-2BD8080A9F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5D6DB3F-AFDF-D646-8E7B-F60A6031D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1B6CAD-B931-0849-9937-A291B8BE6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C4A24A-40FC-1440-AAD8-E2E1C85F06DE}"/>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6" name="Footer Placeholder 5">
            <a:extLst>
              <a:ext uri="{FF2B5EF4-FFF2-40B4-BE49-F238E27FC236}">
                <a16:creationId xmlns:a16="http://schemas.microsoft.com/office/drawing/2014/main" id="{C02E4082-784F-7F40-87EE-FDD3CE717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1AD3-FA03-E346-9188-D6C56BE8F032}"/>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303893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0F26-2CDF-DD43-A32A-9EF1061E6A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BFA1D5A-A8C5-0741-ABD9-5375CECED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316B5-CC97-A846-B94C-0585341CF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4A85A5-3370-C047-9198-2AB7A948D6B1}"/>
              </a:ext>
            </a:extLst>
          </p:cNvPr>
          <p:cNvSpPr>
            <a:spLocks noGrp="1"/>
          </p:cNvSpPr>
          <p:nvPr>
            <p:ph type="dt" sz="half" idx="10"/>
          </p:nvPr>
        </p:nvSpPr>
        <p:spPr/>
        <p:txBody>
          <a:bodyPr/>
          <a:lstStyle/>
          <a:p>
            <a:fld id="{F650C93F-8D06-FD49-9375-3D46CEA21B6A}" type="datetimeFigureOut">
              <a:rPr lang="en-US" smtClean="0"/>
              <a:t>3/22/23</a:t>
            </a:fld>
            <a:endParaRPr lang="en-US"/>
          </a:p>
        </p:txBody>
      </p:sp>
      <p:sp>
        <p:nvSpPr>
          <p:cNvPr id="6" name="Footer Placeholder 5">
            <a:extLst>
              <a:ext uri="{FF2B5EF4-FFF2-40B4-BE49-F238E27FC236}">
                <a16:creationId xmlns:a16="http://schemas.microsoft.com/office/drawing/2014/main" id="{266ACFD1-1470-9848-802E-909FE5F8F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DAF47-D639-0A4F-A669-2D9E0821D61B}"/>
              </a:ext>
            </a:extLst>
          </p:cNvPr>
          <p:cNvSpPr>
            <a:spLocks noGrp="1"/>
          </p:cNvSpPr>
          <p:nvPr>
            <p:ph type="sldNum" sz="quarter" idx="12"/>
          </p:nvPr>
        </p:nvSpPr>
        <p:spPr/>
        <p:txBody>
          <a:bodyPr/>
          <a:lstStyle/>
          <a:p>
            <a:fld id="{D76CC1F8-AFA4-814C-A2BE-B3058108FD6F}" type="slidenum">
              <a:rPr lang="en-US" smtClean="0"/>
              <a:t>‹#›</a:t>
            </a:fld>
            <a:endParaRPr lang="en-US"/>
          </a:p>
        </p:txBody>
      </p:sp>
    </p:spTree>
    <p:extLst>
      <p:ext uri="{BB962C8B-B14F-4D97-AF65-F5344CB8AC3E}">
        <p14:creationId xmlns:p14="http://schemas.microsoft.com/office/powerpoint/2010/main" val="160352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D995F-48BE-644A-AF87-5534B9C54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DCE28BD-9BF3-2642-9AD5-BDCED1DAA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E26229-2D2C-2F4E-9D32-4A3A27E6C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0C93F-8D06-FD49-9375-3D46CEA21B6A}" type="datetimeFigureOut">
              <a:rPr lang="en-US" smtClean="0"/>
              <a:t>3/22/23</a:t>
            </a:fld>
            <a:endParaRPr lang="en-US"/>
          </a:p>
        </p:txBody>
      </p:sp>
      <p:sp>
        <p:nvSpPr>
          <p:cNvPr id="5" name="Footer Placeholder 4">
            <a:extLst>
              <a:ext uri="{FF2B5EF4-FFF2-40B4-BE49-F238E27FC236}">
                <a16:creationId xmlns:a16="http://schemas.microsoft.com/office/drawing/2014/main" id="{DCCCD02E-10FA-0440-B7D3-462DC4138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583603-209A-D242-8507-732389AD6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CC1F8-AFA4-814C-A2BE-B3058108FD6F}" type="slidenum">
              <a:rPr lang="en-US" smtClean="0"/>
              <a:t>‹#›</a:t>
            </a:fld>
            <a:endParaRPr lang="en-US"/>
          </a:p>
        </p:txBody>
      </p:sp>
    </p:spTree>
    <p:extLst>
      <p:ext uri="{BB962C8B-B14F-4D97-AF65-F5344CB8AC3E}">
        <p14:creationId xmlns:p14="http://schemas.microsoft.com/office/powerpoint/2010/main" val="3513729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hyperlink" Target="https://docs.microsoft.com/learn/certifications/azure-solutions-architect/" TargetMode="External"/><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docs.microsoft.com/learn/certifications/exams/az-104" TargetMode="External"/><Relationship Id="rId5" Type="http://schemas.openxmlformats.org/officeDocument/2006/relationships/image" Target="../media/image17.emf"/><Relationship Id="rId4" Type="http://schemas.openxmlformats.org/officeDocument/2006/relationships/hyperlink" Target="https://docs.microsoft.com/learn/certifications/exams/az-900"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video" Target="https://www.youtube.com/embed/KXkBZCe699A?feature=oembed" TargetMode="Externa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loud-adoption-framework/"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architecture/framework/resiliency/business-metrics"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7.xml"/><Relationship Id="rId16" Type="http://schemas.openxmlformats.org/officeDocument/2006/relationships/image" Target="../media/image35.svg"/><Relationship Id="rId1" Type="http://schemas.openxmlformats.org/officeDocument/2006/relationships/slideLayout" Target="../slideLayouts/slideLayout14.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6.png"/><Relationship Id="rId7" Type="http://schemas.openxmlformats.org/officeDocument/2006/relationships/image" Target="../media/image34.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37.svg"/><Relationship Id="rId11" Type="http://schemas.openxmlformats.org/officeDocument/2006/relationships/image" Target="../media/image28.png"/><Relationship Id="rId5" Type="http://schemas.openxmlformats.org/officeDocument/2006/relationships/image" Target="../media/image36.png"/><Relationship Id="rId10" Type="http://schemas.openxmlformats.org/officeDocument/2006/relationships/image" Target="../media/image25.svg"/><Relationship Id="rId4" Type="http://schemas.openxmlformats.org/officeDocument/2006/relationships/image" Target="../media/image27.sv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a:xfrm>
            <a:off x="558273" y="2003268"/>
            <a:ext cx="5696223" cy="3763548"/>
          </a:xfrm>
        </p:spPr>
        <p:txBody>
          <a:bodyPr>
            <a:normAutofit/>
          </a:bodyPr>
          <a:lstStyle/>
          <a:p>
            <a:r>
              <a:rPr lang="en-US" sz="4300" dirty="0"/>
              <a:t>Azure Logic Apps</a:t>
            </a:r>
            <a:br>
              <a:rPr lang="en-US" sz="4300" dirty="0"/>
            </a:br>
            <a:br>
              <a:rPr lang="en-US" sz="4300" dirty="0"/>
            </a:br>
            <a:br>
              <a:rPr lang="en-US" sz="4300" dirty="0"/>
            </a:br>
            <a:br>
              <a:rPr lang="en-US" sz="4300" dirty="0"/>
            </a:br>
            <a:endParaRPr lang="en-US" sz="4705" dirty="0"/>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4C21-1532-7841-8B85-F7F16B918EF5}"/>
              </a:ext>
            </a:extLst>
          </p:cNvPr>
          <p:cNvSpPr>
            <a:spLocks noGrp="1"/>
          </p:cNvSpPr>
          <p:nvPr>
            <p:ph type="title"/>
          </p:nvPr>
        </p:nvSpPr>
        <p:spPr>
          <a:xfrm>
            <a:off x="442765" y="439394"/>
            <a:ext cx="11306469" cy="806310"/>
          </a:xfrm>
        </p:spPr>
        <p:txBody>
          <a:bodyPr/>
          <a:lstStyle/>
          <a:p>
            <a:r>
              <a:rPr lang="en-US" sz="3200"/>
              <a:t>What is Logic Apps?</a:t>
            </a:r>
          </a:p>
        </p:txBody>
      </p:sp>
      <p:sp>
        <p:nvSpPr>
          <p:cNvPr id="4" name="TextBox 3">
            <a:extLst>
              <a:ext uri="{FF2B5EF4-FFF2-40B4-BE49-F238E27FC236}">
                <a16:creationId xmlns:a16="http://schemas.microsoft.com/office/drawing/2014/main" id="{3E1C3F19-76D8-9948-8458-9ABBDC79FC5D}"/>
              </a:ext>
            </a:extLst>
          </p:cNvPr>
          <p:cNvSpPr txBox="1"/>
          <p:nvPr/>
        </p:nvSpPr>
        <p:spPr>
          <a:xfrm>
            <a:off x="442765" y="2139652"/>
            <a:ext cx="11060122" cy="3046988"/>
          </a:xfrm>
          <a:prstGeom prst="rect">
            <a:avLst/>
          </a:prstGeom>
          <a:noFill/>
        </p:spPr>
        <p:txBody>
          <a:bodyPr wrap="square">
            <a:spAutoFit/>
          </a:bodyPr>
          <a:lstStyle/>
          <a:p>
            <a:r>
              <a:rPr lang="en-IN" sz="2400" b="0" i="0" u="none" strike="noStrike">
                <a:effectLst/>
                <a:latin typeface="Segoe UI" panose="020B0502040204020203" pitchFamily="34" charset="0"/>
              </a:rPr>
              <a:t>Azure Logic Apps</a:t>
            </a:r>
            <a:r>
              <a:rPr lang="en-IN" sz="2400" b="0" i="0">
                <a:effectLst/>
                <a:latin typeface="Segoe UI" panose="020B0502040204020203" pitchFamily="34" charset="0"/>
              </a:rPr>
              <a:t> is a cloud-based platform for creating and running automated </a:t>
            </a:r>
            <a:r>
              <a:rPr lang="en-IN" sz="2400" b="0" i="1" u="none" strike="noStrike">
                <a:effectLst/>
                <a:latin typeface="Segoe UI" panose="020B0502040204020203" pitchFamily="34" charset="0"/>
              </a:rPr>
              <a:t>workflows</a:t>
            </a:r>
            <a:r>
              <a:rPr lang="en-IN" sz="2400" b="0" i="0">
                <a:effectLst/>
                <a:latin typeface="Segoe UI" panose="020B0502040204020203" pitchFamily="34" charset="0"/>
              </a:rPr>
              <a:t> that integrate your apps, data, services, and systems. </a:t>
            </a:r>
          </a:p>
          <a:p>
            <a:endParaRPr lang="en-IN" sz="2400">
              <a:latin typeface="Segoe UI" panose="020B0502040204020203" pitchFamily="34" charset="0"/>
            </a:endParaRPr>
          </a:p>
          <a:p>
            <a:r>
              <a:rPr lang="en-IN" sz="2400" b="0" i="0">
                <a:effectLst/>
                <a:latin typeface="Segoe UI" panose="020B0502040204020203" pitchFamily="34" charset="0"/>
              </a:rPr>
              <a:t>With this platform, you can quickly develop highly scalable integration solutions for your enterprise and business-to-business (B2B) scenarios. </a:t>
            </a:r>
          </a:p>
          <a:p>
            <a:endParaRPr lang="en-IN" sz="2400">
              <a:latin typeface="Segoe UI" panose="020B0502040204020203" pitchFamily="34" charset="0"/>
            </a:endParaRPr>
          </a:p>
          <a:p>
            <a:r>
              <a:rPr lang="en-IN" sz="2400" b="0" i="0">
                <a:effectLst/>
                <a:latin typeface="Segoe UI" panose="020B0502040204020203" pitchFamily="34" charset="0"/>
              </a:rPr>
              <a:t>Azure Logic Apps simplifies the way that you connect legacy, modern, and cutting-edge systems across cloud, on premises, and hybrid environments.</a:t>
            </a:r>
            <a:endParaRPr lang="en-US" sz="2400"/>
          </a:p>
        </p:txBody>
      </p:sp>
    </p:spTree>
    <p:extLst>
      <p:ext uri="{BB962C8B-B14F-4D97-AF65-F5344CB8AC3E}">
        <p14:creationId xmlns:p14="http://schemas.microsoft.com/office/powerpoint/2010/main" val="3709947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4C21-1532-7841-8B85-F7F16B918EF5}"/>
              </a:ext>
            </a:extLst>
          </p:cNvPr>
          <p:cNvSpPr>
            <a:spLocks noGrp="1"/>
          </p:cNvSpPr>
          <p:nvPr>
            <p:ph type="title"/>
          </p:nvPr>
        </p:nvSpPr>
        <p:spPr>
          <a:xfrm>
            <a:off x="442765" y="639320"/>
            <a:ext cx="11306469" cy="406458"/>
          </a:xfrm>
        </p:spPr>
        <p:txBody>
          <a:bodyPr/>
          <a:lstStyle/>
          <a:p>
            <a:r>
              <a:rPr lang="en-US" sz="3200"/>
              <a:t>Key Terms</a:t>
            </a:r>
          </a:p>
        </p:txBody>
      </p:sp>
      <p:sp>
        <p:nvSpPr>
          <p:cNvPr id="4" name="TextBox 3">
            <a:extLst>
              <a:ext uri="{FF2B5EF4-FFF2-40B4-BE49-F238E27FC236}">
                <a16:creationId xmlns:a16="http://schemas.microsoft.com/office/drawing/2014/main" id="{3E1C3F19-76D8-9948-8458-9ABBDC79FC5D}"/>
              </a:ext>
            </a:extLst>
          </p:cNvPr>
          <p:cNvSpPr txBox="1"/>
          <p:nvPr/>
        </p:nvSpPr>
        <p:spPr>
          <a:xfrm>
            <a:off x="1563757" y="2139652"/>
            <a:ext cx="9939130" cy="3416320"/>
          </a:xfrm>
          <a:prstGeom prst="rect">
            <a:avLst/>
          </a:prstGeom>
          <a:noFill/>
        </p:spPr>
        <p:txBody>
          <a:bodyPr wrap="square">
            <a:spAutoFit/>
          </a:bodyPr>
          <a:lstStyle/>
          <a:p>
            <a:r>
              <a:rPr lang="en-US" sz="2400"/>
              <a:t>Workflow</a:t>
            </a:r>
          </a:p>
          <a:p>
            <a:endParaRPr lang="en-US" sz="2400"/>
          </a:p>
          <a:p>
            <a:r>
              <a:rPr lang="en-US" sz="2400"/>
              <a:t>Trigger</a:t>
            </a:r>
          </a:p>
          <a:p>
            <a:endParaRPr lang="en-US" sz="2400"/>
          </a:p>
          <a:p>
            <a:r>
              <a:rPr lang="en-US" sz="2400"/>
              <a:t>Action</a:t>
            </a:r>
          </a:p>
          <a:p>
            <a:endParaRPr lang="en-US" sz="2400"/>
          </a:p>
          <a:p>
            <a:r>
              <a:rPr lang="en-US" sz="2400"/>
              <a:t>Built-in Operations</a:t>
            </a:r>
          </a:p>
          <a:p>
            <a:endParaRPr lang="en-US" sz="2400"/>
          </a:p>
          <a:p>
            <a:r>
              <a:rPr lang="en-US" sz="2400"/>
              <a:t>Managed Connectors</a:t>
            </a:r>
          </a:p>
        </p:txBody>
      </p:sp>
      <p:pic>
        <p:nvPicPr>
          <p:cNvPr id="2052" name="Picture 4" descr="Logic Apps | Microsoft Azure Color">
            <a:extLst>
              <a:ext uri="{FF2B5EF4-FFF2-40B4-BE49-F238E27FC236}">
                <a16:creationId xmlns:a16="http://schemas.microsoft.com/office/drawing/2014/main" id="{E4597E69-CE95-F74A-A464-FD14C5558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513"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4920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AECF-0A53-AB4D-9134-D884C91E0B70}"/>
              </a:ext>
            </a:extLst>
          </p:cNvPr>
          <p:cNvSpPr>
            <a:spLocks noGrp="1"/>
          </p:cNvSpPr>
          <p:nvPr>
            <p:ph type="title"/>
          </p:nvPr>
        </p:nvSpPr>
        <p:spPr>
          <a:xfrm>
            <a:off x="316633" y="125273"/>
            <a:ext cx="11558734" cy="1590179"/>
          </a:xfrm>
        </p:spPr>
        <p:txBody>
          <a:bodyPr/>
          <a:lstStyle/>
          <a:p>
            <a:r>
              <a:rPr lang="en-IN" dirty="0"/>
              <a:t>Suppose you work at an athletic shoe company that is launching a new product. You sell the shoes on your website, manage your cloud-hosted advertising videos, and monitor social media to gauge reactions to the launch. The following illustration shows these processes. </a:t>
            </a:r>
            <a:endParaRPr lang="en-US" dirty="0"/>
          </a:p>
        </p:txBody>
      </p:sp>
      <p:pic>
        <p:nvPicPr>
          <p:cNvPr id="1026" name="Picture 2" descr="Diagram of three business processes for a fictitious shoe company: online sales to consumers, social-media analysis, and video asset management.">
            <a:extLst>
              <a:ext uri="{FF2B5EF4-FFF2-40B4-BE49-F238E27FC236}">
                <a16:creationId xmlns:a16="http://schemas.microsoft.com/office/drawing/2014/main" id="{D4710587-B6B4-6345-BFA4-2664BBFC6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2381250"/>
            <a:ext cx="6286500"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7131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AC4C-5D71-0F47-BA4E-985F85BB9AC4}"/>
              </a:ext>
            </a:extLst>
          </p:cNvPr>
          <p:cNvSpPr>
            <a:spLocks noGrp="1"/>
          </p:cNvSpPr>
          <p:nvPr>
            <p:ph type="title"/>
          </p:nvPr>
        </p:nvSpPr>
        <p:spPr>
          <a:xfrm>
            <a:off x="442765" y="225400"/>
            <a:ext cx="11306469" cy="831125"/>
          </a:xfrm>
        </p:spPr>
        <p:txBody>
          <a:bodyPr/>
          <a:lstStyle/>
          <a:p>
            <a:pPr algn="ctr"/>
            <a:r>
              <a:rPr lang="en-IN" sz="4000" b="1" dirty="0"/>
              <a:t>Business Process</a:t>
            </a:r>
            <a:br>
              <a:rPr lang="en-IN" sz="4000" b="1" dirty="0"/>
            </a:br>
            <a:endParaRPr lang="en-US" sz="4000" dirty="0"/>
          </a:p>
        </p:txBody>
      </p:sp>
      <p:sp>
        <p:nvSpPr>
          <p:cNvPr id="4" name="TextBox 3">
            <a:extLst>
              <a:ext uri="{FF2B5EF4-FFF2-40B4-BE49-F238E27FC236}">
                <a16:creationId xmlns:a16="http://schemas.microsoft.com/office/drawing/2014/main" id="{303082E3-569F-5749-BB6C-76FB8FD32DDF}"/>
              </a:ext>
            </a:extLst>
          </p:cNvPr>
          <p:cNvSpPr txBox="1"/>
          <p:nvPr/>
        </p:nvSpPr>
        <p:spPr>
          <a:xfrm>
            <a:off x="1024759" y="820043"/>
            <a:ext cx="10452538" cy="1200329"/>
          </a:xfrm>
          <a:prstGeom prst="rect">
            <a:avLst/>
          </a:prstGeom>
          <a:noFill/>
        </p:spPr>
        <p:txBody>
          <a:bodyPr wrap="square">
            <a:spAutoFit/>
          </a:bodyPr>
          <a:lstStyle/>
          <a:p>
            <a:r>
              <a:rPr lang="en-IN" sz="2400" dirty="0"/>
              <a:t>A </a:t>
            </a:r>
            <a:r>
              <a:rPr lang="en-IN" sz="2400" i="1" dirty="0"/>
              <a:t>business process</a:t>
            </a:r>
            <a:r>
              <a:rPr lang="en-IN" sz="2400" dirty="0"/>
              <a:t> or </a:t>
            </a:r>
            <a:r>
              <a:rPr lang="en-IN" sz="2400" i="1" dirty="0"/>
              <a:t>workflow</a:t>
            </a:r>
            <a:r>
              <a:rPr lang="en-IN" sz="2400" dirty="0"/>
              <a:t> is a sequence of tasks that produce a specific outcome. The result might be a decision, some data, or a notification.</a:t>
            </a:r>
          </a:p>
          <a:p>
            <a:endParaRPr lang="en-IN" sz="2400" dirty="0"/>
          </a:p>
        </p:txBody>
      </p:sp>
      <p:pic>
        <p:nvPicPr>
          <p:cNvPr id="3074" name="Picture 2" descr="Diagram showing a detailed flowchart for the way the fictional shoe company processes tweets written about their product.">
            <a:extLst>
              <a:ext uri="{FF2B5EF4-FFF2-40B4-BE49-F238E27FC236}">
                <a16:creationId xmlns:a16="http://schemas.microsoft.com/office/drawing/2014/main" id="{8D3E61CC-96EE-9849-99CF-A223C8038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676" y="2263901"/>
            <a:ext cx="3440823" cy="422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4300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AC4C-5D71-0F47-BA4E-985F85BB9AC4}"/>
              </a:ext>
            </a:extLst>
          </p:cNvPr>
          <p:cNvSpPr>
            <a:spLocks noGrp="1"/>
          </p:cNvSpPr>
          <p:nvPr>
            <p:ph type="title"/>
          </p:nvPr>
        </p:nvSpPr>
        <p:spPr>
          <a:xfrm>
            <a:off x="442765" y="430937"/>
            <a:ext cx="11306469" cy="420051"/>
          </a:xfrm>
        </p:spPr>
        <p:txBody>
          <a:bodyPr/>
          <a:lstStyle/>
          <a:p>
            <a:pPr algn="ctr"/>
            <a:r>
              <a:rPr lang="en-US" sz="3600" b="1" dirty="0"/>
              <a:t>WHAT IS LOGIC APP?</a:t>
            </a:r>
          </a:p>
        </p:txBody>
      </p:sp>
      <p:pic>
        <p:nvPicPr>
          <p:cNvPr id="4098" name="Picture 2" descr="Diagram of the steps to define and run a logic app workflow: select the components, use the designer to arrange them, then save your work.">
            <a:extLst>
              <a:ext uri="{FF2B5EF4-FFF2-40B4-BE49-F238E27FC236}">
                <a16:creationId xmlns:a16="http://schemas.microsoft.com/office/drawing/2014/main" id="{6DD87684-2226-EB41-8226-B61470554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495" y="2421211"/>
            <a:ext cx="8868543" cy="201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520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agram of services available in a logic app workflow. The services are shown in four groups: data storage, data processing, communication, and social media.">
            <a:extLst>
              <a:ext uri="{FF2B5EF4-FFF2-40B4-BE49-F238E27FC236}">
                <a16:creationId xmlns:a16="http://schemas.microsoft.com/office/drawing/2014/main" id="{67D3D6D6-A93B-CE4E-9830-10D12DEC6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655" y="228109"/>
            <a:ext cx="5956738" cy="640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718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agram showing the mapping of the tweet-analysis business process to a logic app workflow.">
            <a:extLst>
              <a:ext uri="{FF2B5EF4-FFF2-40B4-BE49-F238E27FC236}">
                <a16:creationId xmlns:a16="http://schemas.microsoft.com/office/drawing/2014/main" id="{44B08B27-5886-1E49-85B0-B0034C42F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831" y="1066845"/>
            <a:ext cx="7582338" cy="425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640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6A99-14AE-E94D-9C35-7DCF5362077A}"/>
              </a:ext>
            </a:extLst>
          </p:cNvPr>
          <p:cNvSpPr>
            <a:spLocks noGrp="1"/>
          </p:cNvSpPr>
          <p:nvPr>
            <p:ph type="title"/>
          </p:nvPr>
        </p:nvSpPr>
        <p:spPr>
          <a:xfrm>
            <a:off x="442765" y="430937"/>
            <a:ext cx="11306469" cy="420051"/>
          </a:xfrm>
        </p:spPr>
        <p:txBody>
          <a:bodyPr/>
          <a:lstStyle/>
          <a:p>
            <a:pPr algn="ctr"/>
            <a:r>
              <a:rPr lang="en-IN" sz="3600" b="1" dirty="0"/>
              <a:t>What is a connector?</a:t>
            </a:r>
            <a:endParaRPr lang="en-US" sz="3600" dirty="0"/>
          </a:p>
        </p:txBody>
      </p:sp>
      <p:sp>
        <p:nvSpPr>
          <p:cNvPr id="4" name="TextBox 3">
            <a:extLst>
              <a:ext uri="{FF2B5EF4-FFF2-40B4-BE49-F238E27FC236}">
                <a16:creationId xmlns:a16="http://schemas.microsoft.com/office/drawing/2014/main" id="{41CA2074-2870-0E49-A2C2-6EDC58C9217C}"/>
              </a:ext>
            </a:extLst>
          </p:cNvPr>
          <p:cNvSpPr txBox="1"/>
          <p:nvPr/>
        </p:nvSpPr>
        <p:spPr>
          <a:xfrm>
            <a:off x="221381" y="850988"/>
            <a:ext cx="11749235" cy="1323439"/>
          </a:xfrm>
          <a:prstGeom prst="rect">
            <a:avLst/>
          </a:prstGeom>
          <a:noFill/>
        </p:spPr>
        <p:txBody>
          <a:bodyPr wrap="square">
            <a:spAutoFit/>
          </a:bodyPr>
          <a:lstStyle/>
          <a:p>
            <a:r>
              <a:rPr lang="en-IN" sz="2000" dirty="0"/>
              <a:t>A </a:t>
            </a:r>
            <a:r>
              <a:rPr lang="en-IN" sz="2000" i="1" dirty="0"/>
              <a:t>connector</a:t>
            </a:r>
            <a:r>
              <a:rPr lang="en-IN" sz="2000" dirty="0"/>
              <a:t> is a component that provides an interface to an external service. For example, the Twitter connector allows you to send and retrieve tweets, while the Office 365 Outlook connector lets you manage your email, calendar, and contacts. Azure Logic Apps provides hundreds of pre-built connectors that you can use to create your apps.</a:t>
            </a:r>
          </a:p>
        </p:txBody>
      </p:sp>
      <p:pic>
        <p:nvPicPr>
          <p:cNvPr id="7170" name="Picture 2" descr="Diagram shows the Twitter connector calling methods in the Twitter API.">
            <a:extLst>
              <a:ext uri="{FF2B5EF4-FFF2-40B4-BE49-F238E27FC236}">
                <a16:creationId xmlns:a16="http://schemas.microsoft.com/office/drawing/2014/main" id="{3D302F58-A897-8D41-A21F-ED4AD9A45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138" y="2470150"/>
            <a:ext cx="7073724" cy="35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1560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61A7-7405-9F4C-B868-F0531677CB5A}"/>
              </a:ext>
            </a:extLst>
          </p:cNvPr>
          <p:cNvSpPr>
            <a:spLocks noGrp="1"/>
          </p:cNvSpPr>
          <p:nvPr>
            <p:ph type="title"/>
          </p:nvPr>
        </p:nvSpPr>
        <p:spPr>
          <a:xfrm>
            <a:off x="442765" y="430937"/>
            <a:ext cx="11306469" cy="420051"/>
          </a:xfrm>
        </p:spPr>
        <p:txBody>
          <a:bodyPr/>
          <a:lstStyle/>
          <a:p>
            <a:pPr algn="ctr"/>
            <a:r>
              <a:rPr lang="en-IN" sz="3600" b="1" dirty="0"/>
              <a:t>What are triggers and actions?</a:t>
            </a:r>
            <a:endParaRPr lang="en-US" sz="3600" dirty="0"/>
          </a:p>
        </p:txBody>
      </p:sp>
      <p:sp>
        <p:nvSpPr>
          <p:cNvPr id="4" name="TextBox 3">
            <a:extLst>
              <a:ext uri="{FF2B5EF4-FFF2-40B4-BE49-F238E27FC236}">
                <a16:creationId xmlns:a16="http://schemas.microsoft.com/office/drawing/2014/main" id="{4A7C87AA-B52F-9842-B2B0-AB0258A5F432}"/>
              </a:ext>
            </a:extLst>
          </p:cNvPr>
          <p:cNvSpPr txBox="1"/>
          <p:nvPr/>
        </p:nvSpPr>
        <p:spPr>
          <a:xfrm>
            <a:off x="442765" y="1056290"/>
            <a:ext cx="10624628" cy="2677656"/>
          </a:xfrm>
          <a:prstGeom prst="rect">
            <a:avLst/>
          </a:prstGeom>
          <a:noFill/>
        </p:spPr>
        <p:txBody>
          <a:bodyPr wrap="square">
            <a:spAutoFit/>
          </a:bodyPr>
          <a:lstStyle/>
          <a:p>
            <a:r>
              <a:rPr lang="en-IN" sz="2400" dirty="0"/>
              <a:t>Workflows are built from different types of tasks. For example, in our social media monitoring scenario, the workflow starts when a new tweet is posted. The workflow then </a:t>
            </a:r>
            <a:r>
              <a:rPr lang="en-IN" sz="2400" dirty="0" err="1"/>
              <a:t>analyzes</a:t>
            </a:r>
            <a:r>
              <a:rPr lang="en-IN" sz="2400" dirty="0"/>
              <a:t> the sentiment and makes a decision, based on the sentiment score. Azure Logic Apps uses the terms </a:t>
            </a:r>
            <a:r>
              <a:rPr lang="en-IN" sz="2400" i="1" dirty="0"/>
              <a:t>trigger</a:t>
            </a:r>
            <a:r>
              <a:rPr lang="en-IN" sz="2400" dirty="0"/>
              <a:t>, </a:t>
            </a:r>
            <a:r>
              <a:rPr lang="en-IN" sz="2400" i="1" dirty="0"/>
              <a:t>action</a:t>
            </a:r>
            <a:r>
              <a:rPr lang="en-IN" sz="2400" dirty="0"/>
              <a:t>, and </a:t>
            </a:r>
            <a:r>
              <a:rPr lang="en-IN" sz="2400" i="1" dirty="0"/>
              <a:t>control action</a:t>
            </a:r>
            <a:r>
              <a:rPr lang="en-IN" sz="2400" dirty="0"/>
              <a:t> for these concepts. These operations are the building blocks of Azure Logic Apps. The following diagram shows how to use each type of step in the social media monitoring app.</a:t>
            </a:r>
            <a:endParaRPr lang="en-US" sz="2400" dirty="0"/>
          </a:p>
        </p:txBody>
      </p:sp>
    </p:spTree>
    <p:extLst>
      <p:ext uri="{BB962C8B-B14F-4D97-AF65-F5344CB8AC3E}">
        <p14:creationId xmlns:p14="http://schemas.microsoft.com/office/powerpoint/2010/main" val="20283043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iagram shows flowchart for shoe company social media monitoring process. Each step is labeled as a trigger, action, or control action.">
            <a:extLst>
              <a:ext uri="{FF2B5EF4-FFF2-40B4-BE49-F238E27FC236}">
                <a16:creationId xmlns:a16="http://schemas.microsoft.com/office/drawing/2014/main" id="{825291C0-DAA2-BE49-84E7-83DA239A3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34" y="281959"/>
            <a:ext cx="6733409" cy="581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3724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26372" y="1519117"/>
            <a:ext cx="5351656" cy="460693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spcBef>
                <a:spcPts val="1176"/>
              </a:spcBef>
            </a:pPr>
            <a:r>
              <a:rPr lang="en-US" sz="2500" dirty="0">
                <a:solidFill>
                  <a:schemeClr val="tx1"/>
                </a:solidFill>
                <a:latin typeface="+mj-lt"/>
              </a:rPr>
              <a:t>Instructors:</a:t>
            </a:r>
            <a:r>
              <a:rPr lang="en-US" sz="2500" dirty="0">
                <a:solidFill>
                  <a:schemeClr val="tx1"/>
                </a:solidFill>
              </a:rPr>
              <a:t> Deepanshu</a:t>
            </a:r>
          </a:p>
          <a:p>
            <a:pPr>
              <a:spcBef>
                <a:spcPts val="1176"/>
              </a:spcBef>
            </a:pPr>
            <a:endParaRPr lang="en-US" sz="2549" dirty="0">
              <a:solidFill>
                <a:schemeClr val="tx1"/>
              </a:solidFill>
            </a:endParaRPr>
          </a:p>
          <a:p>
            <a:pPr>
              <a:spcBef>
                <a:spcPts val="1176"/>
              </a:spcBef>
            </a:pPr>
            <a:r>
              <a:rPr lang="en-US" sz="2500" dirty="0">
                <a:solidFill>
                  <a:schemeClr val="tx1"/>
                </a:solidFill>
              </a:rPr>
              <a:t>Microsoft Certified Trainers, HPE Instructors – AI and Data Engineering</a:t>
            </a:r>
            <a:endParaRPr lang="en-US" sz="2500" dirty="0">
              <a:solidFill>
                <a:schemeClr val="tx1"/>
              </a:solidFill>
              <a:cs typeface="Calibri"/>
            </a:endParaRPr>
          </a:p>
          <a:p>
            <a:pPr>
              <a:spcBef>
                <a:spcPts val="1176"/>
              </a:spcBef>
            </a:pPr>
            <a:r>
              <a:rPr lang="en-US" sz="2500" dirty="0">
                <a:solidFill>
                  <a:schemeClr val="tx1"/>
                </a:solidFill>
                <a:cs typeface="Calibri"/>
              </a:rPr>
              <a:t>Trained 10k+ audience</a:t>
            </a:r>
          </a:p>
          <a:p>
            <a:pPr>
              <a:spcBef>
                <a:spcPts val="1176"/>
              </a:spcBef>
            </a:pPr>
            <a:endParaRPr lang="en-US" sz="2500" dirty="0">
              <a:solidFill>
                <a:schemeClr val="tx1"/>
              </a:solidFill>
            </a:endParaRPr>
          </a:p>
          <a:p>
            <a:pPr>
              <a:spcBef>
                <a:spcPts val="1176"/>
              </a:spcBef>
            </a:pPr>
            <a:r>
              <a:rPr lang="en-US" sz="2500" dirty="0">
                <a:solidFill>
                  <a:schemeClr val="tx1"/>
                </a:solidFill>
              </a:rPr>
              <a:t>RPS Consulting</a:t>
            </a:r>
            <a:endParaRPr lang="en-US" sz="2500" dirty="0">
              <a:solidFill>
                <a:schemeClr val="tx1"/>
              </a:solidFill>
              <a:cs typeface="Calibri"/>
            </a:endParaRPr>
          </a:p>
          <a:p>
            <a:pPr>
              <a:spcBef>
                <a:spcPts val="1176"/>
              </a:spcBef>
            </a:pPr>
            <a:endParaRPr lang="en-US" sz="2549" dirty="0">
              <a:solidFill>
                <a:schemeClr val="tx1"/>
              </a:solidFill>
            </a:endParaRPr>
          </a:p>
          <a:p>
            <a:pPr>
              <a:spcBef>
                <a:spcPts val="1176"/>
              </a:spcBef>
            </a:pPr>
            <a:endParaRPr lang="en-US" sz="2549" dirty="0">
              <a:solidFill>
                <a:schemeClr val="tx1"/>
              </a:solidFill>
            </a:endParaRP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5919251" y="1519116"/>
            <a:ext cx="5854108" cy="460693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40" y="2232789"/>
            <a:ext cx="4888927" cy="3179595"/>
          </a:xfrm>
          <a:prstGeom prst="rect">
            <a:avLst/>
          </a:prstGeom>
        </p:spPr>
      </p:pic>
      <p:pic>
        <p:nvPicPr>
          <p:cNvPr id="3" name="Picture 3">
            <a:extLst>
              <a:ext uri="{FF2B5EF4-FFF2-40B4-BE49-F238E27FC236}">
                <a16:creationId xmlns:a16="http://schemas.microsoft.com/office/drawing/2014/main" id="{23035C08-E216-8FED-7D22-9AE20ED9C2F7}"/>
              </a:ext>
            </a:extLst>
          </p:cNvPr>
          <p:cNvPicPr>
            <a:picLocks noChangeAspect="1"/>
          </p:cNvPicPr>
          <p:nvPr/>
        </p:nvPicPr>
        <p:blipFill>
          <a:blip r:embed="rId3"/>
          <a:stretch>
            <a:fillRect/>
          </a:stretch>
        </p:blipFill>
        <p:spPr>
          <a:xfrm>
            <a:off x="7991964" y="3429000"/>
            <a:ext cx="1504950" cy="1295400"/>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agram shows the Twitter connector with a trigger that notifies you about new tweets and with actions that can send tweets and manage your account.">
            <a:extLst>
              <a:ext uri="{FF2B5EF4-FFF2-40B4-BE49-F238E27FC236}">
                <a16:creationId xmlns:a16="http://schemas.microsoft.com/office/drawing/2014/main" id="{4762CECE-C02D-F444-8BB6-078A87DD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951" y="1659311"/>
            <a:ext cx="6701221" cy="353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agram shows the Dropbox connector with triggers that notify you when files are created or modified and with actions to manage files.">
            <a:extLst>
              <a:ext uri="{FF2B5EF4-FFF2-40B4-BE49-F238E27FC236}">
                <a16:creationId xmlns:a16="http://schemas.microsoft.com/office/drawing/2014/main" id="{C41D3DEE-0AFD-DF43-AAB3-45F739308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730" y="1541931"/>
            <a:ext cx="7120540" cy="377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833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iagram shows the Twilio connector with actions that send and retrieve text messages, but no triggers.">
            <a:extLst>
              <a:ext uri="{FF2B5EF4-FFF2-40B4-BE49-F238E27FC236}">
                <a16:creationId xmlns:a16="http://schemas.microsoft.com/office/drawing/2014/main" id="{FE9E5518-3E60-5347-AA59-B6E092EE6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014" y="1426780"/>
            <a:ext cx="6659836" cy="363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23325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A74E-26CE-6C49-8B88-30500A5A85B5}"/>
              </a:ext>
            </a:extLst>
          </p:cNvPr>
          <p:cNvSpPr>
            <a:spLocks noGrp="1"/>
          </p:cNvSpPr>
          <p:nvPr>
            <p:ph type="title"/>
          </p:nvPr>
        </p:nvSpPr>
        <p:spPr>
          <a:xfrm>
            <a:off x="442765" y="442190"/>
            <a:ext cx="11306469" cy="397545"/>
          </a:xfrm>
        </p:spPr>
        <p:txBody>
          <a:bodyPr/>
          <a:lstStyle/>
          <a:p>
            <a:r>
              <a:rPr lang="en-IN" b="1" dirty="0"/>
              <a:t>Building workflows from triggers and actions</a:t>
            </a:r>
            <a:endParaRPr lang="en-US" dirty="0"/>
          </a:p>
        </p:txBody>
      </p:sp>
      <p:pic>
        <p:nvPicPr>
          <p:cNvPr id="12290" name="Picture 2" descr="Diagram shows the trigger and actions in the social media monitoring app. Each operation shows the associated external service.">
            <a:extLst>
              <a:ext uri="{FF2B5EF4-FFF2-40B4-BE49-F238E27FC236}">
                <a16:creationId xmlns:a16="http://schemas.microsoft.com/office/drawing/2014/main" id="{326F4746-A41E-C447-9997-5163BAFDE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269" y="1564564"/>
            <a:ext cx="7999029" cy="3728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9054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3976-6C52-5245-8347-77286055F5A8}"/>
              </a:ext>
            </a:extLst>
          </p:cNvPr>
          <p:cNvSpPr>
            <a:spLocks noGrp="1"/>
          </p:cNvSpPr>
          <p:nvPr>
            <p:ph type="title"/>
          </p:nvPr>
        </p:nvSpPr>
        <p:spPr>
          <a:xfrm>
            <a:off x="442765" y="442190"/>
            <a:ext cx="11306469" cy="397545"/>
          </a:xfrm>
        </p:spPr>
        <p:txBody>
          <a:bodyPr/>
          <a:lstStyle/>
          <a:p>
            <a:r>
              <a:rPr lang="en-IN" b="1" dirty="0"/>
              <a:t>Triggers and Actions Working together</a:t>
            </a:r>
            <a:endParaRPr lang="en-US" dirty="0"/>
          </a:p>
        </p:txBody>
      </p:sp>
      <p:pic>
        <p:nvPicPr>
          <p:cNvPr id="13314" name="Picture 2" descr="Diagram shows the input and output for the &quot;When a new tweet is posted&quot; trigger and the &quot;Detect sentiment&quot; action.">
            <a:extLst>
              <a:ext uri="{FF2B5EF4-FFF2-40B4-BE49-F238E27FC236}">
                <a16:creationId xmlns:a16="http://schemas.microsoft.com/office/drawing/2014/main" id="{EB210482-58C1-C84C-8959-A9EE4C964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076" y="1121255"/>
            <a:ext cx="8003846" cy="230774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iagram shows how the results of all preceding operations are available to all later steps of the logic app.">
            <a:extLst>
              <a:ext uri="{FF2B5EF4-FFF2-40B4-BE49-F238E27FC236}">
                <a16:creationId xmlns:a16="http://schemas.microsoft.com/office/drawing/2014/main" id="{36E5AFC6-23ED-F247-8B66-78B72CBAF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588" y="3594220"/>
            <a:ext cx="6064821" cy="312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1123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780B-003F-5E4B-918E-F9FFE413ED83}"/>
              </a:ext>
            </a:extLst>
          </p:cNvPr>
          <p:cNvSpPr>
            <a:spLocks noGrp="1"/>
          </p:cNvSpPr>
          <p:nvPr>
            <p:ph type="title"/>
          </p:nvPr>
        </p:nvSpPr>
        <p:spPr>
          <a:xfrm>
            <a:off x="442765" y="430937"/>
            <a:ext cx="11306469" cy="420051"/>
          </a:xfrm>
        </p:spPr>
        <p:txBody>
          <a:bodyPr/>
          <a:lstStyle/>
          <a:p>
            <a:pPr algn="ctr"/>
            <a:r>
              <a:rPr lang="en-IN" sz="3600" b="1" dirty="0"/>
              <a:t>Control Actions</a:t>
            </a:r>
            <a:endParaRPr lang="en-US" sz="3600" dirty="0"/>
          </a:p>
        </p:txBody>
      </p:sp>
      <p:sp>
        <p:nvSpPr>
          <p:cNvPr id="4" name="TextBox 3">
            <a:extLst>
              <a:ext uri="{FF2B5EF4-FFF2-40B4-BE49-F238E27FC236}">
                <a16:creationId xmlns:a16="http://schemas.microsoft.com/office/drawing/2014/main" id="{EC001202-7000-0747-BEC6-47EE73B70F46}"/>
              </a:ext>
            </a:extLst>
          </p:cNvPr>
          <p:cNvSpPr txBox="1"/>
          <p:nvPr/>
        </p:nvSpPr>
        <p:spPr>
          <a:xfrm>
            <a:off x="721894" y="943528"/>
            <a:ext cx="11710737" cy="1477328"/>
          </a:xfrm>
          <a:prstGeom prst="rect">
            <a:avLst/>
          </a:prstGeom>
          <a:noFill/>
        </p:spPr>
        <p:txBody>
          <a:bodyPr wrap="square">
            <a:spAutoFit/>
          </a:bodyPr>
          <a:lstStyle/>
          <a:p>
            <a:r>
              <a:rPr lang="en-IN" i="1" dirty="0"/>
              <a:t>Control actions</a:t>
            </a:r>
            <a:r>
              <a:rPr lang="en-IN" dirty="0"/>
              <a:t> are special actions built-in to Azure Logic Apps that provides these control constructs:</a:t>
            </a:r>
          </a:p>
          <a:p>
            <a:pPr>
              <a:buFont typeface="Arial" panose="020B0604020202020204" pitchFamily="34" charset="0"/>
              <a:buChar char="•"/>
            </a:pPr>
            <a:r>
              <a:rPr lang="en-IN" i="1" dirty="0"/>
              <a:t>Condition</a:t>
            </a:r>
            <a:r>
              <a:rPr lang="en-IN" dirty="0"/>
              <a:t> statements controlled by a Boolean expression.</a:t>
            </a:r>
          </a:p>
          <a:p>
            <a:pPr>
              <a:buFont typeface="Arial" panose="020B0604020202020204" pitchFamily="34" charset="0"/>
              <a:buChar char="•"/>
            </a:pPr>
            <a:r>
              <a:rPr lang="en-IN" i="1" dirty="0"/>
              <a:t>Switch</a:t>
            </a:r>
            <a:r>
              <a:rPr lang="en-IN" dirty="0"/>
              <a:t> statements.</a:t>
            </a:r>
          </a:p>
          <a:p>
            <a:pPr>
              <a:buFont typeface="Arial" panose="020B0604020202020204" pitchFamily="34" charset="0"/>
              <a:buChar char="•"/>
            </a:pPr>
            <a:r>
              <a:rPr lang="en-IN" i="1" dirty="0"/>
              <a:t>For each</a:t>
            </a:r>
            <a:r>
              <a:rPr lang="en-IN" dirty="0"/>
              <a:t> and </a:t>
            </a:r>
            <a:r>
              <a:rPr lang="en-IN" i="1" dirty="0"/>
              <a:t>until</a:t>
            </a:r>
            <a:r>
              <a:rPr lang="en-IN" dirty="0"/>
              <a:t> loops.</a:t>
            </a:r>
          </a:p>
          <a:p>
            <a:pPr>
              <a:buFont typeface="Arial" panose="020B0604020202020204" pitchFamily="34" charset="0"/>
              <a:buChar char="•"/>
            </a:pPr>
            <a:r>
              <a:rPr lang="en-IN" dirty="0"/>
              <a:t>Unconditional </a:t>
            </a:r>
            <a:r>
              <a:rPr lang="en-IN" i="1" dirty="0"/>
              <a:t>branch</a:t>
            </a:r>
            <a:r>
              <a:rPr lang="en-IN" dirty="0"/>
              <a:t> instructions.</a:t>
            </a:r>
          </a:p>
        </p:txBody>
      </p:sp>
      <p:pic>
        <p:nvPicPr>
          <p:cNvPr id="14338" name="Picture 2" descr="Diagram shows the social media monitoring app branches that are based on tweet sentiment.">
            <a:extLst>
              <a:ext uri="{FF2B5EF4-FFF2-40B4-BE49-F238E27FC236}">
                <a16:creationId xmlns:a16="http://schemas.microsoft.com/office/drawing/2014/main" id="{EC5EF395-2473-724F-AA6A-1A3F0001D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303" y="1702792"/>
            <a:ext cx="2791329" cy="472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13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9CA8-4132-6447-A865-4D4B57A74539}"/>
              </a:ext>
            </a:extLst>
          </p:cNvPr>
          <p:cNvSpPr>
            <a:spLocks noGrp="1"/>
          </p:cNvSpPr>
          <p:nvPr>
            <p:ph type="title"/>
          </p:nvPr>
        </p:nvSpPr>
        <p:spPr>
          <a:xfrm>
            <a:off x="442765" y="243418"/>
            <a:ext cx="11306469" cy="795089"/>
          </a:xfrm>
        </p:spPr>
        <p:txBody>
          <a:bodyPr/>
          <a:lstStyle/>
          <a:p>
            <a:r>
              <a:rPr lang="en-IN" dirty="0"/>
              <a:t>The following diagram shows the use for the </a:t>
            </a:r>
            <a:r>
              <a:rPr lang="en-IN" i="1" dirty="0"/>
              <a:t>condition</a:t>
            </a:r>
            <a:r>
              <a:rPr lang="en-IN" dirty="0"/>
              <a:t> statement in the social media monitoring app:</a:t>
            </a:r>
            <a:endParaRPr lang="en-US" dirty="0"/>
          </a:p>
        </p:txBody>
      </p:sp>
      <p:pic>
        <p:nvPicPr>
          <p:cNvPr id="15362" name="Picture 2" descr="Diagram shows the social media monitoring workflow with the built-in control action that chooses branches, based on tweet sentiment.">
            <a:extLst>
              <a:ext uri="{FF2B5EF4-FFF2-40B4-BE49-F238E27FC236}">
                <a16:creationId xmlns:a16="http://schemas.microsoft.com/office/drawing/2014/main" id="{B53B81BC-620F-1648-8559-461AEDD18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368" y="1162115"/>
            <a:ext cx="5046245" cy="479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560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AE2C-FF3B-D94E-BC22-5ED603942694}"/>
              </a:ext>
            </a:extLst>
          </p:cNvPr>
          <p:cNvSpPr>
            <a:spLocks noGrp="1"/>
          </p:cNvSpPr>
          <p:nvPr>
            <p:ph type="title"/>
          </p:nvPr>
        </p:nvSpPr>
        <p:spPr>
          <a:xfrm>
            <a:off x="442765" y="430937"/>
            <a:ext cx="11306469" cy="420051"/>
          </a:xfrm>
        </p:spPr>
        <p:txBody>
          <a:bodyPr/>
          <a:lstStyle/>
          <a:p>
            <a:pPr algn="ctr"/>
            <a:r>
              <a:rPr lang="en-IN" sz="3600" b="1" dirty="0"/>
              <a:t>Workflow Designer</a:t>
            </a:r>
            <a:endParaRPr lang="en-US" sz="3600" dirty="0"/>
          </a:p>
        </p:txBody>
      </p:sp>
      <p:sp>
        <p:nvSpPr>
          <p:cNvPr id="5" name="TextBox 4">
            <a:extLst>
              <a:ext uri="{FF2B5EF4-FFF2-40B4-BE49-F238E27FC236}">
                <a16:creationId xmlns:a16="http://schemas.microsoft.com/office/drawing/2014/main" id="{FCCAF7A3-3C60-DE45-BEBA-EA8D4229D40A}"/>
              </a:ext>
            </a:extLst>
          </p:cNvPr>
          <p:cNvSpPr txBox="1"/>
          <p:nvPr/>
        </p:nvSpPr>
        <p:spPr>
          <a:xfrm>
            <a:off x="946484" y="1395664"/>
            <a:ext cx="10042358" cy="4031873"/>
          </a:xfrm>
          <a:prstGeom prst="rect">
            <a:avLst/>
          </a:prstGeom>
          <a:noFill/>
        </p:spPr>
        <p:txBody>
          <a:bodyPr wrap="square">
            <a:spAutoFit/>
          </a:bodyPr>
          <a:lstStyle/>
          <a:p>
            <a:r>
              <a:rPr lang="en-IN" sz="3200" dirty="0"/>
              <a:t>The workflow designer is a graphical tool for creating your workflows. The designer provides canvas surface where you add a trigger and actions to your workflow. For example, the social media monitoring app uses the trigger named </a:t>
            </a:r>
            <a:r>
              <a:rPr lang="en-IN" sz="3200" b="1" dirty="0"/>
              <a:t>When a new tweet is posted</a:t>
            </a:r>
            <a:r>
              <a:rPr lang="en-IN" sz="3200" dirty="0"/>
              <a:t>, a control action known as a </a:t>
            </a:r>
            <a:r>
              <a:rPr lang="en-IN" sz="3200" i="1" dirty="0"/>
              <a:t>condition</a:t>
            </a:r>
            <a:r>
              <a:rPr lang="en-IN" sz="3200" dirty="0"/>
              <a:t>, and actions named </a:t>
            </a:r>
            <a:r>
              <a:rPr lang="en-IN" sz="3200" b="1" dirty="0"/>
              <a:t>Detect sentiment</a:t>
            </a:r>
            <a:r>
              <a:rPr lang="en-IN" sz="3200" dirty="0"/>
              <a:t>, </a:t>
            </a:r>
            <a:r>
              <a:rPr lang="en-IN" sz="3200" b="1" dirty="0"/>
              <a:t>Insert row</a:t>
            </a:r>
            <a:r>
              <a:rPr lang="en-IN" sz="3200" dirty="0"/>
              <a:t>, and </a:t>
            </a:r>
            <a:r>
              <a:rPr lang="en-IN" sz="3200" b="1" dirty="0"/>
              <a:t>Send an email</a:t>
            </a:r>
            <a:r>
              <a:rPr lang="en-IN" sz="3200" dirty="0"/>
              <a:t>. The following screenshot shows the social media monitoring workflow in the designer:</a:t>
            </a:r>
            <a:endParaRPr lang="en-US" sz="3200" dirty="0"/>
          </a:p>
        </p:txBody>
      </p:sp>
    </p:spTree>
    <p:extLst>
      <p:ext uri="{BB962C8B-B14F-4D97-AF65-F5344CB8AC3E}">
        <p14:creationId xmlns:p14="http://schemas.microsoft.com/office/powerpoint/2010/main" val="14834711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AE2C-FF3B-D94E-BC22-5ED603942694}"/>
              </a:ext>
            </a:extLst>
          </p:cNvPr>
          <p:cNvSpPr>
            <a:spLocks noGrp="1"/>
          </p:cNvSpPr>
          <p:nvPr>
            <p:ph type="title"/>
          </p:nvPr>
        </p:nvSpPr>
        <p:spPr>
          <a:xfrm>
            <a:off x="442765" y="430937"/>
            <a:ext cx="11306469" cy="420051"/>
          </a:xfrm>
        </p:spPr>
        <p:txBody>
          <a:bodyPr/>
          <a:lstStyle/>
          <a:p>
            <a:pPr algn="ctr"/>
            <a:r>
              <a:rPr lang="en-IN" sz="3600" b="1" dirty="0"/>
              <a:t>Workflow Designer</a:t>
            </a:r>
            <a:endParaRPr lang="en-US" sz="3600" dirty="0"/>
          </a:p>
        </p:txBody>
      </p:sp>
      <p:pic>
        <p:nvPicPr>
          <p:cNvPr id="16386" name="Picture 2" descr="Screenshot shows the social media monitoring app in the workflow designer.">
            <a:extLst>
              <a:ext uri="{FF2B5EF4-FFF2-40B4-BE49-F238E27FC236}">
                <a16:creationId xmlns:a16="http://schemas.microsoft.com/office/drawing/2014/main" id="{4B081E03-588D-B24B-ADE8-C9D093730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8850"/>
            <a:ext cx="12192000" cy="493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362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0749-6FF3-5648-8ECB-FE947CED9238}"/>
              </a:ext>
            </a:extLst>
          </p:cNvPr>
          <p:cNvSpPr>
            <a:spLocks noGrp="1"/>
          </p:cNvSpPr>
          <p:nvPr>
            <p:ph type="title"/>
          </p:nvPr>
        </p:nvSpPr>
        <p:spPr>
          <a:xfrm>
            <a:off x="564688" y="753671"/>
            <a:ext cx="11306469" cy="416268"/>
          </a:xfrm>
        </p:spPr>
        <p:txBody>
          <a:bodyPr/>
          <a:lstStyle/>
          <a:p>
            <a:r>
              <a:rPr lang="en-IN" sz="3600" b="1" i="0" dirty="0">
                <a:solidFill>
                  <a:srgbClr val="161616"/>
                </a:solidFill>
                <a:effectLst/>
                <a:latin typeface="Segoe UI" panose="020B0502040204020203" pitchFamily="34" charset="0"/>
              </a:rPr>
              <a:t>How logic apps work</a:t>
            </a:r>
            <a:endParaRPr lang="en-US" sz="3600" dirty="0"/>
          </a:p>
        </p:txBody>
      </p:sp>
      <p:sp>
        <p:nvSpPr>
          <p:cNvPr id="4" name="TextBox 3">
            <a:extLst>
              <a:ext uri="{FF2B5EF4-FFF2-40B4-BE49-F238E27FC236}">
                <a16:creationId xmlns:a16="http://schemas.microsoft.com/office/drawing/2014/main" id="{E0322561-5597-B646-8724-C4ED82F90B76}"/>
              </a:ext>
            </a:extLst>
          </p:cNvPr>
          <p:cNvSpPr txBox="1"/>
          <p:nvPr/>
        </p:nvSpPr>
        <p:spPr>
          <a:xfrm>
            <a:off x="442765" y="1513505"/>
            <a:ext cx="11550316" cy="5262979"/>
          </a:xfrm>
          <a:prstGeom prst="rect">
            <a:avLst/>
          </a:prstGeom>
          <a:noFill/>
        </p:spPr>
        <p:txBody>
          <a:bodyPr wrap="square">
            <a:spAutoFit/>
          </a:bodyPr>
          <a:lstStyle/>
          <a:p>
            <a:r>
              <a:rPr lang="en-IN" sz="2400" dirty="0">
                <a:solidFill>
                  <a:srgbClr val="161616"/>
                </a:solidFill>
                <a:latin typeface="Segoe UI" panose="020B0502040204020203" pitchFamily="34" charset="0"/>
              </a:rPr>
              <a:t>Y</a:t>
            </a:r>
            <a:r>
              <a:rPr lang="en-IN" sz="2400" b="0" i="0" dirty="0">
                <a:solidFill>
                  <a:srgbClr val="161616"/>
                </a:solidFill>
                <a:effectLst/>
                <a:latin typeface="Segoe UI" panose="020B0502040204020203" pitchFamily="34" charset="0"/>
              </a:rPr>
              <a:t>ou have an order system, and your workflow processes incoming orders. You want to review orders above a certain cost manually. Your workflow already has previous steps that determine how much an incoming order costs. So, you create an initial condition based on that cost value. For example:</a:t>
            </a:r>
          </a:p>
          <a:p>
            <a:pPr algn="l">
              <a:buFont typeface="Arial" panose="020B0604020202020204" pitchFamily="34" charset="0"/>
              <a:buChar char="•"/>
            </a:pPr>
            <a:r>
              <a:rPr lang="en-IN" sz="2400" b="0" i="0" dirty="0">
                <a:solidFill>
                  <a:srgbClr val="161616"/>
                </a:solidFill>
                <a:effectLst/>
                <a:latin typeface="Segoe UI" panose="020B0502040204020203" pitchFamily="34" charset="0"/>
              </a:rPr>
              <a:t>If the order is below a certain amount, the condition is false. So, the workflow processes the order.</a:t>
            </a:r>
          </a:p>
          <a:p>
            <a:pPr algn="l">
              <a:buFont typeface="Arial" panose="020B0604020202020204" pitchFamily="34" charset="0"/>
              <a:buChar char="•"/>
            </a:pPr>
            <a:r>
              <a:rPr lang="en-IN" sz="2400" b="0" i="0" dirty="0">
                <a:solidFill>
                  <a:srgbClr val="161616"/>
                </a:solidFill>
                <a:effectLst/>
                <a:latin typeface="Segoe UI" panose="020B0502040204020203" pitchFamily="34" charset="0"/>
              </a:rPr>
              <a:t>If the condition is true, the workflow sends an email for manual review. A switch determines the next step.</a:t>
            </a:r>
          </a:p>
          <a:p>
            <a:pPr marL="742950" lvl="1" indent="-285750" algn="l">
              <a:buFont typeface="Arial" panose="020B0604020202020204" pitchFamily="34" charset="0"/>
              <a:buChar char="•"/>
            </a:pPr>
            <a:r>
              <a:rPr lang="en-IN" sz="2400" b="0" i="0" dirty="0">
                <a:solidFill>
                  <a:srgbClr val="161616"/>
                </a:solidFill>
                <a:effectLst/>
                <a:latin typeface="Segoe UI" panose="020B0502040204020203" pitchFamily="34" charset="0"/>
              </a:rPr>
              <a:t>If the reviewer approves, the workflow continues to process the order.</a:t>
            </a:r>
          </a:p>
          <a:p>
            <a:pPr marL="742950" lvl="1" indent="-285750" algn="l">
              <a:buFont typeface="Arial" panose="020B0604020202020204" pitchFamily="34" charset="0"/>
              <a:buChar char="•"/>
            </a:pPr>
            <a:r>
              <a:rPr lang="en-IN" sz="2400" b="0" i="0" dirty="0">
                <a:solidFill>
                  <a:srgbClr val="161616"/>
                </a:solidFill>
                <a:effectLst/>
                <a:latin typeface="Segoe UI" panose="020B0502040204020203" pitchFamily="34" charset="0"/>
              </a:rPr>
              <a:t>If the reviewer escalates, the workflow sends an escalation email to get more information about the order.</a:t>
            </a:r>
          </a:p>
          <a:p>
            <a:pPr marL="1143000" lvl="2" indent="-228600" algn="l">
              <a:buFont typeface="Arial" panose="020B0604020202020204" pitchFamily="34" charset="0"/>
              <a:buChar char="•"/>
            </a:pPr>
            <a:r>
              <a:rPr lang="en-IN" sz="2400" b="0" i="0" dirty="0">
                <a:solidFill>
                  <a:srgbClr val="161616"/>
                </a:solidFill>
                <a:effectLst/>
                <a:latin typeface="Segoe UI" panose="020B0502040204020203" pitchFamily="34" charset="0"/>
              </a:rPr>
              <a:t>If the escalation requirements are met, the response condition is true. So, the order is processed.</a:t>
            </a:r>
          </a:p>
          <a:p>
            <a:pPr marL="1143000" lvl="2" indent="-228600" algn="l">
              <a:buFont typeface="Arial" panose="020B0604020202020204" pitchFamily="34" charset="0"/>
              <a:buChar char="•"/>
            </a:pPr>
            <a:r>
              <a:rPr lang="en-IN" sz="2400" b="0" i="0" dirty="0">
                <a:solidFill>
                  <a:srgbClr val="161616"/>
                </a:solidFill>
                <a:effectLst/>
                <a:latin typeface="Segoe UI" panose="020B0502040204020203" pitchFamily="34" charset="0"/>
              </a:rPr>
              <a:t>If the response condition is false, an email is sent regarding the problem.</a:t>
            </a:r>
          </a:p>
        </p:txBody>
      </p:sp>
    </p:spTree>
    <p:extLst>
      <p:ext uri="{BB962C8B-B14F-4D97-AF65-F5344CB8AC3E}">
        <p14:creationId xmlns:p14="http://schemas.microsoft.com/office/powerpoint/2010/main" val="1995363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a:t>Classroom experience (</a:t>
            </a:r>
            <a:r>
              <a:rPr lang="en-US">
                <a:solidFill>
                  <a:srgbClr val="9E0000"/>
                </a:solidFill>
              </a:rPr>
              <a:t>optional – adjust as needed</a:t>
            </a:r>
            <a:r>
              <a:rPr lang="en-US"/>
              <a:t>)</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651" y="1132597"/>
            <a:ext cx="732080" cy="73208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308302" y="1355318"/>
            <a:ext cx="4392482" cy="268927"/>
          </a:xfrm>
          <a:prstGeom prst="rect">
            <a:avLst/>
          </a:prstGeom>
          <a:noFill/>
        </p:spPr>
        <p:txBody>
          <a:bodyPr wrap="none" lIns="0" tIns="0" rIns="0" bIns="0" rtlCol="0" anchor="ctr">
            <a:noAutofit/>
          </a:bodyPr>
          <a:lstStyle/>
          <a:p>
            <a:pPr>
              <a:spcAft>
                <a:spcPts val="588"/>
              </a:spcAft>
            </a:pPr>
            <a:r>
              <a:rPr lang="en-US" sz="1961"/>
              <a:t>Class hours</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298394" y="1911655"/>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51" y="1960589"/>
            <a:ext cx="732080" cy="73208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308302" y="2182880"/>
            <a:ext cx="4392482" cy="268927"/>
          </a:xfrm>
          <a:prstGeom prst="rect">
            <a:avLst/>
          </a:prstGeom>
          <a:noFill/>
        </p:spPr>
        <p:txBody>
          <a:bodyPr wrap="none" lIns="0" tIns="0" rIns="0" bIns="0" rtlCol="0" anchor="ctr">
            <a:noAutofit/>
          </a:bodyPr>
          <a:lstStyle/>
          <a:p>
            <a:pPr>
              <a:spcAft>
                <a:spcPts val="588"/>
              </a:spcAft>
            </a:pPr>
            <a:r>
              <a:rPr lang="en-US" sz="1961"/>
              <a:t>Virtual access</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298394" y="2739647"/>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400717" y="2799072"/>
            <a:ext cx="719814" cy="719814"/>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308302" y="3010441"/>
            <a:ext cx="4392482" cy="268927"/>
          </a:xfrm>
          <a:prstGeom prst="rect">
            <a:avLst/>
          </a:prstGeom>
          <a:noFill/>
        </p:spPr>
        <p:txBody>
          <a:bodyPr wrap="none" lIns="0" tIns="0" rIns="0" bIns="0" rtlCol="0" anchor="ctr">
            <a:noAutofit/>
          </a:bodyPr>
          <a:lstStyle/>
          <a:p>
            <a:pPr>
              <a:spcAft>
                <a:spcPts val="588"/>
              </a:spcAft>
            </a:pPr>
            <a:r>
              <a:rPr lang="en-US" sz="1961"/>
              <a:t>Parking</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298394" y="3567639"/>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405963" y="3619863"/>
            <a:ext cx="721589" cy="721589"/>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308302" y="3838003"/>
            <a:ext cx="4392482" cy="268927"/>
          </a:xfrm>
          <a:prstGeom prst="rect">
            <a:avLst/>
          </a:prstGeom>
          <a:noFill/>
        </p:spPr>
        <p:txBody>
          <a:bodyPr wrap="none" lIns="0" tIns="0" rIns="0" bIns="0" rtlCol="0" anchor="ctr">
            <a:noAutofit/>
          </a:bodyPr>
          <a:lstStyle/>
          <a:p>
            <a:pPr>
              <a:spcAft>
                <a:spcPts val="588"/>
              </a:spcAft>
            </a:pPr>
            <a:r>
              <a:rPr lang="en-US" sz="1961"/>
              <a:t>Restrooms</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298394" y="4395631"/>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5651" y="4444103"/>
            <a:ext cx="732080" cy="73058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308302" y="4665565"/>
            <a:ext cx="4392482" cy="268927"/>
          </a:xfrm>
          <a:prstGeom prst="rect">
            <a:avLst/>
          </a:prstGeom>
          <a:noFill/>
        </p:spPr>
        <p:txBody>
          <a:bodyPr wrap="none" lIns="0" tIns="0" rIns="0" bIns="0" rtlCol="0" anchor="ctr">
            <a:noAutofit/>
          </a:bodyPr>
          <a:lstStyle/>
          <a:p>
            <a:pPr>
              <a:spcAft>
                <a:spcPts val="588"/>
              </a:spcAft>
            </a:pPr>
            <a:r>
              <a:rPr lang="en-US" sz="1961"/>
              <a:t>Meals</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298394" y="5223623"/>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5651" y="5270602"/>
            <a:ext cx="732080" cy="73208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308302" y="5493129"/>
            <a:ext cx="4392482" cy="268927"/>
          </a:xfrm>
          <a:prstGeom prst="rect">
            <a:avLst/>
          </a:prstGeom>
          <a:noFill/>
        </p:spPr>
        <p:txBody>
          <a:bodyPr wrap="none" lIns="0" tIns="0" rIns="0" bIns="0" rtlCol="0" anchor="ctr">
            <a:noAutofit/>
          </a:bodyPr>
          <a:lstStyle/>
          <a:p>
            <a:pPr>
              <a:spcAft>
                <a:spcPts val="588"/>
              </a:spcAft>
            </a:pPr>
            <a:r>
              <a:rPr lang="en-US" sz="1961"/>
              <a:t>Phones</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59171" y="1132597"/>
            <a:ext cx="730586" cy="73208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167045" y="1355318"/>
            <a:ext cx="4392482" cy="268927"/>
          </a:xfrm>
          <a:prstGeom prst="rect">
            <a:avLst/>
          </a:prstGeom>
          <a:noFill/>
        </p:spPr>
        <p:txBody>
          <a:bodyPr wrap="none" lIns="0" tIns="0" rIns="0" bIns="0" rtlCol="0" anchor="ctr">
            <a:noAutofit/>
          </a:bodyPr>
          <a:lstStyle/>
          <a:p>
            <a:pPr>
              <a:spcAft>
                <a:spcPts val="588"/>
              </a:spcAft>
            </a:pPr>
            <a:r>
              <a:rPr lang="en-US" sz="1961"/>
              <a:t>Messages</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141829" y="1888925"/>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59171" y="1960589"/>
            <a:ext cx="730586" cy="73208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167045" y="2182881"/>
            <a:ext cx="4392482" cy="268927"/>
          </a:xfrm>
          <a:prstGeom prst="rect">
            <a:avLst/>
          </a:prstGeom>
          <a:noFill/>
        </p:spPr>
        <p:txBody>
          <a:bodyPr wrap="none" lIns="0" tIns="0" rIns="0" bIns="0" rtlCol="0" anchor="ctr">
            <a:noAutofit/>
          </a:bodyPr>
          <a:lstStyle/>
          <a:p>
            <a:pPr>
              <a:spcAft>
                <a:spcPts val="588"/>
              </a:spcAft>
            </a:pPr>
            <a:r>
              <a:rPr lang="en-US" sz="1961"/>
              <a:t>Smoking</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141829" y="2739647"/>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263521" y="2792939"/>
            <a:ext cx="721887" cy="723363"/>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167045" y="3010445"/>
            <a:ext cx="4392482" cy="268927"/>
          </a:xfrm>
          <a:prstGeom prst="rect">
            <a:avLst/>
          </a:prstGeom>
          <a:noFill/>
        </p:spPr>
        <p:txBody>
          <a:bodyPr wrap="none" lIns="0" tIns="0" rIns="0" bIns="0" rtlCol="0" anchor="ctr">
            <a:noAutofit/>
          </a:bodyPr>
          <a:lstStyle/>
          <a:p>
            <a:pPr>
              <a:spcAft>
                <a:spcPts val="588"/>
              </a:spcAft>
            </a:pPr>
            <a:r>
              <a:rPr lang="en-US" sz="1961"/>
              <a:t>Internet access</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141829" y="3567639"/>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57677" y="3614617"/>
            <a:ext cx="732080" cy="73208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167045" y="3838009"/>
            <a:ext cx="4392482" cy="268927"/>
          </a:xfrm>
          <a:prstGeom prst="rect">
            <a:avLst/>
          </a:prstGeom>
          <a:noFill/>
        </p:spPr>
        <p:txBody>
          <a:bodyPr wrap="none" lIns="0" tIns="0" rIns="0" bIns="0" rtlCol="0" anchor="ctr">
            <a:noAutofit/>
          </a:bodyPr>
          <a:lstStyle/>
          <a:p>
            <a:pPr>
              <a:spcAft>
                <a:spcPts val="588"/>
              </a:spcAft>
            </a:pPr>
            <a:r>
              <a:rPr lang="en-US" sz="1961"/>
              <a:t>Recycling</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141829" y="4395631"/>
            <a:ext cx="445010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59633" y="4444565"/>
            <a:ext cx="730586" cy="73058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167045" y="4665568"/>
            <a:ext cx="4392482" cy="268927"/>
          </a:xfrm>
          <a:prstGeom prst="rect">
            <a:avLst/>
          </a:prstGeom>
          <a:noFill/>
        </p:spPr>
        <p:txBody>
          <a:bodyPr wrap="none" lIns="0" tIns="0" rIns="0" bIns="0" rtlCol="0" anchor="ctr">
            <a:noAutofit/>
          </a:bodyPr>
          <a:lstStyle/>
          <a:p>
            <a:pPr>
              <a:spcAft>
                <a:spcPts val="588"/>
              </a:spcAft>
            </a:pPr>
            <a:r>
              <a:rPr lang="en-US" sz="1961"/>
              <a:t>Emergency procedures</a:t>
            </a:r>
          </a:p>
        </p:txBody>
      </p:sp>
    </p:spTree>
    <p:extLst>
      <p:ext uri="{BB962C8B-B14F-4D97-AF65-F5344CB8AC3E}">
        <p14:creationId xmlns:p14="http://schemas.microsoft.com/office/powerpoint/2010/main" val="362405817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creenshot that shows the workflow designer and a sample enterprise workflow that uses switches and conditions.">
            <a:extLst>
              <a:ext uri="{FF2B5EF4-FFF2-40B4-BE49-F238E27FC236}">
                <a16:creationId xmlns:a16="http://schemas.microsoft.com/office/drawing/2014/main" id="{D59BB623-D4A0-C348-970F-16A06AF0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5249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6D48-BCDC-0040-86BE-591B2CFA6963}"/>
              </a:ext>
            </a:extLst>
          </p:cNvPr>
          <p:cNvSpPr>
            <a:spLocks noGrp="1"/>
          </p:cNvSpPr>
          <p:nvPr>
            <p:ph type="title"/>
          </p:nvPr>
        </p:nvSpPr>
        <p:spPr>
          <a:xfrm>
            <a:off x="442765" y="430937"/>
            <a:ext cx="11306469" cy="420051"/>
          </a:xfrm>
        </p:spPr>
        <p:txBody>
          <a:bodyPr/>
          <a:lstStyle/>
          <a:p>
            <a:r>
              <a:rPr lang="en-IN" sz="3600" b="1" dirty="0"/>
              <a:t>Design workflows with Azure Logic Apps</a:t>
            </a:r>
            <a:endParaRPr lang="en-US" sz="3600" dirty="0"/>
          </a:p>
        </p:txBody>
      </p:sp>
      <p:pic>
        <p:nvPicPr>
          <p:cNvPr id="3074" name="Picture 2">
            <a:extLst>
              <a:ext uri="{FF2B5EF4-FFF2-40B4-BE49-F238E27FC236}">
                <a16:creationId xmlns:a16="http://schemas.microsoft.com/office/drawing/2014/main" id="{54384416-FFBF-E042-9E6E-A4668BCE8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444750"/>
            <a:ext cx="96520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360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E450-682F-F246-B3AC-66600BC52FA7}"/>
              </a:ext>
            </a:extLst>
          </p:cNvPr>
          <p:cNvSpPr>
            <a:spLocks noGrp="1"/>
          </p:cNvSpPr>
          <p:nvPr>
            <p:ph type="title"/>
          </p:nvPr>
        </p:nvSpPr>
        <p:spPr>
          <a:xfrm>
            <a:off x="442765" y="442190"/>
            <a:ext cx="11306469" cy="397545"/>
          </a:xfrm>
        </p:spPr>
        <p:txBody>
          <a:bodyPr/>
          <a:lstStyle/>
          <a:p>
            <a:r>
              <a:rPr lang="en-IN" b="1" dirty="0"/>
              <a:t>Plan your business process</a:t>
            </a:r>
            <a:endParaRPr lang="en-US" dirty="0"/>
          </a:p>
        </p:txBody>
      </p:sp>
      <p:pic>
        <p:nvPicPr>
          <p:cNvPr id="4098" name="Picture 2" descr="Diagram showing a flowchart for the way the fictional shoe company processes tweets written about their product.">
            <a:extLst>
              <a:ext uri="{FF2B5EF4-FFF2-40B4-BE49-F238E27FC236}">
                <a16:creationId xmlns:a16="http://schemas.microsoft.com/office/drawing/2014/main" id="{3E22B3E7-5EF0-8942-A741-EC60445E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645" y="1079653"/>
            <a:ext cx="4170106" cy="512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3303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7A54-2ECB-E746-9393-E498BD13D318}"/>
              </a:ext>
            </a:extLst>
          </p:cNvPr>
          <p:cNvSpPr>
            <a:spLocks noGrp="1"/>
          </p:cNvSpPr>
          <p:nvPr>
            <p:ph type="title"/>
          </p:nvPr>
        </p:nvSpPr>
        <p:spPr>
          <a:xfrm>
            <a:off x="442765" y="442190"/>
            <a:ext cx="11306469" cy="397545"/>
          </a:xfrm>
        </p:spPr>
        <p:txBody>
          <a:bodyPr/>
          <a:lstStyle/>
          <a:p>
            <a:r>
              <a:rPr lang="en-IN" b="1" dirty="0"/>
              <a:t>Identify the type for each step in your process</a:t>
            </a:r>
            <a:endParaRPr lang="en-US" dirty="0"/>
          </a:p>
        </p:txBody>
      </p:sp>
      <p:pic>
        <p:nvPicPr>
          <p:cNvPr id="5122" name="Picture 2" descr="Diagram showing the flowchart for the shoe company social media monitoring app. Each step is labeled as a trigger, action, or control action.">
            <a:extLst>
              <a:ext uri="{FF2B5EF4-FFF2-40B4-BE49-F238E27FC236}">
                <a16:creationId xmlns:a16="http://schemas.microsoft.com/office/drawing/2014/main" id="{79AF1FCC-F734-EC42-BF3F-66334D8E8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174" y="1341881"/>
            <a:ext cx="5428431" cy="468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29645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3A9E-BCAF-7046-9997-7DFE340D99A9}"/>
              </a:ext>
            </a:extLst>
          </p:cNvPr>
          <p:cNvSpPr>
            <a:spLocks noGrp="1"/>
          </p:cNvSpPr>
          <p:nvPr>
            <p:ph type="title"/>
          </p:nvPr>
        </p:nvSpPr>
        <p:spPr>
          <a:xfrm>
            <a:off x="442765" y="442190"/>
            <a:ext cx="11306469" cy="397545"/>
          </a:xfrm>
        </p:spPr>
        <p:txBody>
          <a:bodyPr/>
          <a:lstStyle/>
          <a:p>
            <a:r>
              <a:rPr lang="en-IN" b="1" dirty="0"/>
              <a:t>Map your steps to components</a:t>
            </a:r>
            <a:endParaRPr lang="en-US" dirty="0"/>
          </a:p>
        </p:txBody>
      </p:sp>
      <p:pic>
        <p:nvPicPr>
          <p:cNvPr id="6146" name="Picture 2" descr="Diagram showing the triggers and actions available in the Twitter connector.">
            <a:extLst>
              <a:ext uri="{FF2B5EF4-FFF2-40B4-BE49-F238E27FC236}">
                <a16:creationId xmlns:a16="http://schemas.microsoft.com/office/drawing/2014/main" id="{486D38F6-F923-3641-A4A9-B68ED1B3F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04" y="2197509"/>
            <a:ext cx="5642896" cy="298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3844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agram showing the operations available in the connectors used by the social media monitoring app. Specifically, the connectors are Twitter, Text Analytics, SQL Server, and Office 365 Outlook along with a graphical representation for each control action. The trigger and actions used in the social media monitoring app are highlighted.">
            <a:extLst>
              <a:ext uri="{FF2B5EF4-FFF2-40B4-BE49-F238E27FC236}">
                <a16:creationId xmlns:a16="http://schemas.microsoft.com/office/drawing/2014/main" id="{D2696AA8-FB9E-0B42-AEE5-64991F9DF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66" y="1430593"/>
            <a:ext cx="11483467" cy="3666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5781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83D8-759E-254D-BD06-D7CC1379001C}"/>
              </a:ext>
            </a:extLst>
          </p:cNvPr>
          <p:cNvSpPr>
            <a:spLocks noGrp="1"/>
          </p:cNvSpPr>
          <p:nvPr>
            <p:ph type="title"/>
          </p:nvPr>
        </p:nvSpPr>
        <p:spPr>
          <a:xfrm>
            <a:off x="442765" y="442190"/>
            <a:ext cx="11306469" cy="397545"/>
          </a:xfrm>
        </p:spPr>
        <p:txBody>
          <a:bodyPr/>
          <a:lstStyle/>
          <a:p>
            <a:r>
              <a:rPr lang="en-IN" b="1" dirty="0"/>
              <a:t>Define your workflow with the designer</a:t>
            </a:r>
            <a:endParaRPr lang="en-US" dirty="0"/>
          </a:p>
        </p:txBody>
      </p:sp>
      <p:pic>
        <p:nvPicPr>
          <p:cNvPr id="8194" name="Picture 2" descr="Screenshot showing the workflow designer with the completed social media monitoring app. The workflow starts with the Twitter trigger, which is followed by three actions: detect sentiment, insert row, and send email. A control action determines whether the insert row or send email action executes based on the score of the **Detect sentiment** action.">
            <a:extLst>
              <a:ext uri="{FF2B5EF4-FFF2-40B4-BE49-F238E27FC236}">
                <a16:creationId xmlns:a16="http://schemas.microsoft.com/office/drawing/2014/main" id="{E54FE15A-E07E-D547-A8B4-B7D520242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6707"/>
            <a:ext cx="12192000" cy="521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04270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DFF2-63F4-924D-9131-FE0074391E26}"/>
              </a:ext>
            </a:extLst>
          </p:cNvPr>
          <p:cNvSpPr>
            <a:spLocks noGrp="1"/>
          </p:cNvSpPr>
          <p:nvPr>
            <p:ph type="title"/>
          </p:nvPr>
        </p:nvSpPr>
        <p:spPr>
          <a:xfrm>
            <a:off x="442765" y="424173"/>
            <a:ext cx="11306469" cy="433580"/>
          </a:xfrm>
        </p:spPr>
        <p:txBody>
          <a:bodyPr/>
          <a:lstStyle/>
          <a:p>
            <a:r>
              <a:rPr lang="en-IN" sz="4000" b="1" dirty="0"/>
              <a:t>Detect an external event using a trigger</a:t>
            </a:r>
            <a:endParaRPr lang="en-US" sz="4000" dirty="0"/>
          </a:p>
        </p:txBody>
      </p:sp>
      <p:sp>
        <p:nvSpPr>
          <p:cNvPr id="4" name="TextBox 3">
            <a:extLst>
              <a:ext uri="{FF2B5EF4-FFF2-40B4-BE49-F238E27FC236}">
                <a16:creationId xmlns:a16="http://schemas.microsoft.com/office/drawing/2014/main" id="{ABB317F0-7CC0-0A41-A011-653BE812A408}"/>
              </a:ext>
            </a:extLst>
          </p:cNvPr>
          <p:cNvSpPr txBox="1"/>
          <p:nvPr/>
        </p:nvSpPr>
        <p:spPr>
          <a:xfrm>
            <a:off x="575187" y="1327355"/>
            <a:ext cx="8572500" cy="523220"/>
          </a:xfrm>
          <a:prstGeom prst="rect">
            <a:avLst/>
          </a:prstGeom>
          <a:noFill/>
        </p:spPr>
        <p:txBody>
          <a:bodyPr wrap="square">
            <a:spAutoFit/>
          </a:bodyPr>
          <a:lstStyle/>
          <a:p>
            <a:r>
              <a:rPr lang="en-IN" sz="2800" b="1" dirty="0"/>
              <a:t>Trigger types</a:t>
            </a:r>
          </a:p>
        </p:txBody>
      </p:sp>
      <p:sp>
        <p:nvSpPr>
          <p:cNvPr id="6" name="TextBox 5">
            <a:extLst>
              <a:ext uri="{FF2B5EF4-FFF2-40B4-BE49-F238E27FC236}">
                <a16:creationId xmlns:a16="http://schemas.microsoft.com/office/drawing/2014/main" id="{BE898306-141D-374B-BD0B-CFD5CCF2D77E}"/>
              </a:ext>
            </a:extLst>
          </p:cNvPr>
          <p:cNvSpPr txBox="1"/>
          <p:nvPr/>
        </p:nvSpPr>
        <p:spPr>
          <a:xfrm>
            <a:off x="575186" y="2258621"/>
            <a:ext cx="10913807" cy="2677656"/>
          </a:xfrm>
          <a:prstGeom prst="rect">
            <a:avLst/>
          </a:prstGeom>
          <a:noFill/>
        </p:spPr>
        <p:txBody>
          <a:bodyPr wrap="square">
            <a:spAutoFit/>
          </a:bodyPr>
          <a:lstStyle/>
          <a:p>
            <a:r>
              <a:rPr lang="en-IN" sz="2400" dirty="0"/>
              <a:t>When new tweet is posted, a new row is inserted into a database, a new email arrives, or a new file is uploaded to your cloud storage. Triggers that detect data or events can use either of the following techniques:</a:t>
            </a:r>
          </a:p>
          <a:p>
            <a:pPr>
              <a:buFont typeface="Arial" panose="020B0604020202020204" pitchFamily="34" charset="0"/>
              <a:buChar char="•"/>
            </a:pPr>
            <a:r>
              <a:rPr lang="en-IN" sz="2400" dirty="0"/>
              <a:t>Triggers that periodically </a:t>
            </a:r>
            <a:r>
              <a:rPr lang="en-IN" sz="2400" i="1" dirty="0"/>
              <a:t>poll</a:t>
            </a:r>
            <a:r>
              <a:rPr lang="en-IN" sz="2400" dirty="0"/>
              <a:t> or check a service or system for specific data or events that meet conditions</a:t>
            </a:r>
          </a:p>
          <a:p>
            <a:pPr>
              <a:buFont typeface="Arial" panose="020B0604020202020204" pitchFamily="34" charset="0"/>
              <a:buChar char="•"/>
            </a:pPr>
            <a:r>
              <a:rPr lang="en-IN" sz="2400" dirty="0"/>
              <a:t>Triggers that wait and receive </a:t>
            </a:r>
            <a:r>
              <a:rPr lang="en-IN" sz="2400" i="1" dirty="0"/>
              <a:t>push</a:t>
            </a:r>
            <a:r>
              <a:rPr lang="en-IN" sz="2400" dirty="0"/>
              <a:t> notifications from a service or system when specific data or events meet conditions</a:t>
            </a:r>
          </a:p>
        </p:txBody>
      </p:sp>
    </p:spTree>
    <p:extLst>
      <p:ext uri="{BB962C8B-B14F-4D97-AF65-F5344CB8AC3E}">
        <p14:creationId xmlns:p14="http://schemas.microsoft.com/office/powerpoint/2010/main" val="29703257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n illustration showing the four types of triggers: polling, push, recurrence, and manual.">
            <a:extLst>
              <a:ext uri="{FF2B5EF4-FFF2-40B4-BE49-F238E27FC236}">
                <a16:creationId xmlns:a16="http://schemas.microsoft.com/office/drawing/2014/main" id="{0A6BB16C-D6CF-DF44-ADD4-7874884D8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500162"/>
            <a:ext cx="11226800" cy="349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47597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B771-6C16-C147-91C0-98F7EB077DF6}"/>
              </a:ext>
            </a:extLst>
          </p:cNvPr>
          <p:cNvSpPr>
            <a:spLocks noGrp="1"/>
          </p:cNvSpPr>
          <p:nvPr>
            <p:ph type="title"/>
          </p:nvPr>
        </p:nvSpPr>
        <p:spPr>
          <a:xfrm>
            <a:off x="442765" y="243418"/>
            <a:ext cx="11306469" cy="795089"/>
          </a:xfrm>
        </p:spPr>
        <p:txBody>
          <a:bodyPr/>
          <a:lstStyle/>
          <a:p>
            <a:r>
              <a:rPr lang="en-IN" sz="4000" b="1" dirty="0"/>
              <a:t>Polling trigger</a:t>
            </a:r>
            <a:br>
              <a:rPr lang="en-IN" b="1" dirty="0"/>
            </a:br>
            <a:endParaRPr lang="en-US" dirty="0"/>
          </a:p>
        </p:txBody>
      </p:sp>
      <p:pic>
        <p:nvPicPr>
          <p:cNvPr id="10242" name="Picture 2" descr="Diagram shows a timeline and a polling trigger checking for new data every five minutes. New data becomes available after seven minutes. The trigger doesn't detect the new data until the next poll, which happens at 10 minutes.">
            <a:extLst>
              <a:ext uri="{FF2B5EF4-FFF2-40B4-BE49-F238E27FC236}">
                <a16:creationId xmlns:a16="http://schemas.microsoft.com/office/drawing/2014/main" id="{C6B501CD-01C7-2340-9105-8F0AB606B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408" y="3635899"/>
            <a:ext cx="10267130" cy="2301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0A0637-1322-7A48-9822-3A538915EF85}"/>
              </a:ext>
            </a:extLst>
          </p:cNvPr>
          <p:cNvSpPr txBox="1"/>
          <p:nvPr/>
        </p:nvSpPr>
        <p:spPr>
          <a:xfrm>
            <a:off x="529508" y="1283110"/>
            <a:ext cx="10711016" cy="1938992"/>
          </a:xfrm>
          <a:prstGeom prst="rect">
            <a:avLst/>
          </a:prstGeom>
          <a:noFill/>
        </p:spPr>
        <p:txBody>
          <a:bodyPr wrap="square">
            <a:spAutoFit/>
          </a:bodyPr>
          <a:lstStyle/>
          <a:p>
            <a:r>
              <a:rPr lang="en-IN" sz="2400" dirty="0"/>
              <a:t>A </a:t>
            </a:r>
            <a:r>
              <a:rPr lang="en-IN" sz="2400" i="1" dirty="0"/>
              <a:t>polling</a:t>
            </a:r>
            <a:r>
              <a:rPr lang="en-IN" sz="2400" dirty="0"/>
              <a:t> trigger periodically checks a service or system for data or an event that meets specific conditions. After this check, if the trigger finds data or an event that meets the conditions, the trigger starts a new workflow execution. For example, the RSS connector has a polling trigger that can regularly check for new posts in an RSS feed.</a:t>
            </a:r>
          </a:p>
        </p:txBody>
      </p:sp>
    </p:spTree>
    <p:extLst>
      <p:ext uri="{BB962C8B-B14F-4D97-AF65-F5344CB8AC3E}">
        <p14:creationId xmlns:p14="http://schemas.microsoft.com/office/powerpoint/2010/main" val="28884481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a:t>Microsoft Certifications</a:t>
            </a:r>
            <a:endParaRPr lang="en-US">
              <a:solidFill>
                <a:srgbClr val="9E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1" y="1169262"/>
            <a:ext cx="12192000" cy="896425"/>
          </a:xfrm>
          <a:prstGeom prst="rect">
            <a:avLst/>
          </a:prstGeom>
          <a:solidFill>
            <a:srgbClr val="243A5E"/>
          </a:solidFill>
        </p:spPr>
        <p:txBody>
          <a:bodyPr lIns="89642" tIns="44821" rIns="89642" bIns="44821"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a:r>
              <a:rPr lang="en-US" sz="1961"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5329" y="2570683"/>
            <a:ext cx="856086" cy="854592"/>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18644" y="3478514"/>
            <a:ext cx="3078871" cy="807875"/>
          </a:xfrm>
          <a:prstGeom prst="rect">
            <a:avLst/>
          </a:prstGeom>
        </p:spPr>
        <p:txBody>
          <a:bodyPr wrap="square" lIns="0" tIns="0" rIns="0" bIns="0" anchor="ctr">
            <a:noAutofit/>
          </a:bodyPr>
          <a:lstStyle/>
          <a:p>
            <a:r>
              <a:rPr lang="pt-BR" sz="1961">
                <a:solidFill>
                  <a:schemeClr val="tx2">
                    <a:lumMod val="50000"/>
                  </a:schemeClr>
                </a:solidFill>
                <a:latin typeface="+mj-lt"/>
                <a:hlinkClick r:id="rId4">
                  <a:extLst>
                    <a:ext uri="{A12FA001-AC4F-418D-AE19-62706E023703}">
                      <ahyp:hlinkClr xmlns:ahyp="http://schemas.microsoft.com/office/drawing/2018/hyperlinkcolor" val="tx"/>
                    </a:ext>
                  </a:extLst>
                </a:hlinkClick>
              </a:rPr>
              <a:t>Exam AZ-900: Microsoft Azure Fundamentals</a:t>
            </a:r>
            <a:endParaRPr lang="en-US" sz="1961">
              <a:solidFill>
                <a:schemeClr val="tx2">
                  <a:lumMod val="50000"/>
                </a:schemeClr>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18644" y="4286387"/>
            <a:ext cx="3078871" cy="1423074"/>
          </a:xfrm>
          <a:prstGeom prst="rect">
            <a:avLst/>
          </a:prstGeom>
        </p:spPr>
        <p:txBody>
          <a:bodyPr wrap="square" lIns="0" tIns="0" rIns="0" bIns="0">
            <a:noAutofit/>
          </a:bodyPr>
          <a:lstStyle/>
          <a:p>
            <a:r>
              <a:rPr lang="en-US" sz="1765"/>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666833" y="3703163"/>
            <a:ext cx="360207" cy="35857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0370" y="2585628"/>
            <a:ext cx="856086" cy="854592"/>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556566" y="3478512"/>
            <a:ext cx="3078871" cy="807875"/>
          </a:xfrm>
          <a:prstGeom prst="rect">
            <a:avLst/>
          </a:prstGeom>
        </p:spPr>
        <p:txBody>
          <a:bodyPr wrap="square" lIns="0" tIns="0" rIns="0" bIns="0" anchor="ctr">
            <a:noAutofit/>
          </a:bodyPr>
          <a:lstStyle/>
          <a:p>
            <a:r>
              <a:rPr lang="en-US" sz="1961">
                <a:solidFill>
                  <a:schemeClr val="tx2">
                    <a:lumMod val="50000"/>
                  </a:schemeClr>
                </a:solidFill>
                <a:latin typeface="+mj-lt"/>
                <a:hlinkClick r:id="rId6">
                  <a:extLst>
                    <a:ext uri="{A12FA001-AC4F-418D-AE19-62706E023703}">
                      <ahyp:hlinkClr xmlns:ahyp="http://schemas.microsoft.com/office/drawing/2018/hyperlinkcolor" val="tx"/>
                    </a:ext>
                  </a:extLst>
                </a:hlinkClick>
              </a:rPr>
              <a:t>Microsoft Certified: Azure Developer Associate</a:t>
            </a:r>
            <a:endParaRPr lang="en-US" sz="1961">
              <a:solidFill>
                <a:schemeClr val="tx2">
                  <a:lumMod val="50000"/>
                </a:schemeClr>
              </a:solidFill>
              <a:latin typeface="+mj-lt"/>
            </a:endParaRPr>
          </a:p>
        </p:txBody>
      </p:sp>
      <p:sp>
        <p:nvSpPr>
          <p:cNvPr id="45" name="Rectangle 44">
            <a:extLst>
              <a:ext uri="{FF2B5EF4-FFF2-40B4-BE49-F238E27FC236}">
                <a16:creationId xmlns:a16="http://schemas.microsoft.com/office/drawing/2014/main" id="{5BA384C6-50FC-45A3-8931-D6A4BD2C1578}"/>
              </a:ext>
            </a:extLst>
          </p:cNvPr>
          <p:cNvSpPr/>
          <p:nvPr/>
        </p:nvSpPr>
        <p:spPr>
          <a:xfrm>
            <a:off x="4556566" y="4286387"/>
            <a:ext cx="3078871" cy="1423074"/>
          </a:xfrm>
          <a:prstGeom prst="rect">
            <a:avLst/>
          </a:prstGeom>
        </p:spPr>
        <p:txBody>
          <a:bodyPr wrap="square" lIns="0" tIns="0" rIns="0" bIns="0">
            <a:noAutofit/>
          </a:bodyPr>
          <a:lstStyle/>
          <a:p>
            <a:r>
              <a:rPr lang="en-US" sz="1765"/>
              <a:t>Designed for Azure Developers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7984859" y="3703163"/>
            <a:ext cx="360207" cy="35857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2371" y="2609972"/>
            <a:ext cx="856086" cy="854592"/>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694488" y="3478514"/>
            <a:ext cx="3078871" cy="807875"/>
          </a:xfrm>
          <a:prstGeom prst="rect">
            <a:avLst/>
          </a:prstGeom>
        </p:spPr>
        <p:txBody>
          <a:bodyPr wrap="square" lIns="0" tIns="0" rIns="0" bIns="0" anchor="ctr">
            <a:noAutofit/>
          </a:bodyPr>
          <a:lstStyle/>
          <a:p>
            <a:r>
              <a:rPr lang="en-US" sz="1961">
                <a:solidFill>
                  <a:schemeClr val="tx2">
                    <a:lumMod val="50000"/>
                  </a:schemeClr>
                </a:solidFill>
                <a:latin typeface="+mj-lt"/>
                <a:hlinkClick r:id="rId8">
                  <a:extLst>
                    <a:ext uri="{A12FA001-AC4F-418D-AE19-62706E023703}">
                      <ahyp:hlinkClr xmlns:ahyp="http://schemas.microsoft.com/office/drawing/2018/hyperlinkcolor" val="tx"/>
                    </a:ext>
                  </a:extLst>
                </a:hlinkClick>
              </a:rPr>
              <a:t>Microsoft Certified: Azure Solutions Architect Expert</a:t>
            </a:r>
            <a:endParaRPr lang="en-US" sz="1961">
              <a:solidFill>
                <a:schemeClr val="tx2">
                  <a:lumMod val="50000"/>
                </a:schemeClr>
              </a:solidFill>
              <a:latin typeface="+mj-lt"/>
            </a:endParaRPr>
          </a:p>
        </p:txBody>
      </p:sp>
      <p:sp>
        <p:nvSpPr>
          <p:cNvPr id="50" name="Rectangle 49">
            <a:extLst>
              <a:ext uri="{FF2B5EF4-FFF2-40B4-BE49-F238E27FC236}">
                <a16:creationId xmlns:a16="http://schemas.microsoft.com/office/drawing/2014/main" id="{9F9671E6-D149-4B6E-82A4-7FDE984847A2}"/>
              </a:ext>
            </a:extLst>
          </p:cNvPr>
          <p:cNvSpPr/>
          <p:nvPr/>
        </p:nvSpPr>
        <p:spPr>
          <a:xfrm>
            <a:off x="8694488" y="4286387"/>
            <a:ext cx="3078871" cy="1423074"/>
          </a:xfrm>
          <a:prstGeom prst="rect">
            <a:avLst/>
          </a:prstGeom>
        </p:spPr>
        <p:txBody>
          <a:bodyPr wrap="square" lIns="0" tIns="0" rIns="0" bIns="0">
            <a:noAutofit/>
          </a:bodyPr>
          <a:lstStyle/>
          <a:p>
            <a:r>
              <a:rPr lang="en-US" sz="1765"/>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E3BE-8237-3D4A-9099-BF5C2A2B0763}"/>
              </a:ext>
            </a:extLst>
          </p:cNvPr>
          <p:cNvSpPr>
            <a:spLocks noGrp="1"/>
          </p:cNvSpPr>
          <p:nvPr>
            <p:ph type="title"/>
          </p:nvPr>
        </p:nvSpPr>
        <p:spPr>
          <a:xfrm>
            <a:off x="442765" y="424173"/>
            <a:ext cx="11306469" cy="433580"/>
          </a:xfrm>
        </p:spPr>
        <p:txBody>
          <a:bodyPr/>
          <a:lstStyle/>
          <a:p>
            <a:r>
              <a:rPr lang="en-IN" sz="4000" b="1" dirty="0"/>
              <a:t>Push trigger</a:t>
            </a:r>
            <a:endParaRPr lang="en-US" sz="4000" dirty="0"/>
          </a:p>
        </p:txBody>
      </p:sp>
      <p:sp>
        <p:nvSpPr>
          <p:cNvPr id="4" name="TextBox 3">
            <a:extLst>
              <a:ext uri="{FF2B5EF4-FFF2-40B4-BE49-F238E27FC236}">
                <a16:creationId xmlns:a16="http://schemas.microsoft.com/office/drawing/2014/main" id="{F8765B63-7768-5C48-A262-6A61D53A88CC}"/>
              </a:ext>
            </a:extLst>
          </p:cNvPr>
          <p:cNvSpPr txBox="1"/>
          <p:nvPr/>
        </p:nvSpPr>
        <p:spPr>
          <a:xfrm>
            <a:off x="678425" y="1287742"/>
            <a:ext cx="9973597" cy="2308324"/>
          </a:xfrm>
          <a:prstGeom prst="rect">
            <a:avLst/>
          </a:prstGeom>
          <a:noFill/>
        </p:spPr>
        <p:txBody>
          <a:bodyPr wrap="square">
            <a:spAutoFit/>
          </a:bodyPr>
          <a:lstStyle/>
          <a:p>
            <a:r>
              <a:rPr lang="en-IN" sz="2400" dirty="0"/>
              <a:t>A </a:t>
            </a:r>
            <a:r>
              <a:rPr lang="en-IN" sz="2400" i="1" dirty="0"/>
              <a:t>push</a:t>
            </a:r>
            <a:r>
              <a:rPr lang="en-IN" sz="2400" dirty="0"/>
              <a:t> trigger waits for notifications from a service or system when data or an event meets specific conditions. The trigger subscribes to an endpoint on an external service or system. When new data or an event meets the conditions, the service or system notifies the trigger, which immediately starts a new workflow execution. For example, the Azure Service Bus connector has a push trigger that detects when a message is added to an Azure Service Bus queue.</a:t>
            </a:r>
          </a:p>
        </p:txBody>
      </p:sp>
      <p:pic>
        <p:nvPicPr>
          <p:cNvPr id="11266" name="Picture 2" descr="Diagram shows a timeline where a marker indicates when new data becomes available. The push trigger detects the data and immediately responds.">
            <a:extLst>
              <a:ext uri="{FF2B5EF4-FFF2-40B4-BE49-F238E27FC236}">
                <a16:creationId xmlns:a16="http://schemas.microsoft.com/office/drawing/2014/main" id="{63DD76E5-15AE-6546-AB30-E880E2503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994" y="3852249"/>
            <a:ext cx="9513028" cy="196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509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DBAE-846B-7046-9842-46911080948B}"/>
              </a:ext>
            </a:extLst>
          </p:cNvPr>
          <p:cNvSpPr>
            <a:spLocks noGrp="1"/>
          </p:cNvSpPr>
          <p:nvPr>
            <p:ph type="title"/>
          </p:nvPr>
        </p:nvSpPr>
        <p:spPr>
          <a:xfrm>
            <a:off x="442765" y="430937"/>
            <a:ext cx="11306469" cy="420051"/>
          </a:xfrm>
        </p:spPr>
        <p:txBody>
          <a:bodyPr/>
          <a:lstStyle/>
          <a:p>
            <a:r>
              <a:rPr lang="en-IN" sz="3600" b="1" dirty="0"/>
              <a:t>Trigger parameters and return values</a:t>
            </a:r>
            <a:endParaRPr lang="en-US" sz="3600" dirty="0"/>
          </a:p>
        </p:txBody>
      </p:sp>
      <p:sp>
        <p:nvSpPr>
          <p:cNvPr id="4" name="TextBox 3">
            <a:extLst>
              <a:ext uri="{FF2B5EF4-FFF2-40B4-BE49-F238E27FC236}">
                <a16:creationId xmlns:a16="http://schemas.microsoft.com/office/drawing/2014/main" id="{97F83452-D080-F547-8D3B-C20261D7861B}"/>
              </a:ext>
            </a:extLst>
          </p:cNvPr>
          <p:cNvSpPr txBox="1"/>
          <p:nvPr/>
        </p:nvSpPr>
        <p:spPr>
          <a:xfrm>
            <a:off x="442765" y="1128082"/>
            <a:ext cx="10755442" cy="2677656"/>
          </a:xfrm>
          <a:prstGeom prst="rect">
            <a:avLst/>
          </a:prstGeom>
          <a:noFill/>
        </p:spPr>
        <p:txBody>
          <a:bodyPr wrap="square">
            <a:spAutoFit/>
          </a:bodyPr>
          <a:lstStyle/>
          <a:p>
            <a:r>
              <a:rPr lang="en-IN" sz="2400" dirty="0"/>
              <a:t>Consider trigger operations as function calls that have </a:t>
            </a:r>
            <a:r>
              <a:rPr lang="en-IN" sz="2400" i="1" dirty="0"/>
              <a:t>parameters</a:t>
            </a:r>
            <a:r>
              <a:rPr lang="en-IN" sz="2400" dirty="0"/>
              <a:t> and </a:t>
            </a:r>
            <a:r>
              <a:rPr lang="en-IN" sz="2400" i="1" dirty="0"/>
              <a:t>return values</a:t>
            </a:r>
            <a:r>
              <a:rPr lang="en-IN" sz="2400" dirty="0"/>
              <a:t>. Trigger parameters let you configure the operation. The Twitter trigger named </a:t>
            </a:r>
            <a:r>
              <a:rPr lang="en-IN" sz="2400" b="1" dirty="0"/>
              <a:t>When a new tweet is posted</a:t>
            </a:r>
            <a:r>
              <a:rPr lang="en-IN" sz="2400" dirty="0"/>
              <a:t> has a parameter called </a:t>
            </a:r>
            <a:r>
              <a:rPr lang="en-IN" sz="2400" b="1" dirty="0"/>
              <a:t>Search text</a:t>
            </a:r>
            <a:r>
              <a:rPr lang="en-IN" sz="2400" dirty="0"/>
              <a:t>. The trigger uses this parameter to select matching tweets for us. Some operations use both required and optional parameters. The SQL Server trigger named </a:t>
            </a:r>
            <a:r>
              <a:rPr lang="en-IN" sz="2400" b="1" dirty="0"/>
              <a:t>When an item is created</a:t>
            </a:r>
            <a:r>
              <a:rPr lang="en-IN" sz="2400" dirty="0"/>
              <a:t> has one required parameter called </a:t>
            </a:r>
            <a:r>
              <a:rPr lang="en-IN" sz="2400" b="1" dirty="0"/>
              <a:t>Table name</a:t>
            </a:r>
            <a:r>
              <a:rPr lang="en-IN" sz="2400" dirty="0"/>
              <a:t> and several optional parameters, such as </a:t>
            </a:r>
            <a:r>
              <a:rPr lang="en-IN" sz="2400" b="1" dirty="0"/>
              <a:t>Order By</a:t>
            </a:r>
            <a:r>
              <a:rPr lang="en-IN" sz="2400" dirty="0"/>
              <a:t> and </a:t>
            </a:r>
            <a:r>
              <a:rPr lang="en-IN" sz="2400" b="1" dirty="0"/>
              <a:t>Select Query</a:t>
            </a:r>
            <a:r>
              <a:rPr lang="en-IN" sz="2400" dirty="0"/>
              <a:t>.</a:t>
            </a:r>
            <a:endParaRPr lang="en-US" sz="2400" dirty="0"/>
          </a:p>
        </p:txBody>
      </p:sp>
      <p:pic>
        <p:nvPicPr>
          <p:cNvPr id="12290" name="Picture 2" descr="Diagram shows Twitter trigger interacting with Twitter. The trigger sends the search text to Twitter, and Twitter returns an object array. Each object in the array contains information about one of the matching tweets.">
            <a:extLst>
              <a:ext uri="{FF2B5EF4-FFF2-40B4-BE49-F238E27FC236}">
                <a16:creationId xmlns:a16="http://schemas.microsoft.com/office/drawing/2014/main" id="{3F79E848-336C-CE4D-A2F5-897E4928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980" y="3805738"/>
            <a:ext cx="8736038" cy="219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4321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iagram shows three tweets returned from the Twitter trigger and three workflow instances in the social media monitoring logic app. An arrow connects each tweet in the array with each workflow instance in the logic app.">
            <a:extLst>
              <a:ext uri="{FF2B5EF4-FFF2-40B4-BE49-F238E27FC236}">
                <a16:creationId xmlns:a16="http://schemas.microsoft.com/office/drawing/2014/main" id="{36594B7C-B460-CA43-B154-F520449BC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71368"/>
            <a:ext cx="10363200" cy="551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51868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6C79F-B7DC-41E7-8446-E3CFFEF1E671}"/>
              </a:ext>
            </a:extLst>
          </p:cNvPr>
          <p:cNvSpPr>
            <a:spLocks noGrp="1"/>
          </p:cNvSpPr>
          <p:nvPr>
            <p:ph type="title"/>
          </p:nvPr>
        </p:nvSpPr>
        <p:spPr/>
        <p:txBody>
          <a:bodyPr/>
          <a:lstStyle/>
          <a:p>
            <a:r>
              <a:rPr lang="en-US"/>
              <a:t>A Sample Workflow (example reference)</a:t>
            </a:r>
          </a:p>
        </p:txBody>
      </p:sp>
      <p:pic>
        <p:nvPicPr>
          <p:cNvPr id="7" name="Picture Placeholder 6">
            <a:extLst>
              <a:ext uri="{FF2B5EF4-FFF2-40B4-BE49-F238E27FC236}">
                <a16:creationId xmlns:a16="http://schemas.microsoft.com/office/drawing/2014/main" id="{0F415323-A9A2-4D30-8EA2-768CAAD3408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4291395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989AFD7-0B62-574D-8871-D976D2DA4F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118" r="-132" b="-210"/>
          <a:stretch/>
        </p:blipFill>
        <p:spPr bwMode="auto">
          <a:xfrm>
            <a:off x="131883" y="402567"/>
            <a:ext cx="11928258" cy="605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84119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6C79F-B7DC-41E7-8446-E3CFFEF1E671}"/>
              </a:ext>
            </a:extLst>
          </p:cNvPr>
          <p:cNvSpPr>
            <a:spLocks noGrp="1"/>
          </p:cNvSpPr>
          <p:nvPr>
            <p:ph type="title"/>
          </p:nvPr>
        </p:nvSpPr>
        <p:spPr/>
        <p:txBody>
          <a:bodyPr/>
          <a:lstStyle/>
          <a:p>
            <a:r>
              <a:rPr lang="en-US"/>
              <a:t>Design for Azure Logic App solutions</a:t>
            </a:r>
          </a:p>
        </p:txBody>
      </p:sp>
      <p:pic>
        <p:nvPicPr>
          <p:cNvPr id="7" name="Picture Placeholder 6">
            <a:extLst>
              <a:ext uri="{FF2B5EF4-FFF2-40B4-BE49-F238E27FC236}">
                <a16:creationId xmlns:a16="http://schemas.microsoft.com/office/drawing/2014/main" id="{0F415323-A9A2-4D30-8EA2-768CAAD3408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85844244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normAutofit fontScale="90000"/>
          </a:bodyPr>
          <a:lstStyle/>
          <a:p>
            <a:r>
              <a:rPr lang="en-US"/>
              <a:t>When to use Azure Logic Apps</a:t>
            </a:r>
          </a:p>
        </p:txBody>
      </p:sp>
      <p:sp>
        <p:nvSpPr>
          <p:cNvPr id="6" name="Text Placeholder 5">
            <a:extLst>
              <a:ext uri="{FF2B5EF4-FFF2-40B4-BE49-F238E27FC236}">
                <a16:creationId xmlns:a16="http://schemas.microsoft.com/office/drawing/2014/main" id="{8BD2EA8E-8331-49B9-A61F-73335DBD3F18}"/>
              </a:ext>
            </a:extLst>
          </p:cNvPr>
          <p:cNvSpPr>
            <a:spLocks noGrp="1"/>
          </p:cNvSpPr>
          <p:nvPr>
            <p:ph type="body" sz="quarter" idx="10"/>
          </p:nvPr>
        </p:nvSpPr>
        <p:spPr/>
        <p:txBody>
          <a:bodyPr/>
          <a:lstStyle/>
          <a:p>
            <a:r>
              <a:rPr lang="en-US"/>
              <a:t>Azure Logic Apps is a cloud-based platform creating and running workflows.</a:t>
            </a:r>
          </a:p>
        </p:txBody>
      </p:sp>
      <p:sp>
        <p:nvSpPr>
          <p:cNvPr id="12" name="TextBox 11">
            <a:extLst>
              <a:ext uri="{FF2B5EF4-FFF2-40B4-BE49-F238E27FC236}">
                <a16:creationId xmlns:a16="http://schemas.microsoft.com/office/drawing/2014/main" id="{197C50AA-7E7D-4A3A-93C7-6B3EAF3EFDFA}"/>
              </a:ext>
            </a:extLst>
          </p:cNvPr>
          <p:cNvSpPr txBox="1"/>
          <p:nvPr/>
        </p:nvSpPr>
        <p:spPr>
          <a:xfrm>
            <a:off x="432089" y="1925302"/>
            <a:ext cx="4668960" cy="4093428"/>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a:t>Send email notifications using Office 365 when a specific event happens</a:t>
            </a:r>
          </a:p>
          <a:p>
            <a:pPr marL="342900" indent="-342900">
              <a:spcAft>
                <a:spcPts val="1200"/>
              </a:spcAft>
              <a:buFont typeface="Arial" panose="020B0604020202020204" pitchFamily="34" charset="0"/>
              <a:buChar char="•"/>
            </a:pPr>
            <a:r>
              <a:rPr lang="en-US" sz="2000"/>
              <a:t>Route and process customer orders across on-premises systems and cloud services.</a:t>
            </a:r>
          </a:p>
          <a:p>
            <a:pPr marL="342900" indent="-342900">
              <a:spcAft>
                <a:spcPts val="1200"/>
              </a:spcAft>
              <a:buFont typeface="Arial" panose="020B0604020202020204" pitchFamily="34" charset="0"/>
              <a:buChar char="•"/>
            </a:pPr>
            <a:r>
              <a:rPr lang="en-US" sz="2000"/>
              <a:t>Move uploaded files from an FTP server to Azure Storage.</a:t>
            </a:r>
          </a:p>
          <a:p>
            <a:pPr marL="342900" indent="-342900">
              <a:spcAft>
                <a:spcPts val="1200"/>
              </a:spcAft>
              <a:buFont typeface="Arial" panose="020B0604020202020204" pitchFamily="34" charset="0"/>
              <a:buChar char="•"/>
            </a:pPr>
            <a:r>
              <a:rPr lang="en-US" sz="2000"/>
              <a:t>Monitor tweets, analyze the sentiment, and create alerts or tasks for items that need review.</a:t>
            </a:r>
          </a:p>
          <a:p>
            <a:pPr marL="342900" indent="-342900">
              <a:spcAft>
                <a:spcPts val="1200"/>
              </a:spcAft>
              <a:buFont typeface="Arial" panose="020B0604020202020204" pitchFamily="34" charset="0"/>
              <a:buChar char="•"/>
            </a:pPr>
            <a:endParaRPr lang="en-US" sz="2000"/>
          </a:p>
        </p:txBody>
      </p:sp>
      <p:pic>
        <p:nvPicPr>
          <p:cNvPr id="7" name="Picture 6" descr="Flowchart to select Azure Logic App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574155" y="1632817"/>
            <a:ext cx="6033901" cy="4660860"/>
          </a:xfrm>
          <a:prstGeom prst="rect">
            <a:avLst/>
          </a:prstGeom>
        </p:spPr>
      </p:pic>
      <p:sp>
        <p:nvSpPr>
          <p:cNvPr id="8" name="Rectangle 7">
            <a:extLst>
              <a:ext uri="{FF2B5EF4-FFF2-40B4-BE49-F238E27FC236}">
                <a16:creationId xmlns:a16="http://schemas.microsoft.com/office/drawing/2014/main" id="{AA49CE73-52DD-40AA-9926-A34BE7F04CF5}"/>
              </a:ext>
              <a:ext uri="{C183D7F6-B498-43B3-948B-1728B52AA6E4}">
                <adec:decorative xmlns:adec="http://schemas.microsoft.com/office/drawing/2017/decorative" val="1"/>
              </a:ext>
            </a:extLst>
          </p:cNvPr>
          <p:cNvSpPr/>
          <p:nvPr/>
        </p:nvSpPr>
        <p:spPr bwMode="auto">
          <a:xfrm>
            <a:off x="5326911" y="1499190"/>
            <a:ext cx="6528391" cy="481655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62296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normAutofit fontScale="90000"/>
          </a:bodyPr>
          <a:lstStyle/>
          <a:p>
            <a:r>
              <a:rPr lang="en-US"/>
              <a:t>When to use Azure Functions</a:t>
            </a:r>
          </a:p>
        </p:txBody>
      </p:sp>
      <p:sp>
        <p:nvSpPr>
          <p:cNvPr id="3" name="Text Placeholder 2">
            <a:extLst>
              <a:ext uri="{FF2B5EF4-FFF2-40B4-BE49-F238E27FC236}">
                <a16:creationId xmlns:a16="http://schemas.microsoft.com/office/drawing/2014/main" id="{72CDD22F-86EA-4D59-85F2-85713874234A}"/>
              </a:ext>
            </a:extLst>
          </p:cNvPr>
          <p:cNvSpPr>
            <a:spLocks noGrp="1"/>
          </p:cNvSpPr>
          <p:nvPr>
            <p:ph type="body" sz="quarter" idx="10"/>
          </p:nvPr>
        </p:nvSpPr>
        <p:spPr/>
        <p:txBody>
          <a:bodyPr/>
          <a:lstStyle/>
          <a:p>
            <a:r>
              <a:rPr lang="en-US"/>
              <a:t>Azure Functions is a serverless application platform for compute-on-demand</a:t>
            </a:r>
          </a:p>
        </p:txBody>
      </p:sp>
      <p:sp>
        <p:nvSpPr>
          <p:cNvPr id="11" name="Content Placeholder 2">
            <a:extLst>
              <a:ext uri="{FF2B5EF4-FFF2-40B4-BE49-F238E27FC236}">
                <a16:creationId xmlns:a16="http://schemas.microsoft.com/office/drawing/2014/main" id="{0F95000F-C335-4FF6-B1C1-3D0013F8373B}"/>
              </a:ext>
            </a:extLst>
          </p:cNvPr>
          <p:cNvSpPr txBox="1">
            <a:spLocks/>
          </p:cNvSpPr>
          <p:nvPr/>
        </p:nvSpPr>
        <p:spPr>
          <a:xfrm>
            <a:off x="418643" y="1975991"/>
            <a:ext cx="5063893" cy="2923877"/>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a:latin typeface="+mn-lt"/>
              </a:rPr>
              <a:t>Implement your system's logic into readily available blocks of code</a:t>
            </a:r>
          </a:p>
          <a:p>
            <a:pPr marL="342900" indent="-342900">
              <a:spcAft>
                <a:spcPts val="1200"/>
              </a:spcAft>
              <a:buFont typeface="Arial" panose="020B0604020202020204" pitchFamily="34" charset="0"/>
              <a:buChar char="•"/>
            </a:pPr>
            <a:r>
              <a:rPr lang="en-US">
                <a:latin typeface="+mn-lt"/>
              </a:rPr>
              <a:t>Supports a microservice design</a:t>
            </a:r>
          </a:p>
          <a:p>
            <a:pPr marL="342900" indent="-342900">
              <a:spcAft>
                <a:spcPts val="1200"/>
              </a:spcAft>
              <a:buFont typeface="Arial" panose="020B0604020202020204" pitchFamily="34" charset="0"/>
              <a:buChar char="•"/>
            </a:pPr>
            <a:r>
              <a:rPr lang="en-US">
                <a:latin typeface="+mn-lt"/>
              </a:rPr>
              <a:t>Promotes code reuse </a:t>
            </a:r>
          </a:p>
          <a:p>
            <a:pPr marL="342900" indent="-342900">
              <a:spcAft>
                <a:spcPts val="1200"/>
              </a:spcAft>
              <a:buFont typeface="Arial" panose="020B0604020202020204" pitchFamily="34" charset="0"/>
              <a:buChar char="•"/>
            </a:pPr>
            <a:r>
              <a:rPr lang="en-US">
                <a:latin typeface="+mn-lt"/>
              </a:rPr>
              <a:t>Scales easily </a:t>
            </a:r>
          </a:p>
          <a:p>
            <a:pPr marL="342900" indent="-342900">
              <a:spcAft>
                <a:spcPts val="1200"/>
              </a:spcAft>
              <a:buFont typeface="Arial" panose="020B0604020202020204" pitchFamily="34" charset="0"/>
              <a:buChar char="•"/>
            </a:pPr>
            <a:r>
              <a:rPr lang="en-US">
                <a:latin typeface="+mn-lt"/>
              </a:rPr>
              <a:t>Event-driven </a:t>
            </a:r>
          </a:p>
          <a:p>
            <a:pPr>
              <a:spcAft>
                <a:spcPts val="1200"/>
              </a:spcAft>
            </a:pPr>
            <a:endParaRPr lang="en-US">
              <a:latin typeface="+mn-lt"/>
            </a:endParaRPr>
          </a:p>
        </p:txBody>
      </p:sp>
      <p:pic>
        <p:nvPicPr>
          <p:cNvPr id="7" name="Picture 6" descr="Flowchart for selecting Azure function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901731" y="1896986"/>
            <a:ext cx="5838083" cy="3453878"/>
          </a:xfrm>
          <a:prstGeom prst="rect">
            <a:avLst/>
          </a:prstGeom>
        </p:spPr>
      </p:pic>
      <p:sp>
        <p:nvSpPr>
          <p:cNvPr id="4" name="Rectangle 3">
            <a:extLst>
              <a:ext uri="{FF2B5EF4-FFF2-40B4-BE49-F238E27FC236}">
                <a16:creationId xmlns:a16="http://schemas.microsoft.com/office/drawing/2014/main" id="{8B982637-85EB-472B-92F0-CABB7298B293}"/>
              </a:ext>
              <a:ext uri="{C183D7F6-B498-43B3-948B-1728B52AA6E4}">
                <adec:decorative xmlns:adec="http://schemas.microsoft.com/office/drawing/2017/decorative" val="1"/>
              </a:ext>
            </a:extLst>
          </p:cNvPr>
          <p:cNvSpPr/>
          <p:nvPr/>
        </p:nvSpPr>
        <p:spPr bwMode="auto">
          <a:xfrm>
            <a:off x="5762847" y="1499190"/>
            <a:ext cx="6092455" cy="444441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04577692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normAutofit fontScale="90000"/>
          </a:bodyPr>
          <a:lstStyle/>
          <a:p>
            <a:r>
              <a:rPr lang="en-US"/>
              <a:t>How are Logic Apps different from Functions?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992799"/>
            <a:ext cx="11341268" cy="338554"/>
          </a:xfrm>
          <a:noFill/>
        </p:spPr>
        <p:txBody>
          <a:bodyPr lIns="0" tIns="0" rIns="0" bIns="0"/>
          <a:lstStyle/>
          <a:p>
            <a:r>
              <a:rPr lang="en-US"/>
              <a:t>Code-first vs designer-first</a:t>
            </a:r>
          </a:p>
        </p:txBody>
      </p:sp>
      <p:pic>
        <p:nvPicPr>
          <p:cNvPr id="7" name="Picture 6" descr="Flowchart comparing Azure function and Azure Logic Apps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432089" y="2209831"/>
            <a:ext cx="3938517" cy="3465255"/>
          </a:xfrm>
          <a:prstGeom prst="rect">
            <a:avLst/>
          </a:prstGeom>
        </p:spPr>
      </p:pic>
      <p:graphicFrame>
        <p:nvGraphicFramePr>
          <p:cNvPr id="5" name="Table 4">
            <a:extLst>
              <a:ext uri="{FF2B5EF4-FFF2-40B4-BE49-F238E27FC236}">
                <a16:creationId xmlns:a16="http://schemas.microsoft.com/office/drawing/2014/main" id="{4EA9C728-08E8-464E-9393-967B198013E4}"/>
              </a:ext>
            </a:extLst>
          </p:cNvPr>
          <p:cNvGraphicFramePr/>
          <p:nvPr/>
        </p:nvGraphicFramePr>
        <p:xfrm>
          <a:off x="4703336" y="2085220"/>
          <a:ext cx="7272752" cy="3714475"/>
        </p:xfrm>
        <a:graphic>
          <a:graphicData uri="http://schemas.openxmlformats.org/drawingml/2006/table">
            <a:tbl>
              <a:tblPr firstRow="1">
                <a:tableStyleId>{5C22544A-7EE6-4342-B048-85BDC9FD1C3A}</a:tableStyleId>
              </a:tblPr>
              <a:tblGrid>
                <a:gridCol w="1712380">
                  <a:extLst>
                    <a:ext uri="{9D8B030D-6E8A-4147-A177-3AD203B41FA5}">
                      <a16:colId xmlns:a16="http://schemas.microsoft.com/office/drawing/2014/main" val="3533442533"/>
                    </a:ext>
                  </a:extLst>
                </a:gridCol>
                <a:gridCol w="2780186">
                  <a:extLst>
                    <a:ext uri="{9D8B030D-6E8A-4147-A177-3AD203B41FA5}">
                      <a16:colId xmlns:a16="http://schemas.microsoft.com/office/drawing/2014/main" val="1072620064"/>
                    </a:ext>
                  </a:extLst>
                </a:gridCol>
                <a:gridCol w="2780186">
                  <a:extLst>
                    <a:ext uri="{9D8B030D-6E8A-4147-A177-3AD203B41FA5}">
                      <a16:colId xmlns:a16="http://schemas.microsoft.com/office/drawing/2014/main" val="3407051535"/>
                    </a:ext>
                  </a:extLst>
                </a:gridCol>
              </a:tblGrid>
              <a:tr h="571901">
                <a:tc>
                  <a:txBody>
                    <a:bodyPr/>
                    <a:lstStyle/>
                    <a:p>
                      <a:pPr algn="ctr" fontAlgn="ctr">
                        <a:spcBef>
                          <a:spcPts val="0"/>
                        </a:spcBef>
                        <a:spcAft>
                          <a:spcPts val="0"/>
                        </a:spcAft>
                      </a:pPr>
                      <a:r>
                        <a:rPr lang="en-US" sz="1800" u="none" strike="noStrike">
                          <a:solidFill>
                            <a:schemeClr val="bg1"/>
                          </a:solidFill>
                          <a:effectLst/>
                          <a:latin typeface="+mn-lt"/>
                        </a:rPr>
                        <a:t>Comparison</a:t>
                      </a:r>
                      <a:endParaRPr lang="en-US" sz="1800" b="0" i="0" u="none" strike="noStrike">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a:solidFill>
                            <a:schemeClr val="bg1"/>
                          </a:solidFill>
                          <a:effectLst/>
                          <a:latin typeface="+mn-lt"/>
                        </a:rPr>
                        <a:t>Logic Apps</a:t>
                      </a:r>
                      <a:endParaRPr lang="en-US" sz="1800" b="0" i="0" u="none" strike="noStrike">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a:solidFill>
                            <a:schemeClr val="bg1"/>
                          </a:solidFill>
                          <a:effectLst/>
                          <a:latin typeface="+mn-lt"/>
                        </a:rPr>
                        <a:t>Durable Functions</a:t>
                      </a:r>
                      <a:endParaRPr lang="en-US" sz="1800" b="0" i="0" u="none" strike="noStrike">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4084868943"/>
                  </a:ext>
                </a:extLst>
              </a:tr>
              <a:tr h="542605">
                <a:tc>
                  <a:txBody>
                    <a:bodyPr/>
                    <a:lstStyle/>
                    <a:p>
                      <a:pPr algn="l" fontAlgn="ctr">
                        <a:spcBef>
                          <a:spcPts val="0"/>
                        </a:spcBef>
                        <a:spcAft>
                          <a:spcPts val="0"/>
                        </a:spcAft>
                      </a:pPr>
                      <a:r>
                        <a:rPr lang="en-US" sz="1800" u="none" strike="noStrike">
                          <a:effectLst/>
                          <a:latin typeface="+mn-lt"/>
                        </a:rPr>
                        <a:t>Development</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a:effectLst/>
                          <a:latin typeface="+mn-lt"/>
                        </a:rPr>
                        <a:t>Designer-first</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a:effectLst/>
                          <a:latin typeface="+mn-lt"/>
                        </a:rPr>
                        <a:t>Code-first</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84838322"/>
                  </a:ext>
                </a:extLst>
              </a:tr>
              <a:tr h="765083">
                <a:tc>
                  <a:txBody>
                    <a:bodyPr/>
                    <a:lstStyle/>
                    <a:p>
                      <a:pPr algn="l" fontAlgn="ctr">
                        <a:spcBef>
                          <a:spcPts val="0"/>
                        </a:spcBef>
                        <a:spcAft>
                          <a:spcPts val="0"/>
                        </a:spcAft>
                      </a:pPr>
                      <a:r>
                        <a:rPr lang="en-US" sz="1800" u="none" strike="noStrike">
                          <a:effectLst/>
                          <a:latin typeface="+mn-lt"/>
                        </a:rPr>
                        <a:t>Method</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a:effectLst/>
                          <a:latin typeface="+mn-lt"/>
                        </a:rPr>
                        <a:t>Create orchestrations by using a GUI or editing configuration files</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a:effectLst/>
                          <a:latin typeface="+mn-lt"/>
                        </a:rPr>
                        <a:t>Write code and use the durable functions extension</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6474388"/>
                  </a:ext>
                </a:extLst>
              </a:tr>
              <a:tr h="987561">
                <a:tc>
                  <a:txBody>
                    <a:bodyPr/>
                    <a:lstStyle/>
                    <a:p>
                      <a:pPr algn="l" fontAlgn="ctr">
                        <a:spcBef>
                          <a:spcPts val="0"/>
                        </a:spcBef>
                        <a:spcAft>
                          <a:spcPts val="0"/>
                        </a:spcAft>
                      </a:pPr>
                      <a:r>
                        <a:rPr lang="en-US" sz="1800" u="none" strike="noStrike">
                          <a:effectLst/>
                          <a:latin typeface="+mn-lt"/>
                        </a:rPr>
                        <a:t>Connectivity</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a:effectLst/>
                          <a:latin typeface="+mn-lt"/>
                        </a:rPr>
                        <a:t>Large collection of connectors , B2B pack, custom connectors </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b="0" i="0" u="none" strike="noStrike">
                          <a:effectLst/>
                          <a:latin typeface="+mn-lt"/>
                        </a:rPr>
                        <a:t>Large selection of built-in binding types, write code for custom bindings</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049559"/>
                  </a:ext>
                </a:extLst>
              </a:tr>
              <a:tr h="542605">
                <a:tc>
                  <a:txBody>
                    <a:bodyPr/>
                    <a:lstStyle/>
                    <a:p>
                      <a:pPr algn="l" fontAlgn="ctr">
                        <a:spcBef>
                          <a:spcPts val="0"/>
                        </a:spcBef>
                        <a:spcAft>
                          <a:spcPts val="0"/>
                        </a:spcAft>
                      </a:pPr>
                      <a:r>
                        <a:rPr lang="en-US" sz="1800" u="none" strike="noStrike">
                          <a:effectLst/>
                          <a:latin typeface="+mn-lt"/>
                        </a:rPr>
                        <a:t>Monitoring</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a:effectLst/>
                          <a:latin typeface="+mn-lt"/>
                        </a:rPr>
                        <a:t>Azure portal, Azure Monitor logs</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a:effectLst/>
                          <a:latin typeface="+mn-lt"/>
                        </a:rPr>
                        <a:t>Azure Application Insights</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0811385"/>
                  </a:ext>
                </a:extLst>
              </a:tr>
            </a:tbl>
          </a:graphicData>
        </a:graphic>
      </p:graphicFrame>
      <p:sp>
        <p:nvSpPr>
          <p:cNvPr id="4" name="Rectangle 3">
            <a:extLst>
              <a:ext uri="{FF2B5EF4-FFF2-40B4-BE49-F238E27FC236}">
                <a16:creationId xmlns:a16="http://schemas.microsoft.com/office/drawing/2014/main" id="{40465961-3AE0-4E58-8999-11888635D757}"/>
              </a:ext>
              <a:ext uri="{C183D7F6-B498-43B3-948B-1728B52AA6E4}">
                <adec:decorative xmlns:adec="http://schemas.microsoft.com/office/drawing/2017/decorative" val="1"/>
              </a:ext>
            </a:extLst>
          </p:cNvPr>
          <p:cNvSpPr/>
          <p:nvPr/>
        </p:nvSpPr>
        <p:spPr bwMode="auto">
          <a:xfrm>
            <a:off x="327424" y="1635638"/>
            <a:ext cx="4131688" cy="461364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14272665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Review</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4" y="1144354"/>
            <a:ext cx="11354257" cy="59781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a:solidFill>
                  <a:schemeClr val="tx2"/>
                </a:solidFill>
              </a:rPr>
              <a:t>Compare Azure Functions and Azure Logic Apps</a:t>
            </a:r>
          </a:p>
        </p:txBody>
      </p:sp>
      <p:graphicFrame>
        <p:nvGraphicFramePr>
          <p:cNvPr id="2" name="Table 12">
            <a:extLst>
              <a:ext uri="{FF2B5EF4-FFF2-40B4-BE49-F238E27FC236}">
                <a16:creationId xmlns:a16="http://schemas.microsoft.com/office/drawing/2014/main" id="{C59A8F75-7AFD-48DA-A522-76055B5BB90D}"/>
              </a:ext>
            </a:extLst>
          </p:cNvPr>
          <p:cNvGraphicFramePr>
            <a:graphicFrameLocks noGrp="1"/>
          </p:cNvGraphicFramePr>
          <p:nvPr/>
        </p:nvGraphicFramePr>
        <p:xfrm>
          <a:off x="418644" y="2043989"/>
          <a:ext cx="11341267" cy="3518979"/>
        </p:xfrm>
        <a:graphic>
          <a:graphicData uri="http://schemas.openxmlformats.org/drawingml/2006/table">
            <a:tbl>
              <a:tblPr firstRow="1" bandRow="1">
                <a:tableStyleId>{5C22544A-7EE6-4342-B048-85BDC9FD1C3A}</a:tableStyleId>
              </a:tblPr>
              <a:tblGrid>
                <a:gridCol w="2080112">
                  <a:extLst>
                    <a:ext uri="{9D8B030D-6E8A-4147-A177-3AD203B41FA5}">
                      <a16:colId xmlns:a16="http://schemas.microsoft.com/office/drawing/2014/main" val="3419358315"/>
                    </a:ext>
                  </a:extLst>
                </a:gridCol>
                <a:gridCol w="4137434">
                  <a:extLst>
                    <a:ext uri="{9D8B030D-6E8A-4147-A177-3AD203B41FA5}">
                      <a16:colId xmlns:a16="http://schemas.microsoft.com/office/drawing/2014/main" val="2428792440"/>
                    </a:ext>
                  </a:extLst>
                </a:gridCol>
                <a:gridCol w="5123721">
                  <a:extLst>
                    <a:ext uri="{9D8B030D-6E8A-4147-A177-3AD203B41FA5}">
                      <a16:colId xmlns:a16="http://schemas.microsoft.com/office/drawing/2014/main" val="16129369"/>
                    </a:ext>
                  </a:extLst>
                </a:gridCol>
              </a:tblGrid>
              <a:tr h="468000">
                <a:tc>
                  <a:txBody>
                    <a:bodyPr/>
                    <a:lstStyle/>
                    <a:p>
                      <a:endParaRPr lang="en-US" sz="2000">
                        <a:latin typeface="+mj-lt"/>
                      </a:endParaRPr>
                    </a:p>
                  </a:txBody>
                  <a:tcPr marL="89642" marR="89642" marT="36000" marB="36000"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mj-lt"/>
                          <a:ea typeface="+mn-ea"/>
                          <a:cs typeface="+mn-cs"/>
                        </a:rPr>
                        <a:t>Durable Functions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mj-lt"/>
                          <a:ea typeface="+mn-ea"/>
                          <a:cs typeface="+mn-cs"/>
                        </a:rPr>
                        <a:t>Logic Apps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a:r>
                        <a:rPr lang="en-US" sz="1600" b="0">
                          <a:effectLst/>
                          <a:latin typeface="+mj-lt"/>
                        </a:rPr>
                        <a:t>Development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Code-first (imperative)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a:effectLst/>
                          <a:latin typeface="+mn-lt"/>
                        </a:rPr>
                        <a:t>Designer-first (declarative)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a:r>
                        <a:rPr lang="en-US" sz="1600" b="0">
                          <a:effectLst/>
                          <a:latin typeface="+mj-lt"/>
                        </a:rPr>
                        <a:t>Connectivity</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About a dozen built-in binding types, write code for custom bindings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a:effectLst/>
                          <a:latin typeface="+mn-lt"/>
                        </a:rPr>
                        <a:t>Large collection of connectors, Enterprise Integration Pack for B2B scenarios, build custom connectors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a:r>
                        <a:rPr lang="en-US" sz="1600" b="0">
                          <a:effectLst/>
                          <a:latin typeface="+mj-lt"/>
                        </a:rPr>
                        <a:t>Actions</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Each activity is an Azure function; write code for activity functions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a:effectLst/>
                          <a:latin typeface="+mn-lt"/>
                        </a:rPr>
                        <a:t>Large collection of ready-made actions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a:r>
                        <a:rPr lang="en-US" sz="1600" b="0">
                          <a:effectLst/>
                          <a:latin typeface="+mj-lt"/>
                        </a:rPr>
                        <a:t>Monitoring</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Azure Application Insights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a:effectLst/>
                          <a:latin typeface="+mn-lt"/>
                        </a:rPr>
                        <a:t>Azure portal, Azure Monitor logs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a:r>
                        <a:rPr lang="en-US" sz="1600" b="0">
                          <a:effectLst/>
                          <a:latin typeface="+mj-lt"/>
                        </a:rPr>
                        <a:t>Management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REST API,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a:effectLst/>
                          <a:latin typeface="+mn-lt"/>
                        </a:rPr>
                        <a:t>Azure portal, REST API, PowerShell,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48212">
                <a:tc>
                  <a:txBody>
                    <a:bodyPr/>
                    <a:lstStyle/>
                    <a:p>
                      <a:pPr algn="l"/>
                      <a:r>
                        <a:rPr lang="en-US" sz="1600" b="0">
                          <a:effectLst/>
                          <a:latin typeface="+mj-lt"/>
                        </a:rPr>
                        <a:t>Execution context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Can run locally or in the cloud</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a:effectLst/>
                          <a:latin typeface="+mn-lt"/>
                        </a:rPr>
                        <a:t>Supports run-anywhere scenarios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68244060"/>
                  </a:ext>
                </a:extLst>
              </a:tr>
            </a:tbl>
          </a:graphicData>
        </a:graphic>
      </p:graphicFrame>
    </p:spTree>
    <p:extLst>
      <p:ext uri="{BB962C8B-B14F-4D97-AF65-F5344CB8AC3E}">
        <p14:creationId xmlns:p14="http://schemas.microsoft.com/office/powerpoint/2010/main" val="31691435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80BB0-BFDC-42C1-982D-06347DE0A3F2}"/>
              </a:ext>
            </a:extLst>
          </p:cNvPr>
          <p:cNvSpPr>
            <a:spLocks noGrp="1"/>
          </p:cNvSpPr>
          <p:nvPr>
            <p:ph type="title"/>
          </p:nvPr>
        </p:nvSpPr>
        <p:spPr>
          <a:xfrm>
            <a:off x="838200" y="0"/>
            <a:ext cx="10515600" cy="1325563"/>
          </a:xfrm>
        </p:spPr>
        <p:txBody>
          <a:bodyPr/>
          <a:lstStyle/>
          <a:p>
            <a:pPr algn="ctr"/>
            <a:r>
              <a:rPr lang="en-US"/>
              <a:t>Introduction to Microsoft Azure</a:t>
            </a:r>
          </a:p>
        </p:txBody>
      </p:sp>
      <p:pic>
        <p:nvPicPr>
          <p:cNvPr id="7" name="Online Media 6" title="How does Microsoft Azure work?">
            <a:hlinkClick r:id="" action="ppaction://media"/>
            <a:extLst>
              <a:ext uri="{FF2B5EF4-FFF2-40B4-BE49-F238E27FC236}">
                <a16:creationId xmlns:a16="http://schemas.microsoft.com/office/drawing/2014/main" id="{C050BDD7-67A1-4AD7-900D-E12BE4BF9487}"/>
              </a:ext>
            </a:extLst>
          </p:cNvPr>
          <p:cNvPicPr>
            <a:picLocks noRot="1" noChangeAspect="1"/>
          </p:cNvPicPr>
          <p:nvPr>
            <a:videoFile r:link="rId1"/>
          </p:nvPr>
        </p:nvPicPr>
        <p:blipFill>
          <a:blip r:embed="rId4"/>
          <a:stretch>
            <a:fillRect/>
          </a:stretch>
        </p:blipFill>
        <p:spPr>
          <a:xfrm>
            <a:off x="2641600" y="1365250"/>
            <a:ext cx="6889469" cy="3892550"/>
          </a:xfrm>
          <a:prstGeom prst="rect">
            <a:avLst/>
          </a:prstGeom>
        </p:spPr>
      </p:pic>
    </p:spTree>
    <p:extLst>
      <p:ext uri="{BB962C8B-B14F-4D97-AF65-F5344CB8AC3E}">
        <p14:creationId xmlns:p14="http://schemas.microsoft.com/office/powerpoint/2010/main" val="3171007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a:xfrm>
            <a:off x="442766" y="439819"/>
            <a:ext cx="11306469" cy="403079"/>
          </a:xfrm>
        </p:spPr>
        <p:txBody>
          <a:bodyPr/>
          <a:lstStyle/>
          <a:p>
            <a:r>
              <a:rPr lang="en-US">
                <a:solidFill>
                  <a:schemeClr val="tx2">
                    <a:lumMod val="50000"/>
                  </a:schemeClr>
                </a:solidFill>
                <a:hlinkClick r:id="rId3">
                  <a:extLst>
                    <a:ext uri="{A12FA001-AC4F-418D-AE19-62706E023703}">
                      <ahyp:hlinkClr xmlns:ahyp="http://schemas.microsoft.com/office/drawing/2018/hyperlinkcolor" val="tx"/>
                    </a:ext>
                  </a:extLst>
                </a:hlinkClick>
              </a:rPr>
              <a:t>Microsoft’s Cloud Adoption Framework </a:t>
            </a:r>
            <a:endParaRPr lang="en-US">
              <a:solidFill>
                <a:schemeClr val="tx2">
                  <a:lumMod val="50000"/>
                </a:schemeClr>
              </a:solidFill>
            </a:endParaRPr>
          </a:p>
        </p:txBody>
      </p:sp>
      <p:pic>
        <p:nvPicPr>
          <p:cNvPr id="11" name="Picture 10" descr="Cloud adoption framework with strategy, plan, ready, adopt, govern, and manage.">
            <a:extLst>
              <a:ext uri="{FF2B5EF4-FFF2-40B4-BE49-F238E27FC236}">
                <a16:creationId xmlns:a16="http://schemas.microsoft.com/office/drawing/2014/main" id="{8C501E38-5ACF-460B-A135-C8D94923B911}"/>
              </a:ext>
            </a:extLst>
          </p:cNvPr>
          <p:cNvPicPr>
            <a:picLocks noChangeAspect="1"/>
          </p:cNvPicPr>
          <p:nvPr/>
        </p:nvPicPr>
        <p:blipFill>
          <a:blip r:embed="rId4"/>
          <a:stretch>
            <a:fillRect/>
          </a:stretch>
        </p:blipFill>
        <p:spPr>
          <a:xfrm>
            <a:off x="665120" y="1487271"/>
            <a:ext cx="10563088" cy="4401287"/>
          </a:xfrm>
          <a:prstGeom prst="rect">
            <a:avLst/>
          </a:prstGeom>
        </p:spPr>
      </p:pic>
      <p:sp>
        <p:nvSpPr>
          <p:cNvPr id="3" name="Rectangle 2">
            <a:extLst>
              <a:ext uri="{FF2B5EF4-FFF2-40B4-BE49-F238E27FC236}">
                <a16:creationId xmlns:a16="http://schemas.microsoft.com/office/drawing/2014/main" id="{7F5B90DD-4FDE-4A75-8F6C-E0968BAB9761}"/>
              </a:ext>
              <a:ext uri="{C183D7F6-B498-43B3-948B-1728B52AA6E4}">
                <adec:decorative xmlns:adec="http://schemas.microsoft.com/office/drawing/2017/decorative" val="1"/>
              </a:ext>
            </a:extLst>
          </p:cNvPr>
          <p:cNvSpPr/>
          <p:nvPr/>
        </p:nvSpPr>
        <p:spPr bwMode="auto">
          <a:xfrm>
            <a:off x="419448" y="1155883"/>
            <a:ext cx="11456884" cy="490290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37347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DA42-D01A-4628-AAE1-7ADE1F23E01F}"/>
              </a:ext>
            </a:extLst>
          </p:cNvPr>
          <p:cNvSpPr>
            <a:spLocks noGrp="1"/>
          </p:cNvSpPr>
          <p:nvPr>
            <p:ph type="title"/>
          </p:nvPr>
        </p:nvSpPr>
        <p:spPr>
          <a:xfrm>
            <a:off x="442766" y="439819"/>
            <a:ext cx="11306469" cy="403079"/>
          </a:xfrm>
        </p:spPr>
        <p:txBody>
          <a:bodyPr/>
          <a:lstStyle/>
          <a:p>
            <a:r>
              <a:rPr lang="en-US">
                <a:solidFill>
                  <a:schemeClr val="tx2">
                    <a:lumMod val="50000"/>
                  </a:schemeClr>
                </a:solidFill>
                <a:hlinkClick r:id="rId3">
                  <a:extLst>
                    <a:ext uri="{A12FA001-AC4F-418D-AE19-62706E023703}">
                      <ahyp:hlinkClr xmlns:ahyp="http://schemas.microsoft.com/office/drawing/2018/hyperlinkcolor" val="tx"/>
                    </a:ext>
                  </a:extLst>
                </a:hlinkClick>
              </a:rPr>
              <a:t>Microsoft Azure Well-Architected Framework</a:t>
            </a:r>
            <a:endParaRPr lang="en-US">
              <a:solidFill>
                <a:schemeClr val="tx2">
                  <a:lumMod val="50000"/>
                </a:schemeClr>
              </a:solidFill>
            </a:endParaRPr>
          </a:p>
        </p:txBody>
      </p:sp>
      <p:sp>
        <p:nvSpPr>
          <p:cNvPr id="4" name="TextBox 3">
            <a:extLst>
              <a:ext uri="{FF2B5EF4-FFF2-40B4-BE49-F238E27FC236}">
                <a16:creationId xmlns:a16="http://schemas.microsoft.com/office/drawing/2014/main" id="{6697F0EF-8F5C-4C22-A954-CAE5EA7EF5FA}"/>
              </a:ext>
            </a:extLst>
          </p:cNvPr>
          <p:cNvSpPr txBox="1"/>
          <p:nvPr/>
        </p:nvSpPr>
        <p:spPr>
          <a:xfrm>
            <a:off x="330010" y="1355562"/>
            <a:ext cx="5314197" cy="4012960"/>
          </a:xfrm>
          <a:prstGeom prst="rect">
            <a:avLst/>
          </a:prstGeom>
          <a:noFill/>
        </p:spPr>
        <p:txBody>
          <a:bodyPr wrap="square">
            <a:spAutoFit/>
          </a:bodyPr>
          <a:lstStyle/>
          <a:p>
            <a:pPr marL="280121" indent="-280121">
              <a:spcAft>
                <a:spcPts val="1176"/>
              </a:spcAft>
              <a:buFont typeface="Arial" panose="020B0604020202020204" pitchFamily="34" charset="0"/>
              <a:buChar char="•"/>
            </a:pPr>
            <a:r>
              <a:rPr lang="en-US" sz="1961" b="1">
                <a:solidFill>
                  <a:srgbClr val="000000"/>
                </a:solidFill>
                <a:latin typeface="Segoe UI" panose="020B0502040204020203" pitchFamily="34" charset="0"/>
              </a:rPr>
              <a:t>Cost Optimization </a:t>
            </a:r>
            <a:r>
              <a:rPr lang="en-US" sz="1961">
                <a:solidFill>
                  <a:srgbClr val="000000"/>
                </a:solidFill>
                <a:latin typeface="Segoe UI" panose="020B0502040204020203" pitchFamily="34" charset="0"/>
              </a:rPr>
              <a:t>– Managing costs to maximize the value delivered</a:t>
            </a:r>
          </a:p>
          <a:p>
            <a:pPr marL="280121" indent="-280121">
              <a:spcAft>
                <a:spcPts val="1176"/>
              </a:spcAft>
              <a:buFont typeface="Arial" panose="020B0604020202020204" pitchFamily="34" charset="0"/>
              <a:buChar char="•"/>
            </a:pPr>
            <a:r>
              <a:rPr lang="en-US" sz="1961" b="1">
                <a:solidFill>
                  <a:srgbClr val="000000"/>
                </a:solidFill>
                <a:latin typeface="Segoe UI" panose="020B0502040204020203" pitchFamily="34" charset="0"/>
              </a:rPr>
              <a:t>Operational Excellence </a:t>
            </a:r>
            <a:r>
              <a:rPr lang="en-US" sz="1961">
                <a:solidFill>
                  <a:srgbClr val="000000"/>
                </a:solidFill>
                <a:latin typeface="Segoe UI" panose="020B0502040204020203" pitchFamily="34" charset="0"/>
              </a:rPr>
              <a:t>– Operations processes that keep a system running in production</a:t>
            </a:r>
          </a:p>
          <a:p>
            <a:pPr marL="280121" indent="-280121">
              <a:spcAft>
                <a:spcPts val="1176"/>
              </a:spcAft>
              <a:buFont typeface="Arial" panose="020B0604020202020204" pitchFamily="34" charset="0"/>
              <a:buChar char="•"/>
            </a:pPr>
            <a:r>
              <a:rPr lang="en-US" sz="1961" b="1">
                <a:solidFill>
                  <a:srgbClr val="000000"/>
                </a:solidFill>
                <a:latin typeface="Segoe UI" panose="020B0502040204020203" pitchFamily="34" charset="0"/>
              </a:rPr>
              <a:t>Performance Efficiency </a:t>
            </a:r>
            <a:r>
              <a:rPr lang="en-US" sz="1961">
                <a:solidFill>
                  <a:srgbClr val="000000"/>
                </a:solidFill>
                <a:latin typeface="Segoe UI" panose="020B0502040204020203" pitchFamily="34" charset="0"/>
              </a:rPr>
              <a:t>– Ability of a system to adapt to changes in load</a:t>
            </a:r>
          </a:p>
          <a:p>
            <a:pPr marL="280121" indent="-280121">
              <a:spcAft>
                <a:spcPts val="1176"/>
              </a:spcAft>
              <a:buFont typeface="Arial" panose="020B0604020202020204" pitchFamily="34" charset="0"/>
              <a:buChar char="•"/>
            </a:pPr>
            <a:r>
              <a:rPr lang="en-US" sz="1961" b="1">
                <a:solidFill>
                  <a:srgbClr val="000000"/>
                </a:solidFill>
                <a:latin typeface="Segoe UI" panose="020B0502040204020203" pitchFamily="34" charset="0"/>
              </a:rPr>
              <a:t>Reliability</a:t>
            </a:r>
            <a:r>
              <a:rPr lang="en-US" sz="1961">
                <a:solidFill>
                  <a:srgbClr val="000000"/>
                </a:solidFill>
                <a:latin typeface="Segoe UI" panose="020B0502040204020203" pitchFamily="34" charset="0"/>
              </a:rPr>
              <a:t> – Ability of a system to recover from failures and continue to function</a:t>
            </a:r>
          </a:p>
          <a:p>
            <a:pPr marL="280121" indent="-280121">
              <a:spcAft>
                <a:spcPts val="1176"/>
              </a:spcAft>
              <a:buFont typeface="Arial" panose="020B0604020202020204" pitchFamily="34" charset="0"/>
              <a:buChar char="•"/>
            </a:pPr>
            <a:r>
              <a:rPr lang="en-US" sz="1961" b="1">
                <a:solidFill>
                  <a:srgbClr val="000000"/>
                </a:solidFill>
                <a:latin typeface="Segoe UI" panose="020B0502040204020203" pitchFamily="34" charset="0"/>
              </a:rPr>
              <a:t>Security</a:t>
            </a:r>
            <a:r>
              <a:rPr lang="en-US" sz="1961">
                <a:solidFill>
                  <a:srgbClr val="000000"/>
                </a:solidFill>
                <a:latin typeface="Segoe UI" panose="020B0502040204020203" pitchFamily="34" charset="0"/>
              </a:rPr>
              <a:t> – Protecting applications and data from threats</a:t>
            </a:r>
          </a:p>
        </p:txBody>
      </p:sp>
      <p:pic>
        <p:nvPicPr>
          <p:cNvPr id="1026" name="Picture 2" descr="WAF pillars. &#10;">
            <a:extLst>
              <a:ext uri="{FF2B5EF4-FFF2-40B4-BE49-F238E27FC236}">
                <a16:creationId xmlns:a16="http://schemas.microsoft.com/office/drawing/2014/main" id="{655796FB-A1AE-40CD-9A30-2C8A470B0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1714" y="1212134"/>
            <a:ext cx="5455219" cy="4331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299681B-92A6-4EAF-B1C8-8C4714F00DB9}"/>
              </a:ext>
              <a:ext uri="{C183D7F6-B498-43B3-948B-1728B52AA6E4}">
                <adec:decorative xmlns:adec="http://schemas.microsoft.com/office/drawing/2017/decorative" val="1"/>
              </a:ext>
            </a:extLst>
          </p:cNvPr>
          <p:cNvSpPr/>
          <p:nvPr/>
        </p:nvSpPr>
        <p:spPr bwMode="auto">
          <a:xfrm>
            <a:off x="5780643" y="1155883"/>
            <a:ext cx="6095689" cy="490290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7453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normAutofit fontScale="90000"/>
          </a:bodyPr>
          <a:lstStyle/>
          <a:p>
            <a:r>
              <a:rPr lang="en-US"/>
              <a:t>Govern resources in Azure</a:t>
            </a:r>
          </a:p>
        </p:txBody>
      </p:sp>
      <p:sp>
        <p:nvSpPr>
          <p:cNvPr id="6" name="Text Placeholder 5">
            <a:extLst>
              <a:ext uri="{FF2B5EF4-FFF2-40B4-BE49-F238E27FC236}">
                <a16:creationId xmlns:a16="http://schemas.microsoft.com/office/drawing/2014/main" id="{0611C0FA-C9EA-4B88-A335-359B9E0D3ED5}"/>
              </a:ext>
            </a:extLst>
          </p:cNvPr>
          <p:cNvSpPr>
            <a:spLocks noGrp="1"/>
          </p:cNvSpPr>
          <p:nvPr>
            <p:ph type="body" sz="quarter" idx="10"/>
          </p:nvPr>
        </p:nvSpPr>
        <p:spPr>
          <a:xfrm>
            <a:off x="432089" y="978559"/>
            <a:ext cx="11341268" cy="430887"/>
          </a:xfrm>
        </p:spPr>
        <p:txBody>
          <a:bodyPr>
            <a:normAutofit fontScale="77500" lnSpcReduction="20000"/>
          </a:bodyPr>
          <a:lstStyle/>
          <a:p>
            <a:r>
              <a:rPr lang="en-US"/>
              <a:t>Governance provides mechanisms and processes to maintain control over your applications and resources in Azure.</a:t>
            </a:r>
          </a:p>
        </p:txBody>
      </p:sp>
      <p:sp>
        <p:nvSpPr>
          <p:cNvPr id="5" name="Rectangle 4">
            <a:extLst>
              <a:ext uri="{FF2B5EF4-FFF2-40B4-BE49-F238E27FC236}">
                <a16:creationId xmlns:a16="http://schemas.microsoft.com/office/drawing/2014/main" id="{CB351184-387F-4956-A943-FDA8EAD93D89}"/>
              </a:ext>
              <a:ext uri="{C183D7F6-B498-43B3-948B-1728B52AA6E4}">
                <adec:decorative xmlns:adec="http://schemas.microsoft.com/office/drawing/2017/decorative" val="1"/>
              </a:ext>
            </a:extLst>
          </p:cNvPr>
          <p:cNvSpPr/>
          <p:nvPr/>
        </p:nvSpPr>
        <p:spPr bwMode="auto">
          <a:xfrm>
            <a:off x="5295937" y="1535029"/>
            <a:ext cx="6288955" cy="468963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5">
            <a:extLst>
              <a:ext uri="{FF2B5EF4-FFF2-40B4-BE49-F238E27FC236}">
                <a16:creationId xmlns:a16="http://schemas.microsoft.com/office/drawing/2014/main" id="{20B64DA7-4AB1-4A68-9A94-178FA97D5D8C}"/>
              </a:ext>
            </a:extLst>
          </p:cNvPr>
          <p:cNvSpPr txBox="1">
            <a:spLocks/>
          </p:cNvSpPr>
          <p:nvPr/>
        </p:nvSpPr>
        <p:spPr>
          <a:xfrm>
            <a:off x="386696" y="2057467"/>
            <a:ext cx="4693251" cy="33470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a:latin typeface="+mn-lt"/>
              </a:rPr>
              <a:t>Determine your requirements, plan your initiatives, and set strategic priorities</a:t>
            </a:r>
          </a:p>
          <a:p>
            <a:pPr marL="342900" indent="-342900">
              <a:spcAft>
                <a:spcPts val="600"/>
              </a:spcAft>
              <a:buFont typeface="Arial" panose="020B0604020202020204" pitchFamily="34" charset="0"/>
              <a:buChar char="•"/>
            </a:pPr>
            <a:r>
              <a:rPr lang="en-US" sz="2000">
                <a:latin typeface="+mn-lt"/>
              </a:rPr>
              <a:t>Plan for governance at every level</a:t>
            </a:r>
            <a:endParaRPr lang="en-US" sz="2000">
              <a:solidFill>
                <a:schemeClr val="tx2">
                  <a:lumMod val="50000"/>
                </a:schemeClr>
              </a:solidFill>
              <a:latin typeface="+mn-lt"/>
            </a:endParaRPr>
          </a:p>
          <a:p>
            <a:pPr marL="511175" lvl="2" indent="-228600">
              <a:spcBef>
                <a:spcPts val="0"/>
              </a:spcBef>
              <a:spcAft>
                <a:spcPts val="600"/>
              </a:spcAft>
              <a:buFont typeface="Arial" panose="020B0604020202020204" pitchFamily="34" charset="0"/>
              <a:buChar char="•"/>
            </a:pPr>
            <a:r>
              <a:rPr lang="en-US" sz="2000">
                <a:latin typeface="+mn-lt"/>
              </a:rPr>
              <a:t>Management groups </a:t>
            </a:r>
          </a:p>
          <a:p>
            <a:pPr marL="511175" lvl="2" indent="-228600">
              <a:spcBef>
                <a:spcPts val="0"/>
              </a:spcBef>
              <a:spcAft>
                <a:spcPts val="600"/>
              </a:spcAft>
              <a:buFont typeface="Arial" panose="020B0604020202020204" pitchFamily="34" charset="0"/>
              <a:buChar char="•"/>
            </a:pPr>
            <a:r>
              <a:rPr lang="en-US" sz="2000">
                <a:latin typeface="+mn-lt"/>
              </a:rPr>
              <a:t>Subscriptions</a:t>
            </a:r>
          </a:p>
          <a:p>
            <a:pPr marL="511175" lvl="2" indent="-228600">
              <a:spcBef>
                <a:spcPts val="0"/>
              </a:spcBef>
              <a:spcAft>
                <a:spcPts val="600"/>
              </a:spcAft>
              <a:buFont typeface="Arial" panose="020B0604020202020204" pitchFamily="34" charset="0"/>
              <a:buChar char="•"/>
            </a:pPr>
            <a:r>
              <a:rPr lang="en-US" sz="2000">
                <a:latin typeface="+mn-lt"/>
              </a:rPr>
              <a:t>Resource groups </a:t>
            </a:r>
          </a:p>
          <a:p>
            <a:pPr marL="511175" lvl="2" indent="-228600">
              <a:spcBef>
                <a:spcPts val="0"/>
              </a:spcBef>
              <a:spcAft>
                <a:spcPts val="600"/>
              </a:spcAft>
              <a:buFont typeface="Arial" panose="020B0604020202020204" pitchFamily="34" charset="0"/>
              <a:buChar char="•"/>
            </a:pPr>
            <a:r>
              <a:rPr lang="en-US" sz="2000">
                <a:latin typeface="+mn-lt"/>
              </a:rPr>
              <a:t>Resources</a:t>
            </a:r>
          </a:p>
          <a:p>
            <a:endParaRPr lang="en-US" sz="2000">
              <a:latin typeface="+mn-lt"/>
            </a:endParaRPr>
          </a:p>
          <a:p>
            <a:pPr marL="285750" indent="-285750">
              <a:buFont typeface="Arial" panose="020B0604020202020204" pitchFamily="34" charset="0"/>
              <a:buChar char="•"/>
            </a:pPr>
            <a:endParaRPr lang="en-US" sz="2000">
              <a:latin typeface="+mn-lt"/>
            </a:endParaRPr>
          </a:p>
        </p:txBody>
      </p:sp>
      <p:grpSp>
        <p:nvGrpSpPr>
          <p:cNvPr id="60" name="Group 59" descr="Hierarchy of root group, management groups, subscriptions, resource groups, and resources.">
            <a:extLst>
              <a:ext uri="{FF2B5EF4-FFF2-40B4-BE49-F238E27FC236}">
                <a16:creationId xmlns:a16="http://schemas.microsoft.com/office/drawing/2014/main" id="{B29EBF20-E148-4D71-95B4-06A86BD6655F}"/>
              </a:ext>
            </a:extLst>
          </p:cNvPr>
          <p:cNvGrpSpPr/>
          <p:nvPr/>
        </p:nvGrpSpPr>
        <p:grpSpPr>
          <a:xfrm>
            <a:off x="5505259" y="1738225"/>
            <a:ext cx="5920526" cy="4290620"/>
            <a:chOff x="1524347" y="1139266"/>
            <a:chExt cx="6244141" cy="5108467"/>
          </a:xfrm>
        </p:grpSpPr>
        <p:pic>
          <p:nvPicPr>
            <p:cNvPr id="3" name="Graphic 2">
              <a:extLst>
                <a:ext uri="{FF2B5EF4-FFF2-40B4-BE49-F238E27FC236}">
                  <a16:creationId xmlns:a16="http://schemas.microsoft.com/office/drawing/2014/main" id="{68B5DC32-2D1E-46B5-9E67-2EEE501179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9106" y="2143701"/>
              <a:ext cx="687980" cy="687980"/>
            </a:xfrm>
            <a:prstGeom prst="rect">
              <a:avLst/>
            </a:prstGeom>
          </p:spPr>
        </p:pic>
        <p:pic>
          <p:nvPicPr>
            <p:cNvPr id="13" name="Graphic 12">
              <a:extLst>
                <a:ext uri="{FF2B5EF4-FFF2-40B4-BE49-F238E27FC236}">
                  <a16:creationId xmlns:a16="http://schemas.microsoft.com/office/drawing/2014/main" id="{1BECC36B-ACB8-4CCD-913F-F78B569BA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49038" y="3171776"/>
              <a:ext cx="680196" cy="680197"/>
            </a:xfrm>
            <a:prstGeom prst="rect">
              <a:avLst/>
            </a:prstGeom>
          </p:spPr>
        </p:pic>
        <p:pic>
          <p:nvPicPr>
            <p:cNvPr id="15" name="Graphic 14">
              <a:extLst>
                <a:ext uri="{FF2B5EF4-FFF2-40B4-BE49-F238E27FC236}">
                  <a16:creationId xmlns:a16="http://schemas.microsoft.com/office/drawing/2014/main" id="{39745196-B928-47E4-B0CE-BF77C30000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7877" y="3155846"/>
              <a:ext cx="680196" cy="680197"/>
            </a:xfrm>
            <a:prstGeom prst="rect">
              <a:avLst/>
            </a:prstGeom>
          </p:spPr>
        </p:pic>
        <p:pic>
          <p:nvPicPr>
            <p:cNvPr id="23" name="Graphic 22">
              <a:extLst>
                <a:ext uri="{FF2B5EF4-FFF2-40B4-BE49-F238E27FC236}">
                  <a16:creationId xmlns:a16="http://schemas.microsoft.com/office/drawing/2014/main" id="{BBBB533C-7752-4C6E-828A-7B2E333081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24347" y="5656667"/>
              <a:ext cx="531504" cy="531504"/>
            </a:xfrm>
            <a:prstGeom prst="rect">
              <a:avLst/>
            </a:prstGeom>
          </p:spPr>
        </p:pic>
        <p:pic>
          <p:nvPicPr>
            <p:cNvPr id="25" name="Graphic 24">
              <a:extLst>
                <a:ext uri="{FF2B5EF4-FFF2-40B4-BE49-F238E27FC236}">
                  <a16:creationId xmlns:a16="http://schemas.microsoft.com/office/drawing/2014/main" id="{87F05455-84F3-4A63-9316-0DB80A8E5E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64269" y="5641174"/>
              <a:ext cx="606559" cy="606559"/>
            </a:xfrm>
            <a:prstGeom prst="rect">
              <a:avLst/>
            </a:prstGeom>
          </p:spPr>
        </p:pic>
        <p:pic>
          <p:nvPicPr>
            <p:cNvPr id="27" name="Graphic 26">
              <a:extLst>
                <a:ext uri="{FF2B5EF4-FFF2-40B4-BE49-F238E27FC236}">
                  <a16:creationId xmlns:a16="http://schemas.microsoft.com/office/drawing/2014/main" id="{961EBF02-95CC-422C-A9D3-83E55BD797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24165" y="5656668"/>
              <a:ext cx="531503" cy="531503"/>
            </a:xfrm>
            <a:prstGeom prst="rect">
              <a:avLst/>
            </a:prstGeom>
          </p:spPr>
        </p:pic>
        <p:pic>
          <p:nvPicPr>
            <p:cNvPr id="29" name="Graphic 28">
              <a:extLst>
                <a:ext uri="{FF2B5EF4-FFF2-40B4-BE49-F238E27FC236}">
                  <a16:creationId xmlns:a16="http://schemas.microsoft.com/office/drawing/2014/main" id="{1D7DA1A2-C2B7-4DBB-978B-211467BDF1D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0603" y="5656668"/>
              <a:ext cx="531503" cy="531503"/>
            </a:xfrm>
            <a:prstGeom prst="rect">
              <a:avLst/>
            </a:prstGeom>
          </p:spPr>
        </p:pic>
        <p:cxnSp>
          <p:nvCxnSpPr>
            <p:cNvPr id="31" name="Connector: Elbow 30">
              <a:extLst>
                <a:ext uri="{FF2B5EF4-FFF2-40B4-BE49-F238E27FC236}">
                  <a16:creationId xmlns:a16="http://schemas.microsoft.com/office/drawing/2014/main" id="{75435CC3-6B19-486D-9D51-F7D13F5545AF}"/>
                </a:ext>
              </a:extLst>
            </p:cNvPr>
            <p:cNvCxnSpPr>
              <a:cxnSpLocks/>
              <a:stCxn id="3" idx="2"/>
              <a:endCxn id="13" idx="0"/>
            </p:cNvCxnSpPr>
            <p:nvPr/>
          </p:nvCxnSpPr>
          <p:spPr>
            <a:xfrm rot="5400000">
              <a:off x="3566069" y="2454749"/>
              <a:ext cx="340096" cy="109396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2C011E4-54D1-4569-B46C-0D373A244A94}"/>
                </a:ext>
              </a:extLst>
            </p:cNvPr>
            <p:cNvCxnSpPr>
              <a:cxnSpLocks/>
              <a:stCxn id="3" idx="2"/>
              <a:endCxn id="15" idx="0"/>
            </p:cNvCxnSpPr>
            <p:nvPr/>
          </p:nvCxnSpPr>
          <p:spPr>
            <a:xfrm rot="16200000" flipH="1">
              <a:off x="4698452" y="2416324"/>
              <a:ext cx="324166" cy="11548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D8086AB-45B7-4461-BC52-2DD78B7D7267}"/>
                </a:ext>
              </a:extLst>
            </p:cNvPr>
            <p:cNvCxnSpPr>
              <a:cxnSpLocks/>
              <a:stCxn id="13" idx="2"/>
            </p:cNvCxnSpPr>
            <p:nvPr/>
          </p:nvCxnSpPr>
          <p:spPr>
            <a:xfrm rot="5400000">
              <a:off x="2454927" y="3620192"/>
              <a:ext cx="502430" cy="9659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F3394C1-31BA-4DFB-9C25-F3209271163A}"/>
                </a:ext>
              </a:extLst>
            </p:cNvPr>
            <p:cNvCxnSpPr>
              <a:cxnSpLocks/>
              <a:stCxn id="13" idx="2"/>
            </p:cNvCxnSpPr>
            <p:nvPr/>
          </p:nvCxnSpPr>
          <p:spPr>
            <a:xfrm rot="16200000" flipH="1">
              <a:off x="3338311" y="3702796"/>
              <a:ext cx="502430" cy="80078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353EF074-FF19-4E8F-9DC6-05F5470E0A29}"/>
                </a:ext>
              </a:extLst>
            </p:cNvPr>
            <p:cNvCxnSpPr>
              <a:cxnSpLocks/>
              <a:stCxn id="15" idx="2"/>
            </p:cNvCxnSpPr>
            <p:nvPr/>
          </p:nvCxnSpPr>
          <p:spPr>
            <a:xfrm rot="5400000">
              <a:off x="5178493" y="4094920"/>
              <a:ext cx="518360" cy="6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DD0232B-8EA3-44A5-881D-8079805604E9}"/>
                </a:ext>
              </a:extLst>
            </p:cNvPr>
            <p:cNvCxnSpPr>
              <a:cxnSpLocks/>
              <a:endCxn id="23" idx="0"/>
            </p:cNvCxnSpPr>
            <p:nvPr/>
          </p:nvCxnSpPr>
          <p:spPr>
            <a:xfrm rot="5400000">
              <a:off x="1695589" y="5129110"/>
              <a:ext cx="622068" cy="43304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2EBBD44-1442-48A7-A0B9-9EB5DE3D98A0}"/>
                </a:ext>
              </a:extLst>
            </p:cNvPr>
            <p:cNvCxnSpPr>
              <a:cxnSpLocks/>
              <a:endCxn id="25" idx="0"/>
            </p:cNvCxnSpPr>
            <p:nvPr/>
          </p:nvCxnSpPr>
          <p:spPr>
            <a:xfrm rot="16200000" flipH="1">
              <a:off x="2192060" y="5065684"/>
              <a:ext cx="606575" cy="5444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C193B9A-0449-40C7-9D91-EA306CFF9893}"/>
                </a:ext>
              </a:extLst>
            </p:cNvPr>
            <p:cNvCxnSpPr>
              <a:cxnSpLocks/>
            </p:cNvCxnSpPr>
            <p:nvPr/>
          </p:nvCxnSpPr>
          <p:spPr>
            <a:xfrm rot="16200000" flipH="1">
              <a:off x="3717564" y="5322591"/>
              <a:ext cx="54470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91E55D4-71D4-498B-8916-50A349E142FA}"/>
                </a:ext>
              </a:extLst>
            </p:cNvPr>
            <p:cNvCxnSpPr>
              <a:cxnSpLocks/>
            </p:cNvCxnSpPr>
            <p:nvPr/>
          </p:nvCxnSpPr>
          <p:spPr>
            <a:xfrm rot="16200000" flipH="1">
              <a:off x="5138362" y="5306950"/>
              <a:ext cx="575985"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DE997A2-ED19-42AA-9691-0DF2E618AC6D}"/>
                </a:ext>
              </a:extLst>
            </p:cNvPr>
            <p:cNvSpPr txBox="1"/>
            <p:nvPr/>
          </p:nvSpPr>
          <p:spPr>
            <a:xfrm>
              <a:off x="3103209" y="1139266"/>
              <a:ext cx="2369020"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Tenant root group</a:t>
              </a:r>
            </a:p>
          </p:txBody>
        </p:sp>
        <p:cxnSp>
          <p:nvCxnSpPr>
            <p:cNvPr id="51" name="Connector: Elbow 50">
              <a:extLst>
                <a:ext uri="{FF2B5EF4-FFF2-40B4-BE49-F238E27FC236}">
                  <a16:creationId xmlns:a16="http://schemas.microsoft.com/office/drawing/2014/main" id="{119D9773-E1B9-4D7E-B9BB-6E7BAFE27CDD}"/>
                </a:ext>
              </a:extLst>
            </p:cNvPr>
            <p:cNvCxnSpPr>
              <a:cxnSpLocks/>
              <a:stCxn id="49" idx="2"/>
              <a:endCxn id="3" idx="0"/>
            </p:cNvCxnSpPr>
            <p:nvPr/>
          </p:nvCxnSpPr>
          <p:spPr>
            <a:xfrm rot="5400000">
              <a:off x="4107492" y="1963473"/>
              <a:ext cx="355831" cy="462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0289DDE-6D56-43A2-A173-2ED90D1F9AEB}"/>
                </a:ext>
              </a:extLst>
            </p:cNvPr>
            <p:cNvSpPr txBox="1"/>
            <p:nvPr/>
          </p:nvSpPr>
          <p:spPr>
            <a:xfrm>
              <a:off x="5935477" y="1905272"/>
              <a:ext cx="1823818"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a:gradFill>
                    <a:gsLst>
                      <a:gs pos="2917">
                        <a:schemeClr val="tx1"/>
                      </a:gs>
                      <a:gs pos="30000">
                        <a:schemeClr val="tx1"/>
                      </a:gs>
                    </a:gsLst>
                    <a:lin ang="5400000" scaled="0"/>
                  </a:gradFill>
                </a:rPr>
                <a:t>Management</a:t>
              </a:r>
            </a:p>
            <a:p>
              <a:pPr algn="ctr">
                <a:lnSpc>
                  <a:spcPct val="90000"/>
                </a:lnSpc>
                <a:spcAft>
                  <a:spcPts val="600"/>
                </a:spcAft>
              </a:pPr>
              <a:r>
                <a:rPr lang="en-US" sz="1800">
                  <a:gradFill>
                    <a:gsLst>
                      <a:gs pos="2917">
                        <a:schemeClr val="tx1"/>
                      </a:gs>
                      <a:gs pos="30000">
                        <a:schemeClr val="tx1"/>
                      </a:gs>
                    </a:gsLst>
                    <a:lin ang="5400000" scaled="0"/>
                  </a:gradFill>
                </a:rPr>
                <a:t>groups</a:t>
              </a:r>
            </a:p>
          </p:txBody>
        </p:sp>
        <p:sp>
          <p:nvSpPr>
            <p:cNvPr id="55" name="TextBox 54">
              <a:extLst>
                <a:ext uri="{FF2B5EF4-FFF2-40B4-BE49-F238E27FC236}">
                  <a16:creationId xmlns:a16="http://schemas.microsoft.com/office/drawing/2014/main" id="{68D1DCFA-72C2-4F3B-B5FC-D5004DB3F838}"/>
                </a:ext>
              </a:extLst>
            </p:cNvPr>
            <p:cNvSpPr txBox="1"/>
            <p:nvPr/>
          </p:nvSpPr>
          <p:spPr>
            <a:xfrm>
              <a:off x="5935476" y="3158686"/>
              <a:ext cx="1833012"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Subscriptions</a:t>
              </a:r>
            </a:p>
          </p:txBody>
        </p:sp>
        <p:sp>
          <p:nvSpPr>
            <p:cNvPr id="57" name="TextBox 56">
              <a:extLst>
                <a:ext uri="{FF2B5EF4-FFF2-40B4-BE49-F238E27FC236}">
                  <a16:creationId xmlns:a16="http://schemas.microsoft.com/office/drawing/2014/main" id="{73A9A886-50C4-414F-942D-907876893D2D}"/>
                </a:ext>
              </a:extLst>
            </p:cNvPr>
            <p:cNvSpPr txBox="1"/>
            <p:nvPr/>
          </p:nvSpPr>
          <p:spPr>
            <a:xfrm>
              <a:off x="5935474" y="4189578"/>
              <a:ext cx="1811609"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a:gradFill>
                    <a:gsLst>
                      <a:gs pos="2917">
                        <a:schemeClr val="tx1"/>
                      </a:gs>
                      <a:gs pos="30000">
                        <a:schemeClr val="tx1"/>
                      </a:gs>
                    </a:gsLst>
                    <a:lin ang="5400000" scaled="0"/>
                  </a:gradFill>
                </a:rPr>
                <a:t>Resource</a:t>
              </a:r>
            </a:p>
            <a:p>
              <a:pPr algn="ctr">
                <a:lnSpc>
                  <a:spcPct val="90000"/>
                </a:lnSpc>
                <a:spcAft>
                  <a:spcPts val="600"/>
                </a:spcAft>
              </a:pPr>
              <a:r>
                <a:rPr lang="en-US" sz="1800">
                  <a:gradFill>
                    <a:gsLst>
                      <a:gs pos="2917">
                        <a:schemeClr val="tx1"/>
                      </a:gs>
                      <a:gs pos="30000">
                        <a:schemeClr val="tx1"/>
                      </a:gs>
                    </a:gsLst>
                    <a:lin ang="5400000" scaled="0"/>
                  </a:gradFill>
                </a:rPr>
                <a:t>groups</a:t>
              </a:r>
            </a:p>
          </p:txBody>
        </p:sp>
        <p:sp>
          <p:nvSpPr>
            <p:cNvPr id="59" name="TextBox 58">
              <a:extLst>
                <a:ext uri="{FF2B5EF4-FFF2-40B4-BE49-F238E27FC236}">
                  <a16:creationId xmlns:a16="http://schemas.microsoft.com/office/drawing/2014/main" id="{6FBC5946-9617-48FD-B6BF-7F7AA16A5F5E}"/>
                </a:ext>
              </a:extLst>
            </p:cNvPr>
            <p:cNvSpPr txBox="1"/>
            <p:nvPr/>
          </p:nvSpPr>
          <p:spPr>
            <a:xfrm>
              <a:off x="5935474" y="5548073"/>
              <a:ext cx="1833005" cy="64860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a:gradFill>
                    <a:gsLst>
                      <a:gs pos="2917">
                        <a:schemeClr val="tx1"/>
                      </a:gs>
                      <a:gs pos="30000">
                        <a:schemeClr val="tx1"/>
                      </a:gs>
                    </a:gsLst>
                    <a:lin ang="5400000" scaled="0"/>
                  </a:gradFill>
                </a:rPr>
                <a:t>Resources</a:t>
              </a:r>
            </a:p>
          </p:txBody>
        </p:sp>
      </p:grpSp>
      <p:pic>
        <p:nvPicPr>
          <p:cNvPr id="7" name="Graphic 6">
            <a:extLst>
              <a:ext uri="{FF2B5EF4-FFF2-40B4-BE49-F238E27FC236}">
                <a16:creationId xmlns:a16="http://schemas.microsoft.com/office/drawing/2014/main" id="{0F4BABF8-FC01-4A67-AE2C-1916156F7A97}"/>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7269" y="4450273"/>
            <a:ext cx="578852" cy="578852"/>
          </a:xfrm>
          <a:prstGeom prst="rect">
            <a:avLst/>
          </a:prstGeom>
        </p:spPr>
      </p:pic>
      <p:pic>
        <p:nvPicPr>
          <p:cNvPr id="9" name="Graphic 8">
            <a:extLst>
              <a:ext uri="{FF2B5EF4-FFF2-40B4-BE49-F238E27FC236}">
                <a16:creationId xmlns:a16="http://schemas.microsoft.com/office/drawing/2014/main" id="{01838729-AA2D-45D8-B74E-0A3810343CF1}"/>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553621" y="4450273"/>
            <a:ext cx="578852" cy="578852"/>
          </a:xfrm>
          <a:prstGeom prst="rect">
            <a:avLst/>
          </a:prstGeom>
        </p:spPr>
      </p:pic>
      <p:pic>
        <p:nvPicPr>
          <p:cNvPr id="11" name="Graphic 10">
            <a:extLst>
              <a:ext uri="{FF2B5EF4-FFF2-40B4-BE49-F238E27FC236}">
                <a16:creationId xmlns:a16="http://schemas.microsoft.com/office/drawing/2014/main" id="{356AFE18-70AF-4CB9-A3DE-F43B3E25A829}"/>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33618" y="4460235"/>
            <a:ext cx="578852" cy="578852"/>
          </a:xfrm>
          <a:prstGeom prst="rect">
            <a:avLst/>
          </a:prstGeom>
        </p:spPr>
      </p:pic>
    </p:spTree>
    <p:extLst>
      <p:ext uri="{BB962C8B-B14F-4D97-AF65-F5344CB8AC3E}">
        <p14:creationId xmlns:p14="http://schemas.microsoft.com/office/powerpoint/2010/main" val="1472283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7905-0C54-4D2D-80D9-6F13A72C6E53}"/>
              </a:ext>
            </a:extLst>
          </p:cNvPr>
          <p:cNvSpPr>
            <a:spLocks noGrp="1"/>
          </p:cNvSpPr>
          <p:nvPr>
            <p:ph type="title"/>
          </p:nvPr>
        </p:nvSpPr>
        <p:spPr>
          <a:xfrm>
            <a:off x="418643" y="440494"/>
            <a:ext cx="11341268" cy="642840"/>
          </a:xfrm>
        </p:spPr>
        <p:txBody>
          <a:bodyPr>
            <a:normAutofit fontScale="90000"/>
          </a:bodyPr>
          <a:lstStyle/>
          <a:p>
            <a:r>
              <a:rPr lang="en-US"/>
              <a:t>Plan your resource groups</a:t>
            </a:r>
          </a:p>
        </p:txBody>
      </p:sp>
      <p:sp>
        <p:nvSpPr>
          <p:cNvPr id="44" name="Text Placeholder 43">
            <a:extLst>
              <a:ext uri="{FF2B5EF4-FFF2-40B4-BE49-F238E27FC236}">
                <a16:creationId xmlns:a16="http://schemas.microsoft.com/office/drawing/2014/main" id="{CEA08D25-2D98-4EA2-B6C6-9D8E695150F1}"/>
              </a:ext>
            </a:extLst>
          </p:cNvPr>
          <p:cNvSpPr>
            <a:spLocks noGrp="1"/>
          </p:cNvSpPr>
          <p:nvPr>
            <p:ph type="body" sz="quarter" idx="10"/>
          </p:nvPr>
        </p:nvSpPr>
        <p:spPr>
          <a:xfrm>
            <a:off x="418643" y="973251"/>
            <a:ext cx="11341268" cy="430887"/>
          </a:xfrm>
        </p:spPr>
        <p:txBody>
          <a:bodyPr/>
          <a:lstStyle/>
          <a:p>
            <a:r>
              <a:rPr lang="en-US"/>
              <a:t>A resource group is a container that holds related resources for an Azure solution.</a:t>
            </a:r>
          </a:p>
        </p:txBody>
      </p:sp>
      <p:grpSp>
        <p:nvGrpSpPr>
          <p:cNvPr id="106" name="Group 105" descr="Single resource group and multiple resource group for the same subscription. ">
            <a:extLst>
              <a:ext uri="{FF2B5EF4-FFF2-40B4-BE49-F238E27FC236}">
                <a16:creationId xmlns:a16="http://schemas.microsoft.com/office/drawing/2014/main" id="{CC2511CE-EE71-444E-B3B3-C64ACE5904C1}"/>
              </a:ext>
            </a:extLst>
          </p:cNvPr>
          <p:cNvGrpSpPr/>
          <p:nvPr/>
        </p:nvGrpSpPr>
        <p:grpSpPr>
          <a:xfrm>
            <a:off x="1058237" y="1579108"/>
            <a:ext cx="9331563" cy="2703002"/>
            <a:chOff x="1058237" y="1579108"/>
            <a:chExt cx="9331563" cy="2703002"/>
          </a:xfrm>
        </p:grpSpPr>
        <p:sp>
          <p:nvSpPr>
            <p:cNvPr id="101" name="Rectangle 100">
              <a:extLst>
                <a:ext uri="{FF2B5EF4-FFF2-40B4-BE49-F238E27FC236}">
                  <a16:creationId xmlns:a16="http://schemas.microsoft.com/office/drawing/2014/main" id="{F1D0F710-FD1D-485C-9A12-F996537CC562}"/>
                </a:ext>
              </a:extLst>
            </p:cNvPr>
            <p:cNvSpPr/>
            <p:nvPr/>
          </p:nvSpPr>
          <p:spPr bwMode="auto">
            <a:xfrm>
              <a:off x="1332906" y="1913171"/>
              <a:ext cx="3379244"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DFE211C4-01A2-45C9-8C06-DFDB711CE9CA}"/>
                </a:ext>
              </a:extLst>
            </p:cNvPr>
            <p:cNvSpPr/>
            <p:nvPr/>
          </p:nvSpPr>
          <p:spPr bwMode="auto">
            <a:xfrm>
              <a:off x="5373387" y="1938222"/>
              <a:ext cx="4623371"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82B03BF0-F95B-4922-AC60-1B16A762EF11}"/>
                </a:ext>
              </a:extLst>
            </p:cNvPr>
            <p:cNvSpPr/>
            <p:nvPr/>
          </p:nvSpPr>
          <p:spPr bwMode="auto">
            <a:xfrm>
              <a:off x="5595065" y="2137026"/>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76330D7E-BD26-4B4F-90EF-A5432B4C9E79}"/>
                </a:ext>
              </a:extLst>
            </p:cNvPr>
            <p:cNvSpPr/>
            <p:nvPr/>
          </p:nvSpPr>
          <p:spPr bwMode="auto">
            <a:xfrm>
              <a:off x="1664413" y="2138448"/>
              <a:ext cx="2661365"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B1232ED5-A7D6-4D11-BD96-A7FD15054350}"/>
                </a:ext>
                <a:ext uri="{C183D7F6-B498-43B3-948B-1728B52AA6E4}">
                  <adec:decorative xmlns:adec="http://schemas.microsoft.com/office/drawing/2017/decorative" val="1"/>
                </a:ext>
              </a:extLst>
            </p:cNvPr>
            <p:cNvSpPr/>
            <p:nvPr/>
          </p:nvSpPr>
          <p:spPr bwMode="auto">
            <a:xfrm>
              <a:off x="1058237" y="1579108"/>
              <a:ext cx="9331563" cy="270300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5" name="Graphic 24">
              <a:extLst>
                <a:ext uri="{FF2B5EF4-FFF2-40B4-BE49-F238E27FC236}">
                  <a16:creationId xmlns:a16="http://schemas.microsoft.com/office/drawing/2014/main" id="{E9BB2DCC-B9C3-4196-9741-3D419C7FB1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3835" y="2271730"/>
              <a:ext cx="511447" cy="511447"/>
            </a:xfrm>
            <a:prstGeom prst="rect">
              <a:avLst/>
            </a:prstGeom>
          </p:spPr>
        </p:pic>
        <p:pic>
          <p:nvPicPr>
            <p:cNvPr id="45" name="Graphic 44">
              <a:extLst>
                <a:ext uri="{FF2B5EF4-FFF2-40B4-BE49-F238E27FC236}">
                  <a16:creationId xmlns:a16="http://schemas.microsoft.com/office/drawing/2014/main" id="{97741E89-A45C-45A0-B455-6F1F38AF0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2200" y="2195421"/>
              <a:ext cx="607155" cy="607155"/>
            </a:xfrm>
            <a:prstGeom prst="rect">
              <a:avLst/>
            </a:prstGeom>
          </p:spPr>
        </p:pic>
        <p:pic>
          <p:nvPicPr>
            <p:cNvPr id="47" name="Graphic 46">
              <a:extLst>
                <a:ext uri="{FF2B5EF4-FFF2-40B4-BE49-F238E27FC236}">
                  <a16:creationId xmlns:a16="http://schemas.microsoft.com/office/drawing/2014/main" id="{574D064E-552D-473E-A34E-80A883601B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7158" y="2996143"/>
              <a:ext cx="418716" cy="418716"/>
            </a:xfrm>
            <a:prstGeom prst="rect">
              <a:avLst/>
            </a:prstGeom>
          </p:spPr>
        </p:pic>
        <p:pic>
          <p:nvPicPr>
            <p:cNvPr id="49" name="Graphic 48">
              <a:extLst>
                <a:ext uri="{FF2B5EF4-FFF2-40B4-BE49-F238E27FC236}">
                  <a16:creationId xmlns:a16="http://schemas.microsoft.com/office/drawing/2014/main" id="{164603BA-C4E8-4A2E-AE04-9E2C2B1F65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02196" y="3616760"/>
              <a:ext cx="287306" cy="380016"/>
            </a:xfrm>
            <a:prstGeom prst="rect">
              <a:avLst/>
            </a:prstGeom>
          </p:spPr>
        </p:pic>
        <p:pic>
          <p:nvPicPr>
            <p:cNvPr id="51" name="Graphic 50">
              <a:extLst>
                <a:ext uri="{FF2B5EF4-FFF2-40B4-BE49-F238E27FC236}">
                  <a16:creationId xmlns:a16="http://schemas.microsoft.com/office/drawing/2014/main" id="{D0F7D954-0162-4015-99FC-384DD05F76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57841" y="2246681"/>
              <a:ext cx="511447" cy="511447"/>
            </a:xfrm>
            <a:prstGeom prst="rect">
              <a:avLst/>
            </a:prstGeom>
          </p:spPr>
        </p:pic>
        <p:pic>
          <p:nvPicPr>
            <p:cNvPr id="55" name="Graphic 54">
              <a:extLst>
                <a:ext uri="{FF2B5EF4-FFF2-40B4-BE49-F238E27FC236}">
                  <a16:creationId xmlns:a16="http://schemas.microsoft.com/office/drawing/2014/main" id="{F805EA83-7F3D-4825-A1D2-48D78BCDC6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4885" y="2226750"/>
              <a:ext cx="607155" cy="607155"/>
            </a:xfrm>
            <a:prstGeom prst="rect">
              <a:avLst/>
            </a:prstGeom>
          </p:spPr>
        </p:pic>
        <p:sp>
          <p:nvSpPr>
            <p:cNvPr id="59" name="TextBox 58">
              <a:extLst>
                <a:ext uri="{FF2B5EF4-FFF2-40B4-BE49-F238E27FC236}">
                  <a16:creationId xmlns:a16="http://schemas.microsoft.com/office/drawing/2014/main" id="{8D588D96-7966-472D-B24C-EF4BBD9B171C}"/>
                </a:ext>
              </a:extLst>
            </p:cNvPr>
            <p:cNvSpPr txBox="1"/>
            <p:nvPr/>
          </p:nvSpPr>
          <p:spPr>
            <a:xfrm>
              <a:off x="2045849" y="3025002"/>
              <a:ext cx="607155" cy="369332"/>
            </a:xfrm>
            <a:prstGeom prst="rect">
              <a:avLst/>
            </a:prstGeom>
            <a:noFill/>
          </p:spPr>
          <p:txBody>
            <a:bodyPr wrap="square">
              <a:spAutoFit/>
            </a:bodyPr>
            <a:lstStyle/>
            <a:p>
              <a:r>
                <a:rPr lang="en-US" sz="1800"/>
                <a:t>RG1</a:t>
              </a:r>
              <a:endParaRPr lang="en-US"/>
            </a:p>
          </p:txBody>
        </p:sp>
        <p:pic>
          <p:nvPicPr>
            <p:cNvPr id="76" name="Graphic 75">
              <a:extLst>
                <a:ext uri="{FF2B5EF4-FFF2-40B4-BE49-F238E27FC236}">
                  <a16:creationId xmlns:a16="http://schemas.microsoft.com/office/drawing/2014/main" id="{69DA14C1-6C2A-4535-BB4C-DF2C4F41FC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0517" y="3044539"/>
              <a:ext cx="418716" cy="418716"/>
            </a:xfrm>
            <a:prstGeom prst="rect">
              <a:avLst/>
            </a:prstGeom>
          </p:spPr>
        </p:pic>
        <p:sp>
          <p:nvSpPr>
            <p:cNvPr id="78" name="TextBox 77">
              <a:extLst>
                <a:ext uri="{FF2B5EF4-FFF2-40B4-BE49-F238E27FC236}">
                  <a16:creationId xmlns:a16="http://schemas.microsoft.com/office/drawing/2014/main" id="{7D72A763-456B-4671-B014-4203231D9D36}"/>
                </a:ext>
              </a:extLst>
            </p:cNvPr>
            <p:cNvSpPr txBox="1"/>
            <p:nvPr/>
          </p:nvSpPr>
          <p:spPr>
            <a:xfrm>
              <a:off x="6079208" y="3073398"/>
              <a:ext cx="607155" cy="369332"/>
            </a:xfrm>
            <a:prstGeom prst="rect">
              <a:avLst/>
            </a:prstGeom>
            <a:noFill/>
          </p:spPr>
          <p:txBody>
            <a:bodyPr wrap="square">
              <a:spAutoFit/>
            </a:bodyPr>
            <a:lstStyle/>
            <a:p>
              <a:r>
                <a:rPr lang="en-US" sz="1800"/>
                <a:t>RG1</a:t>
              </a:r>
              <a:endParaRPr lang="en-US"/>
            </a:p>
          </p:txBody>
        </p:sp>
        <p:sp>
          <p:nvSpPr>
            <p:cNvPr id="80" name="Rectangle 79">
              <a:extLst>
                <a:ext uri="{FF2B5EF4-FFF2-40B4-BE49-F238E27FC236}">
                  <a16:creationId xmlns:a16="http://schemas.microsoft.com/office/drawing/2014/main" id="{E28A74AF-E2F6-425F-BE69-470CD2B8F0BE}"/>
                </a:ext>
              </a:extLst>
            </p:cNvPr>
            <p:cNvSpPr/>
            <p:nvPr/>
          </p:nvSpPr>
          <p:spPr bwMode="auto">
            <a:xfrm>
              <a:off x="7000310" y="2136942"/>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4" name="Graphic 83">
              <a:extLst>
                <a:ext uri="{FF2B5EF4-FFF2-40B4-BE49-F238E27FC236}">
                  <a16:creationId xmlns:a16="http://schemas.microsoft.com/office/drawing/2014/main" id="{50576CD2-E81B-465C-812C-2AD32D4B35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25762" y="3044455"/>
              <a:ext cx="418716" cy="418716"/>
            </a:xfrm>
            <a:prstGeom prst="rect">
              <a:avLst/>
            </a:prstGeom>
          </p:spPr>
        </p:pic>
        <p:sp>
          <p:nvSpPr>
            <p:cNvPr id="86" name="TextBox 85">
              <a:extLst>
                <a:ext uri="{FF2B5EF4-FFF2-40B4-BE49-F238E27FC236}">
                  <a16:creationId xmlns:a16="http://schemas.microsoft.com/office/drawing/2014/main" id="{2B52718A-ACC3-4E6E-86A6-F16B303494ED}"/>
                </a:ext>
              </a:extLst>
            </p:cNvPr>
            <p:cNvSpPr txBox="1"/>
            <p:nvPr/>
          </p:nvSpPr>
          <p:spPr>
            <a:xfrm>
              <a:off x="7484453" y="3073314"/>
              <a:ext cx="607155" cy="369332"/>
            </a:xfrm>
            <a:prstGeom prst="rect">
              <a:avLst/>
            </a:prstGeom>
            <a:noFill/>
          </p:spPr>
          <p:txBody>
            <a:bodyPr wrap="square">
              <a:spAutoFit/>
            </a:bodyPr>
            <a:lstStyle/>
            <a:p>
              <a:r>
                <a:rPr lang="en-US" sz="1800"/>
                <a:t>RG2</a:t>
              </a:r>
              <a:endParaRPr lang="en-US"/>
            </a:p>
          </p:txBody>
        </p:sp>
        <p:pic>
          <p:nvPicPr>
            <p:cNvPr id="57" name="Graphic 56">
              <a:extLst>
                <a:ext uri="{FF2B5EF4-FFF2-40B4-BE49-F238E27FC236}">
                  <a16:creationId xmlns:a16="http://schemas.microsoft.com/office/drawing/2014/main" id="{8BE12D67-3A51-4163-A936-453F744671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42148" y="2322458"/>
              <a:ext cx="511447" cy="511447"/>
            </a:xfrm>
            <a:prstGeom prst="rect">
              <a:avLst/>
            </a:prstGeom>
          </p:spPr>
        </p:pic>
        <p:sp>
          <p:nvSpPr>
            <p:cNvPr id="88" name="Rectangle 87">
              <a:extLst>
                <a:ext uri="{FF2B5EF4-FFF2-40B4-BE49-F238E27FC236}">
                  <a16:creationId xmlns:a16="http://schemas.microsoft.com/office/drawing/2014/main" id="{B53B4163-ABC8-4F0B-B91B-7DD1D35BCB8E}"/>
                </a:ext>
              </a:extLst>
            </p:cNvPr>
            <p:cNvSpPr/>
            <p:nvPr/>
          </p:nvSpPr>
          <p:spPr bwMode="auto">
            <a:xfrm>
              <a:off x="8410289" y="2126081"/>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90" name="Graphic 89">
              <a:extLst>
                <a:ext uri="{FF2B5EF4-FFF2-40B4-BE49-F238E27FC236}">
                  <a16:creationId xmlns:a16="http://schemas.microsoft.com/office/drawing/2014/main" id="{A80CE674-742A-4E67-B1EB-748AA3CE8E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35741" y="3033594"/>
              <a:ext cx="418716" cy="418716"/>
            </a:xfrm>
            <a:prstGeom prst="rect">
              <a:avLst/>
            </a:prstGeom>
          </p:spPr>
        </p:pic>
        <p:sp>
          <p:nvSpPr>
            <p:cNvPr id="92" name="TextBox 91">
              <a:extLst>
                <a:ext uri="{FF2B5EF4-FFF2-40B4-BE49-F238E27FC236}">
                  <a16:creationId xmlns:a16="http://schemas.microsoft.com/office/drawing/2014/main" id="{80752192-3F5B-4BEA-AF16-C58043050D13}"/>
                </a:ext>
              </a:extLst>
            </p:cNvPr>
            <p:cNvSpPr txBox="1"/>
            <p:nvPr/>
          </p:nvSpPr>
          <p:spPr>
            <a:xfrm>
              <a:off x="8894432" y="3062453"/>
              <a:ext cx="607155" cy="369332"/>
            </a:xfrm>
            <a:prstGeom prst="rect">
              <a:avLst/>
            </a:prstGeom>
            <a:noFill/>
          </p:spPr>
          <p:txBody>
            <a:bodyPr wrap="square">
              <a:spAutoFit/>
            </a:bodyPr>
            <a:lstStyle/>
            <a:p>
              <a:r>
                <a:rPr lang="en-US" sz="1800"/>
                <a:t>RG3</a:t>
              </a:r>
              <a:endParaRPr lang="en-US"/>
            </a:p>
          </p:txBody>
        </p:sp>
        <p:pic>
          <p:nvPicPr>
            <p:cNvPr id="53" name="Graphic 52">
              <a:extLst>
                <a:ext uri="{FF2B5EF4-FFF2-40B4-BE49-F238E27FC236}">
                  <a16:creationId xmlns:a16="http://schemas.microsoft.com/office/drawing/2014/main" id="{6EFC17FE-4B95-4F89-96CA-3FD69787C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6417" y="2329694"/>
              <a:ext cx="482867" cy="482867"/>
            </a:xfrm>
            <a:prstGeom prst="rect">
              <a:avLst/>
            </a:prstGeom>
          </p:spPr>
        </p:pic>
        <p:sp>
          <p:nvSpPr>
            <p:cNvPr id="94" name="TextBox 93">
              <a:extLst>
                <a:ext uri="{FF2B5EF4-FFF2-40B4-BE49-F238E27FC236}">
                  <a16:creationId xmlns:a16="http://schemas.microsoft.com/office/drawing/2014/main" id="{C5EE7D18-52EC-480C-A4E3-B37FF298AC81}"/>
                </a:ext>
              </a:extLst>
            </p:cNvPr>
            <p:cNvSpPr txBox="1"/>
            <p:nvPr/>
          </p:nvSpPr>
          <p:spPr>
            <a:xfrm>
              <a:off x="2138315" y="3627444"/>
              <a:ext cx="1946357" cy="369332"/>
            </a:xfrm>
            <a:prstGeom prst="rect">
              <a:avLst/>
            </a:prstGeom>
            <a:noFill/>
          </p:spPr>
          <p:txBody>
            <a:bodyPr wrap="square">
              <a:spAutoFit/>
            </a:bodyPr>
            <a:lstStyle/>
            <a:p>
              <a:r>
                <a:rPr lang="en-US" sz="1800"/>
                <a:t>Subscription A</a:t>
              </a:r>
              <a:endParaRPr lang="en-US"/>
            </a:p>
          </p:txBody>
        </p:sp>
        <p:pic>
          <p:nvPicPr>
            <p:cNvPr id="97" name="Graphic 96">
              <a:extLst>
                <a:ext uri="{FF2B5EF4-FFF2-40B4-BE49-F238E27FC236}">
                  <a16:creationId xmlns:a16="http://schemas.microsoft.com/office/drawing/2014/main" id="{D62F1824-B5B9-42C2-9DEB-FA2A69435F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84593" y="3632690"/>
              <a:ext cx="281163" cy="371890"/>
            </a:xfrm>
            <a:prstGeom prst="rect">
              <a:avLst/>
            </a:prstGeom>
          </p:spPr>
        </p:pic>
        <p:sp>
          <p:nvSpPr>
            <p:cNvPr id="99" name="TextBox 98">
              <a:extLst>
                <a:ext uri="{FF2B5EF4-FFF2-40B4-BE49-F238E27FC236}">
                  <a16:creationId xmlns:a16="http://schemas.microsoft.com/office/drawing/2014/main" id="{DB2041C6-A070-4150-8C32-6687F5165F3C}"/>
                </a:ext>
              </a:extLst>
            </p:cNvPr>
            <p:cNvSpPr txBox="1"/>
            <p:nvPr/>
          </p:nvSpPr>
          <p:spPr>
            <a:xfrm>
              <a:off x="6880416" y="3633969"/>
              <a:ext cx="1946357" cy="369332"/>
            </a:xfrm>
            <a:prstGeom prst="rect">
              <a:avLst/>
            </a:prstGeom>
            <a:noFill/>
          </p:spPr>
          <p:txBody>
            <a:bodyPr wrap="square">
              <a:spAutoFit/>
            </a:bodyPr>
            <a:lstStyle/>
            <a:p>
              <a:r>
                <a:rPr lang="en-US" sz="1800"/>
                <a:t>Subscription A</a:t>
              </a:r>
              <a:endParaRPr lang="en-US"/>
            </a:p>
          </p:txBody>
        </p:sp>
        <p:sp>
          <p:nvSpPr>
            <p:cNvPr id="103" name="TextBox 102">
              <a:extLst>
                <a:ext uri="{FF2B5EF4-FFF2-40B4-BE49-F238E27FC236}">
                  <a16:creationId xmlns:a16="http://schemas.microsoft.com/office/drawing/2014/main" id="{C1613047-F1E5-455E-B598-55010729EE9C}"/>
                </a:ext>
              </a:extLst>
            </p:cNvPr>
            <p:cNvSpPr txBox="1"/>
            <p:nvPr/>
          </p:nvSpPr>
          <p:spPr>
            <a:xfrm>
              <a:off x="1724344" y="1579108"/>
              <a:ext cx="2532580" cy="369332"/>
            </a:xfrm>
            <a:prstGeom prst="rect">
              <a:avLst/>
            </a:prstGeom>
            <a:noFill/>
          </p:spPr>
          <p:txBody>
            <a:bodyPr wrap="square">
              <a:spAutoFit/>
            </a:bodyPr>
            <a:lstStyle/>
            <a:p>
              <a:r>
                <a:rPr lang="en-US" sz="1800">
                  <a:solidFill>
                    <a:schemeClr val="tx1"/>
                  </a:solidFill>
                  <a:latin typeface="+mn-lt"/>
                </a:rPr>
                <a:t>Single resource group</a:t>
              </a:r>
              <a:endParaRPr lang="en-US"/>
            </a:p>
          </p:txBody>
        </p:sp>
        <p:sp>
          <p:nvSpPr>
            <p:cNvPr id="105" name="TextBox 104">
              <a:extLst>
                <a:ext uri="{FF2B5EF4-FFF2-40B4-BE49-F238E27FC236}">
                  <a16:creationId xmlns:a16="http://schemas.microsoft.com/office/drawing/2014/main" id="{531F6AE3-6426-4698-A911-2DAAC7648BA8}"/>
                </a:ext>
              </a:extLst>
            </p:cNvPr>
            <p:cNvSpPr txBox="1"/>
            <p:nvPr/>
          </p:nvSpPr>
          <p:spPr>
            <a:xfrm>
              <a:off x="6396886" y="1595950"/>
              <a:ext cx="2852397" cy="369332"/>
            </a:xfrm>
            <a:prstGeom prst="rect">
              <a:avLst/>
            </a:prstGeom>
            <a:noFill/>
          </p:spPr>
          <p:txBody>
            <a:bodyPr wrap="square">
              <a:spAutoFit/>
            </a:bodyPr>
            <a:lstStyle/>
            <a:p>
              <a:r>
                <a:rPr lang="en-US" sz="1800">
                  <a:solidFill>
                    <a:schemeClr val="tx1"/>
                  </a:solidFill>
                  <a:latin typeface="+mn-lt"/>
                </a:rPr>
                <a:t>Multiple resource groups</a:t>
              </a:r>
              <a:endParaRPr lang="en-US"/>
            </a:p>
          </p:txBody>
        </p:sp>
      </p:grpSp>
      <p:sp>
        <p:nvSpPr>
          <p:cNvPr id="3" name="Text Placeholder 1">
            <a:extLst>
              <a:ext uri="{FF2B5EF4-FFF2-40B4-BE49-F238E27FC236}">
                <a16:creationId xmlns:a16="http://schemas.microsoft.com/office/drawing/2014/main" id="{264ABDF2-A7DF-4229-A709-AB913BE9A6DB}"/>
              </a:ext>
            </a:extLst>
          </p:cNvPr>
          <p:cNvSpPr txBox="1">
            <a:spLocks/>
          </p:cNvSpPr>
          <p:nvPr/>
        </p:nvSpPr>
        <p:spPr>
          <a:xfrm>
            <a:off x="418643" y="4509670"/>
            <a:ext cx="11940840" cy="168653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a:solidFill>
                  <a:schemeClr val="tx1"/>
                </a:solidFill>
                <a:latin typeface="+mn-lt"/>
              </a:rPr>
              <a:t>Group resources that share the same life cycle </a:t>
            </a:r>
          </a:p>
          <a:p>
            <a:pPr marL="342900" indent="-342900">
              <a:spcAft>
                <a:spcPts val="1200"/>
              </a:spcAft>
              <a:buFont typeface="Arial" panose="020B0604020202020204" pitchFamily="34" charset="0"/>
              <a:buChar char="•"/>
            </a:pPr>
            <a:r>
              <a:rPr lang="en-US" sz="2000">
                <a:solidFill>
                  <a:schemeClr val="tx1"/>
                </a:solidFill>
                <a:latin typeface="+mn-lt"/>
              </a:rPr>
              <a:t>Group by type, app, department, location, or billing</a:t>
            </a:r>
          </a:p>
          <a:p>
            <a:pPr marL="342900" indent="-342900">
              <a:spcAft>
                <a:spcPts val="1200"/>
              </a:spcAft>
              <a:buFont typeface="Arial" panose="020B0604020202020204" pitchFamily="34" charset="0"/>
              <a:buChar char="•"/>
            </a:pPr>
            <a:r>
              <a:rPr lang="en-US" sz="2000">
                <a:solidFill>
                  <a:schemeClr val="tx1"/>
                </a:solidFill>
                <a:latin typeface="+mn-lt"/>
              </a:rPr>
              <a:t>Apply RBAC and policies to a group of resources </a:t>
            </a:r>
          </a:p>
          <a:p>
            <a:pPr marL="342900" indent="-342900">
              <a:spcAft>
                <a:spcPts val="1200"/>
              </a:spcAft>
              <a:buFont typeface="Arial" panose="020B0604020202020204" pitchFamily="34" charset="0"/>
              <a:buChar char="•"/>
            </a:pPr>
            <a:r>
              <a:rPr lang="en-US" sz="2000">
                <a:solidFill>
                  <a:schemeClr val="tx1"/>
                </a:solidFill>
                <a:latin typeface="+mn-lt"/>
              </a:rPr>
              <a:t>Use resource locks to protect individual resources from deletion or change</a:t>
            </a:r>
          </a:p>
        </p:txBody>
      </p:sp>
    </p:spTree>
    <p:extLst>
      <p:ext uri="{BB962C8B-B14F-4D97-AF65-F5344CB8AC3E}">
        <p14:creationId xmlns:p14="http://schemas.microsoft.com/office/powerpoint/2010/main" val="323995274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4702</TotalTime>
  <Words>5046</Words>
  <Application>Microsoft Macintosh PowerPoint</Application>
  <PresentationFormat>Widescreen</PresentationFormat>
  <Paragraphs>341</Paragraphs>
  <Slides>49</Slides>
  <Notes>37</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Consolas</vt:lpstr>
      <vt:lpstr>Segoe UI</vt:lpstr>
      <vt:lpstr>Segoe UI Light</vt:lpstr>
      <vt:lpstr>Wingdings</vt:lpstr>
      <vt:lpstr>Office Theme</vt:lpstr>
      <vt:lpstr>Azure Logic Apps    </vt:lpstr>
      <vt:lpstr>Hello! Instructor Introduction</vt:lpstr>
      <vt:lpstr>Classroom experience (optional – adjust as needed)</vt:lpstr>
      <vt:lpstr>Microsoft Certifications</vt:lpstr>
      <vt:lpstr>Introduction to Microsoft Azure</vt:lpstr>
      <vt:lpstr>Microsoft’s Cloud Adoption Framework </vt:lpstr>
      <vt:lpstr>Microsoft Azure Well-Architected Framework</vt:lpstr>
      <vt:lpstr>Govern resources in Azure</vt:lpstr>
      <vt:lpstr>Plan your resource groups</vt:lpstr>
      <vt:lpstr>What is Logic Apps?</vt:lpstr>
      <vt:lpstr>Key Terms</vt:lpstr>
      <vt:lpstr>Suppose you work at an athletic shoe company that is launching a new product. You sell the shoes on your website, manage your cloud-hosted advertising videos, and monitor social media to gauge reactions to the launch. The following illustration shows these processes. </vt:lpstr>
      <vt:lpstr>Business Process </vt:lpstr>
      <vt:lpstr>WHAT IS LOGIC APP?</vt:lpstr>
      <vt:lpstr>PowerPoint Presentation</vt:lpstr>
      <vt:lpstr>PowerPoint Presentation</vt:lpstr>
      <vt:lpstr>What is a connector?</vt:lpstr>
      <vt:lpstr>What are triggers and actions?</vt:lpstr>
      <vt:lpstr>PowerPoint Presentation</vt:lpstr>
      <vt:lpstr>PowerPoint Presentation</vt:lpstr>
      <vt:lpstr>PowerPoint Presentation</vt:lpstr>
      <vt:lpstr>PowerPoint Presentation</vt:lpstr>
      <vt:lpstr>Building workflows from triggers and actions</vt:lpstr>
      <vt:lpstr>Triggers and Actions Working together</vt:lpstr>
      <vt:lpstr>Control Actions</vt:lpstr>
      <vt:lpstr>The following diagram shows the use for the condition statement in the social media monitoring app:</vt:lpstr>
      <vt:lpstr>Workflow Designer</vt:lpstr>
      <vt:lpstr>Workflow Designer</vt:lpstr>
      <vt:lpstr>How logic apps work</vt:lpstr>
      <vt:lpstr>PowerPoint Presentation</vt:lpstr>
      <vt:lpstr>Design workflows with Azure Logic Apps</vt:lpstr>
      <vt:lpstr>Plan your business process</vt:lpstr>
      <vt:lpstr>Identify the type for each step in your process</vt:lpstr>
      <vt:lpstr>Map your steps to components</vt:lpstr>
      <vt:lpstr>PowerPoint Presentation</vt:lpstr>
      <vt:lpstr>Define your workflow with the designer</vt:lpstr>
      <vt:lpstr>Detect an external event using a trigger</vt:lpstr>
      <vt:lpstr>PowerPoint Presentation</vt:lpstr>
      <vt:lpstr>Polling trigger </vt:lpstr>
      <vt:lpstr>Push trigger</vt:lpstr>
      <vt:lpstr>Trigger parameters and return values</vt:lpstr>
      <vt:lpstr>PowerPoint Presentation</vt:lpstr>
      <vt:lpstr>A Sample Workflow (example reference)</vt:lpstr>
      <vt:lpstr>PowerPoint Presentation</vt:lpstr>
      <vt:lpstr>Design for Azure Logic App solutions</vt:lpstr>
      <vt:lpstr>When to use Azure Logic Apps</vt:lpstr>
      <vt:lpstr>When to use Azure Functions</vt:lpstr>
      <vt:lpstr>How are Logic Apps different from Functions?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Apps - Practice and Hackathon!   </dc:title>
  <dc:creator>Shantanu Pandey</dc:creator>
  <cp:lastModifiedBy>Deepanshu Pasrija</cp:lastModifiedBy>
  <cp:revision>17</cp:revision>
  <dcterms:created xsi:type="dcterms:W3CDTF">2022-05-21T08:25:19Z</dcterms:created>
  <dcterms:modified xsi:type="dcterms:W3CDTF">2023-03-24T06:13:23Z</dcterms:modified>
</cp:coreProperties>
</file>