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3"/>
  </p:notesMasterIdLst>
  <p:sldIdLst>
    <p:sldId id="276" r:id="rId3"/>
    <p:sldId id="281" r:id="rId4"/>
    <p:sldId id="282" r:id="rId5"/>
    <p:sldId id="262" r:id="rId6"/>
    <p:sldId id="283" r:id="rId7"/>
    <p:sldId id="284" r:id="rId8"/>
    <p:sldId id="285" r:id="rId9"/>
    <p:sldId id="272" r:id="rId10"/>
    <p:sldId id="278" r:id="rId11"/>
    <p:sldId id="266" r:id="rId12"/>
    <p:sldId id="264" r:id="rId13"/>
    <p:sldId id="273" r:id="rId14"/>
    <p:sldId id="277" r:id="rId15"/>
    <p:sldId id="279" r:id="rId16"/>
    <p:sldId id="271" r:id="rId17"/>
    <p:sldId id="286" r:id="rId18"/>
    <p:sldId id="287" r:id="rId19"/>
    <p:sldId id="289" r:id="rId20"/>
    <p:sldId id="290" r:id="rId21"/>
    <p:sldId id="291" r:id="rId22"/>
    <p:sldId id="288" r:id="rId23"/>
    <p:sldId id="292" r:id="rId24"/>
    <p:sldId id="293" r:id="rId25"/>
    <p:sldId id="294" r:id="rId26"/>
    <p:sldId id="265" r:id="rId27"/>
    <p:sldId id="274" r:id="rId28"/>
    <p:sldId id="295" r:id="rId29"/>
    <p:sldId id="296" r:id="rId30"/>
    <p:sldId id="297" r:id="rId31"/>
    <p:sldId id="26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Razvan Atim" initials="RA" lastIdx="0" clrIdx="2">
    <p:extLst>
      <p:ext uri="{19B8F6BF-5375-455C-9EA6-DF929625EA0E}">
        <p15:presenceInfo xmlns:p15="http://schemas.microsoft.com/office/powerpoint/2012/main" userId="959e92c93256f3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4F29"/>
    <a:srgbClr val="D24726"/>
    <a:srgbClr val="FF00FF"/>
    <a:srgbClr val="291BDD"/>
    <a:srgbClr val="D2B4A6"/>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1" autoAdjust="0"/>
    <p:restoredTop sz="94714" autoAdjust="0"/>
  </p:normalViewPr>
  <p:slideViewPr>
    <p:cSldViewPr snapToGrid="0">
      <p:cViewPr varScale="1">
        <p:scale>
          <a:sx n="93" d="100"/>
          <a:sy n="93" d="100"/>
        </p:scale>
        <p:origin x="760" y="208"/>
      </p:cViewPr>
      <p:guideLst>
        <p:guide orient="horz" pos="2160"/>
        <p:guide pos="3840"/>
      </p:guideLst>
    </p:cSldViewPr>
  </p:slideViewPr>
  <p:outlineViewPr>
    <p:cViewPr>
      <p:scale>
        <a:sx n="33" d="100"/>
        <a:sy n="33" d="100"/>
      </p:scale>
      <p:origin x="0" y="-4866"/>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3BECAA-4D81-46FF-87E8-8FA1502DBFA3}"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7F086D87-70F6-4725-A433-81B93FBBA038}">
      <dgm:prSet custT="1"/>
      <dgm:spPr/>
      <dgm:t>
        <a:bodyPr/>
        <a:lstStyle/>
        <a:p>
          <a:pPr rtl="0"/>
          <a:r>
            <a:rPr lang="en-US" sz="4400" dirty="0"/>
            <a:t>Code-Free Desktop Automation</a:t>
          </a:r>
        </a:p>
      </dgm:t>
    </dgm:pt>
    <dgm:pt modelId="{B5F43777-A7E2-4C75-ADB7-7C624502A6DA}" type="sibTrans" cxnId="{32E2D2F3-426E-4133-8C1F-322CE600C5A8}">
      <dgm:prSet/>
      <dgm:spPr/>
      <dgm:t>
        <a:bodyPr/>
        <a:lstStyle/>
        <a:p>
          <a:endParaRPr lang="en-US"/>
        </a:p>
      </dgm:t>
    </dgm:pt>
    <dgm:pt modelId="{08580C44-7EF7-448E-AA55-D9FC2C1EEFF7}" type="parTrans" cxnId="{32E2D2F3-426E-4133-8C1F-322CE600C5A8}">
      <dgm:prSet/>
      <dgm:spPr/>
      <dgm:t>
        <a:bodyPr/>
        <a:lstStyle/>
        <a:p>
          <a:endParaRPr lang="en-US"/>
        </a:p>
      </dgm:t>
    </dgm:pt>
    <dgm:pt modelId="{006282C2-2E65-431D-86BF-E20288A52925}" type="pres">
      <dgm:prSet presAssocID="{7A3BECAA-4D81-46FF-87E8-8FA1502DBFA3}" presName="Name0" presStyleCnt="0">
        <dgm:presLayoutVars>
          <dgm:dir/>
          <dgm:resizeHandles val="exact"/>
        </dgm:presLayoutVars>
      </dgm:prSet>
      <dgm:spPr/>
    </dgm:pt>
    <dgm:pt modelId="{800B4463-E08F-463D-B501-466CB2903DDC}" type="pres">
      <dgm:prSet presAssocID="{7F086D87-70F6-4725-A433-81B93FBBA038}" presName="node" presStyleLbl="node1" presStyleIdx="0" presStyleCnt="1" custLinFactNeighborX="-129">
        <dgm:presLayoutVars>
          <dgm:bulletEnabled val="1"/>
        </dgm:presLayoutVars>
      </dgm:prSet>
      <dgm:spPr/>
    </dgm:pt>
  </dgm:ptLst>
  <dgm:cxnLst>
    <dgm:cxn modelId="{6ACD5268-5BCA-4901-9742-03959FA2A78E}" type="presOf" srcId="{7F086D87-70F6-4725-A433-81B93FBBA038}" destId="{800B4463-E08F-463D-B501-466CB2903DDC}" srcOrd="0" destOrd="0" presId="urn:microsoft.com/office/officeart/2005/8/layout/process1"/>
    <dgm:cxn modelId="{F557A787-504D-4DD7-BBA5-F4B7D622C798}" type="presOf" srcId="{7A3BECAA-4D81-46FF-87E8-8FA1502DBFA3}" destId="{006282C2-2E65-431D-86BF-E20288A52925}" srcOrd="0" destOrd="0" presId="urn:microsoft.com/office/officeart/2005/8/layout/process1"/>
    <dgm:cxn modelId="{32E2D2F3-426E-4133-8C1F-322CE600C5A8}" srcId="{7A3BECAA-4D81-46FF-87E8-8FA1502DBFA3}" destId="{7F086D87-70F6-4725-A433-81B93FBBA038}" srcOrd="0" destOrd="0" parTransId="{08580C44-7EF7-448E-AA55-D9FC2C1EEFF7}" sibTransId="{B5F43777-A7E2-4C75-ADB7-7C624502A6DA}"/>
    <dgm:cxn modelId="{B3C69A6A-AE71-4115-9E51-9D3DF0939D89}" type="presParOf" srcId="{006282C2-2E65-431D-86BF-E20288A52925}" destId="{800B4463-E08F-463D-B501-466CB2903DDC}"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A3BECAA-4D81-46FF-87E8-8FA1502DBFA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7F086D87-70F6-4725-A433-81B93FBBA038}">
      <dgm:prSet custT="1"/>
      <dgm:spPr/>
      <dgm:t>
        <a:bodyPr/>
        <a:lstStyle/>
        <a:p>
          <a:pPr rtl="0"/>
          <a:r>
            <a:rPr lang="en-US" sz="4400" dirty="0"/>
            <a:t>Front</a:t>
          </a:r>
          <a:r>
            <a:rPr lang="en-US" sz="4400" baseline="0" dirty="0"/>
            <a:t> vs. Back Office Robots</a:t>
          </a:r>
          <a:endParaRPr lang="en-US" sz="4400" dirty="0"/>
        </a:p>
      </dgm:t>
    </dgm:pt>
    <dgm:pt modelId="{B5F43777-A7E2-4C75-ADB7-7C624502A6DA}" type="sibTrans" cxnId="{32E2D2F3-426E-4133-8C1F-322CE600C5A8}">
      <dgm:prSet/>
      <dgm:spPr/>
      <dgm:t>
        <a:bodyPr/>
        <a:lstStyle/>
        <a:p>
          <a:endParaRPr lang="en-US"/>
        </a:p>
      </dgm:t>
    </dgm:pt>
    <dgm:pt modelId="{08580C44-7EF7-448E-AA55-D9FC2C1EEFF7}" type="parTrans" cxnId="{32E2D2F3-426E-4133-8C1F-322CE600C5A8}">
      <dgm:prSet/>
      <dgm:spPr/>
      <dgm:t>
        <a:bodyPr/>
        <a:lstStyle/>
        <a:p>
          <a:endParaRPr lang="en-US"/>
        </a:p>
      </dgm:t>
    </dgm:pt>
    <dgm:pt modelId="{006282C2-2E65-431D-86BF-E20288A52925}" type="pres">
      <dgm:prSet presAssocID="{7A3BECAA-4D81-46FF-87E8-8FA1502DBFA3}" presName="Name0" presStyleCnt="0">
        <dgm:presLayoutVars>
          <dgm:dir/>
          <dgm:resizeHandles val="exact"/>
        </dgm:presLayoutVars>
      </dgm:prSet>
      <dgm:spPr/>
    </dgm:pt>
    <dgm:pt modelId="{800B4463-E08F-463D-B501-466CB2903DDC}" type="pres">
      <dgm:prSet presAssocID="{7F086D87-70F6-4725-A433-81B93FBBA038}" presName="node" presStyleLbl="node1" presStyleIdx="0" presStyleCnt="1" custScaleY="11343" custLinFactNeighborX="-129">
        <dgm:presLayoutVars>
          <dgm:bulletEnabled val="1"/>
        </dgm:presLayoutVars>
      </dgm:prSet>
      <dgm:spPr/>
    </dgm:pt>
  </dgm:ptLst>
  <dgm:cxnLst>
    <dgm:cxn modelId="{814CF33E-E670-4B8A-82DC-5F4473239956}" type="presOf" srcId="{7F086D87-70F6-4725-A433-81B93FBBA038}" destId="{800B4463-E08F-463D-B501-466CB2903DDC}" srcOrd="0" destOrd="0" presId="urn:microsoft.com/office/officeart/2005/8/layout/process1"/>
    <dgm:cxn modelId="{6D0E55E0-AF18-4549-A7F2-BED663BC0747}" type="presOf" srcId="{7A3BECAA-4D81-46FF-87E8-8FA1502DBFA3}" destId="{006282C2-2E65-431D-86BF-E20288A52925}" srcOrd="0" destOrd="0" presId="urn:microsoft.com/office/officeart/2005/8/layout/process1"/>
    <dgm:cxn modelId="{32E2D2F3-426E-4133-8C1F-322CE600C5A8}" srcId="{7A3BECAA-4D81-46FF-87E8-8FA1502DBFA3}" destId="{7F086D87-70F6-4725-A433-81B93FBBA038}" srcOrd="0" destOrd="0" parTransId="{08580C44-7EF7-448E-AA55-D9FC2C1EEFF7}" sibTransId="{B5F43777-A7E2-4C75-ADB7-7C624502A6DA}"/>
    <dgm:cxn modelId="{D1A9420D-DCC9-44FE-8028-989B6B331E36}" type="presParOf" srcId="{006282C2-2E65-431D-86BF-E20288A52925}" destId="{800B4463-E08F-463D-B501-466CB2903DDC}"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A3BECAA-4D81-46FF-87E8-8FA1502DBFA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7F086D87-70F6-4725-A433-81B93FBBA038}">
      <dgm:prSet custT="1"/>
      <dgm:spPr/>
      <dgm:t>
        <a:bodyPr/>
        <a:lstStyle/>
        <a:p>
          <a:pPr rtl="0"/>
          <a:r>
            <a:rPr lang="en-US" sz="4400" dirty="0"/>
            <a:t>Front vs. Back Office Robots</a:t>
          </a:r>
        </a:p>
      </dgm:t>
    </dgm:pt>
    <dgm:pt modelId="{B5F43777-A7E2-4C75-ADB7-7C624502A6DA}" type="sibTrans" cxnId="{32E2D2F3-426E-4133-8C1F-322CE600C5A8}">
      <dgm:prSet/>
      <dgm:spPr/>
      <dgm:t>
        <a:bodyPr/>
        <a:lstStyle/>
        <a:p>
          <a:endParaRPr lang="en-US"/>
        </a:p>
      </dgm:t>
    </dgm:pt>
    <dgm:pt modelId="{08580C44-7EF7-448E-AA55-D9FC2C1EEFF7}" type="parTrans" cxnId="{32E2D2F3-426E-4133-8C1F-322CE600C5A8}">
      <dgm:prSet/>
      <dgm:spPr/>
      <dgm:t>
        <a:bodyPr/>
        <a:lstStyle/>
        <a:p>
          <a:endParaRPr lang="en-US"/>
        </a:p>
      </dgm:t>
    </dgm:pt>
    <dgm:pt modelId="{006282C2-2E65-431D-86BF-E20288A52925}" type="pres">
      <dgm:prSet presAssocID="{7A3BECAA-4D81-46FF-87E8-8FA1502DBFA3}" presName="Name0" presStyleCnt="0">
        <dgm:presLayoutVars>
          <dgm:dir/>
          <dgm:resizeHandles val="exact"/>
        </dgm:presLayoutVars>
      </dgm:prSet>
      <dgm:spPr/>
    </dgm:pt>
    <dgm:pt modelId="{800B4463-E08F-463D-B501-466CB2903DDC}" type="pres">
      <dgm:prSet presAssocID="{7F086D87-70F6-4725-A433-81B93FBBA038}" presName="node" presStyleLbl="node1" presStyleIdx="0" presStyleCnt="1" custScaleY="11343" custLinFactNeighborX="-129">
        <dgm:presLayoutVars>
          <dgm:bulletEnabled val="1"/>
        </dgm:presLayoutVars>
      </dgm:prSet>
      <dgm:spPr/>
    </dgm:pt>
  </dgm:ptLst>
  <dgm:cxnLst>
    <dgm:cxn modelId="{84818208-341C-4C10-BCB9-91648D10A15F}" type="presOf" srcId="{7F086D87-70F6-4725-A433-81B93FBBA038}" destId="{800B4463-E08F-463D-B501-466CB2903DDC}" srcOrd="0" destOrd="0" presId="urn:microsoft.com/office/officeart/2005/8/layout/process1"/>
    <dgm:cxn modelId="{294E7F33-B6CC-4675-ADA8-E0ED61B70C04}" type="presOf" srcId="{7A3BECAA-4D81-46FF-87E8-8FA1502DBFA3}" destId="{006282C2-2E65-431D-86BF-E20288A52925}" srcOrd="0" destOrd="0" presId="urn:microsoft.com/office/officeart/2005/8/layout/process1"/>
    <dgm:cxn modelId="{32E2D2F3-426E-4133-8C1F-322CE600C5A8}" srcId="{7A3BECAA-4D81-46FF-87E8-8FA1502DBFA3}" destId="{7F086D87-70F6-4725-A433-81B93FBBA038}" srcOrd="0" destOrd="0" parTransId="{08580C44-7EF7-448E-AA55-D9FC2C1EEFF7}" sibTransId="{B5F43777-A7E2-4C75-ADB7-7C624502A6DA}"/>
    <dgm:cxn modelId="{D26E29E1-B3DB-4A4B-8D54-6B9B4B3B6F68}" type="presParOf" srcId="{006282C2-2E65-431D-86BF-E20288A52925}" destId="{800B4463-E08F-463D-B501-466CB2903DDC}"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A3BECAA-4D81-46FF-87E8-8FA1502DBFA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7F086D87-70F6-4725-A433-81B93FBBA038}">
      <dgm:prSet custT="1"/>
      <dgm:spPr/>
      <dgm:t>
        <a:bodyPr/>
        <a:lstStyle/>
        <a:p>
          <a:pPr rtl="0"/>
          <a:r>
            <a:rPr lang="en-US" sz="4400" dirty="0"/>
            <a:t>Front</a:t>
          </a:r>
          <a:r>
            <a:rPr lang="en-US" sz="4400" baseline="0" dirty="0"/>
            <a:t> Office Robot in a nutshell…</a:t>
          </a:r>
          <a:endParaRPr lang="en-US" sz="4400" dirty="0"/>
        </a:p>
      </dgm:t>
    </dgm:pt>
    <dgm:pt modelId="{B5F43777-A7E2-4C75-ADB7-7C624502A6DA}" type="sibTrans" cxnId="{32E2D2F3-426E-4133-8C1F-322CE600C5A8}">
      <dgm:prSet/>
      <dgm:spPr/>
      <dgm:t>
        <a:bodyPr/>
        <a:lstStyle/>
        <a:p>
          <a:endParaRPr lang="en-US"/>
        </a:p>
      </dgm:t>
    </dgm:pt>
    <dgm:pt modelId="{08580C44-7EF7-448E-AA55-D9FC2C1EEFF7}" type="parTrans" cxnId="{32E2D2F3-426E-4133-8C1F-322CE600C5A8}">
      <dgm:prSet/>
      <dgm:spPr/>
      <dgm:t>
        <a:bodyPr/>
        <a:lstStyle/>
        <a:p>
          <a:endParaRPr lang="en-US"/>
        </a:p>
      </dgm:t>
    </dgm:pt>
    <dgm:pt modelId="{006282C2-2E65-431D-86BF-E20288A52925}" type="pres">
      <dgm:prSet presAssocID="{7A3BECAA-4D81-46FF-87E8-8FA1502DBFA3}" presName="Name0" presStyleCnt="0">
        <dgm:presLayoutVars>
          <dgm:dir/>
          <dgm:resizeHandles val="exact"/>
        </dgm:presLayoutVars>
      </dgm:prSet>
      <dgm:spPr/>
    </dgm:pt>
    <dgm:pt modelId="{800B4463-E08F-463D-B501-466CB2903DDC}" type="pres">
      <dgm:prSet presAssocID="{7F086D87-70F6-4725-A433-81B93FBBA038}" presName="node" presStyleLbl="node1" presStyleIdx="0" presStyleCnt="1" custScaleY="11343" custLinFactNeighborX="-129">
        <dgm:presLayoutVars>
          <dgm:bulletEnabled val="1"/>
        </dgm:presLayoutVars>
      </dgm:prSet>
      <dgm:spPr/>
    </dgm:pt>
  </dgm:ptLst>
  <dgm:cxnLst>
    <dgm:cxn modelId="{6AA5FDAE-4C8D-49EB-814E-3FD69F9EF56B}" type="presOf" srcId="{7F086D87-70F6-4725-A433-81B93FBBA038}" destId="{800B4463-E08F-463D-B501-466CB2903DDC}" srcOrd="0" destOrd="0" presId="urn:microsoft.com/office/officeart/2005/8/layout/process1"/>
    <dgm:cxn modelId="{452E8FEC-FF1D-499E-908A-56E09B0235B2}" type="presOf" srcId="{7A3BECAA-4D81-46FF-87E8-8FA1502DBFA3}" destId="{006282C2-2E65-431D-86BF-E20288A52925}" srcOrd="0" destOrd="0" presId="urn:microsoft.com/office/officeart/2005/8/layout/process1"/>
    <dgm:cxn modelId="{32E2D2F3-426E-4133-8C1F-322CE600C5A8}" srcId="{7A3BECAA-4D81-46FF-87E8-8FA1502DBFA3}" destId="{7F086D87-70F6-4725-A433-81B93FBBA038}" srcOrd="0" destOrd="0" parTransId="{08580C44-7EF7-448E-AA55-D9FC2C1EEFF7}" sibTransId="{B5F43777-A7E2-4C75-ADB7-7C624502A6DA}"/>
    <dgm:cxn modelId="{7CDC1757-09DB-42C3-955F-D8FA990262E2}" type="presParOf" srcId="{006282C2-2E65-431D-86BF-E20288A52925}" destId="{800B4463-E08F-463D-B501-466CB2903DDC}"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A3BECAA-4D81-46FF-87E8-8FA1502DBFA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7F086D87-70F6-4725-A433-81B93FBBA038}">
      <dgm:prSet custT="1"/>
      <dgm:spPr/>
      <dgm:t>
        <a:bodyPr/>
        <a:lstStyle/>
        <a:p>
          <a:pPr rtl="0"/>
          <a:r>
            <a:rPr lang="en-US" sz="4400" baseline="0" dirty="0"/>
            <a:t>Back Office Robot in a nutshell…</a:t>
          </a:r>
          <a:endParaRPr lang="en-US" sz="4400" dirty="0"/>
        </a:p>
      </dgm:t>
    </dgm:pt>
    <dgm:pt modelId="{B5F43777-A7E2-4C75-ADB7-7C624502A6DA}" type="sibTrans" cxnId="{32E2D2F3-426E-4133-8C1F-322CE600C5A8}">
      <dgm:prSet/>
      <dgm:spPr/>
      <dgm:t>
        <a:bodyPr/>
        <a:lstStyle/>
        <a:p>
          <a:endParaRPr lang="en-US"/>
        </a:p>
      </dgm:t>
    </dgm:pt>
    <dgm:pt modelId="{08580C44-7EF7-448E-AA55-D9FC2C1EEFF7}" type="parTrans" cxnId="{32E2D2F3-426E-4133-8C1F-322CE600C5A8}">
      <dgm:prSet/>
      <dgm:spPr/>
      <dgm:t>
        <a:bodyPr/>
        <a:lstStyle/>
        <a:p>
          <a:endParaRPr lang="en-US"/>
        </a:p>
      </dgm:t>
    </dgm:pt>
    <dgm:pt modelId="{006282C2-2E65-431D-86BF-E20288A52925}" type="pres">
      <dgm:prSet presAssocID="{7A3BECAA-4D81-46FF-87E8-8FA1502DBFA3}" presName="Name0" presStyleCnt="0">
        <dgm:presLayoutVars>
          <dgm:dir/>
          <dgm:resizeHandles val="exact"/>
        </dgm:presLayoutVars>
      </dgm:prSet>
      <dgm:spPr/>
    </dgm:pt>
    <dgm:pt modelId="{800B4463-E08F-463D-B501-466CB2903DDC}" type="pres">
      <dgm:prSet presAssocID="{7F086D87-70F6-4725-A433-81B93FBBA038}" presName="node" presStyleLbl="node1" presStyleIdx="0" presStyleCnt="1" custScaleY="11343" custLinFactNeighborX="-129">
        <dgm:presLayoutVars>
          <dgm:bulletEnabled val="1"/>
        </dgm:presLayoutVars>
      </dgm:prSet>
      <dgm:spPr/>
    </dgm:pt>
  </dgm:ptLst>
  <dgm:cxnLst>
    <dgm:cxn modelId="{B6A8400E-B92A-452B-A240-7830BF696C16}" type="presOf" srcId="{7A3BECAA-4D81-46FF-87E8-8FA1502DBFA3}" destId="{006282C2-2E65-431D-86BF-E20288A52925}" srcOrd="0" destOrd="0" presId="urn:microsoft.com/office/officeart/2005/8/layout/process1"/>
    <dgm:cxn modelId="{49EE5580-E8D0-4D08-9A56-DC3079595BF9}" type="presOf" srcId="{7F086D87-70F6-4725-A433-81B93FBBA038}" destId="{800B4463-E08F-463D-B501-466CB2903DDC}" srcOrd="0" destOrd="0" presId="urn:microsoft.com/office/officeart/2005/8/layout/process1"/>
    <dgm:cxn modelId="{32E2D2F3-426E-4133-8C1F-322CE600C5A8}" srcId="{7A3BECAA-4D81-46FF-87E8-8FA1502DBFA3}" destId="{7F086D87-70F6-4725-A433-81B93FBBA038}" srcOrd="0" destOrd="0" parTransId="{08580C44-7EF7-448E-AA55-D9FC2C1EEFF7}" sibTransId="{B5F43777-A7E2-4C75-ADB7-7C624502A6DA}"/>
    <dgm:cxn modelId="{3EFAFB42-2C67-491E-8F8D-4E702EE5CF73}" type="presParOf" srcId="{006282C2-2E65-431D-86BF-E20288A52925}" destId="{800B4463-E08F-463D-B501-466CB2903DDC}"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A3BECAA-4D81-46FF-87E8-8FA1502DBFA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7F086D87-70F6-4725-A433-81B93FBBA038}">
      <dgm:prSet custT="1"/>
      <dgm:spPr/>
      <dgm:t>
        <a:bodyPr/>
        <a:lstStyle/>
        <a:p>
          <a:pPr rtl="0"/>
          <a:r>
            <a:rPr lang="en-US" sz="4000" dirty="0"/>
            <a:t>UI PATH ORCHESTRATOR</a:t>
          </a:r>
        </a:p>
      </dgm:t>
    </dgm:pt>
    <dgm:pt modelId="{B5F43777-A7E2-4C75-ADB7-7C624502A6DA}" type="sibTrans" cxnId="{32E2D2F3-426E-4133-8C1F-322CE600C5A8}">
      <dgm:prSet/>
      <dgm:spPr/>
      <dgm:t>
        <a:bodyPr/>
        <a:lstStyle/>
        <a:p>
          <a:endParaRPr lang="en-US"/>
        </a:p>
      </dgm:t>
    </dgm:pt>
    <dgm:pt modelId="{08580C44-7EF7-448E-AA55-D9FC2C1EEFF7}" type="parTrans" cxnId="{32E2D2F3-426E-4133-8C1F-322CE600C5A8}">
      <dgm:prSet/>
      <dgm:spPr/>
      <dgm:t>
        <a:bodyPr/>
        <a:lstStyle/>
        <a:p>
          <a:endParaRPr lang="en-US"/>
        </a:p>
      </dgm:t>
    </dgm:pt>
    <dgm:pt modelId="{006282C2-2E65-431D-86BF-E20288A52925}" type="pres">
      <dgm:prSet presAssocID="{7A3BECAA-4D81-46FF-87E8-8FA1502DBFA3}" presName="Name0" presStyleCnt="0">
        <dgm:presLayoutVars>
          <dgm:dir/>
          <dgm:resizeHandles val="exact"/>
        </dgm:presLayoutVars>
      </dgm:prSet>
      <dgm:spPr/>
    </dgm:pt>
    <dgm:pt modelId="{800B4463-E08F-463D-B501-466CB2903DDC}" type="pres">
      <dgm:prSet presAssocID="{7F086D87-70F6-4725-A433-81B93FBBA038}" presName="node" presStyleLbl="node1" presStyleIdx="0" presStyleCnt="1" custScaleY="14491" custLinFactNeighborX="-129">
        <dgm:presLayoutVars>
          <dgm:bulletEnabled val="1"/>
        </dgm:presLayoutVars>
      </dgm:prSet>
      <dgm:spPr/>
    </dgm:pt>
  </dgm:ptLst>
  <dgm:cxnLst>
    <dgm:cxn modelId="{BBF8F2C7-6829-4601-80BF-47A4DEC31BFF}" type="presOf" srcId="{7F086D87-70F6-4725-A433-81B93FBBA038}" destId="{800B4463-E08F-463D-B501-466CB2903DDC}" srcOrd="0" destOrd="0" presId="urn:microsoft.com/office/officeart/2005/8/layout/process1"/>
    <dgm:cxn modelId="{4A04E6D0-3F96-4D3B-938F-9B8C7D8DA756}" type="presOf" srcId="{7A3BECAA-4D81-46FF-87E8-8FA1502DBFA3}" destId="{006282C2-2E65-431D-86BF-E20288A52925}" srcOrd="0" destOrd="0" presId="urn:microsoft.com/office/officeart/2005/8/layout/process1"/>
    <dgm:cxn modelId="{32E2D2F3-426E-4133-8C1F-322CE600C5A8}" srcId="{7A3BECAA-4D81-46FF-87E8-8FA1502DBFA3}" destId="{7F086D87-70F6-4725-A433-81B93FBBA038}" srcOrd="0" destOrd="0" parTransId="{08580C44-7EF7-448E-AA55-D9FC2C1EEFF7}" sibTransId="{B5F43777-A7E2-4C75-ADB7-7C624502A6DA}"/>
    <dgm:cxn modelId="{681B4309-9AC5-4E0B-9644-3CD51F9C3677}" type="presParOf" srcId="{006282C2-2E65-431D-86BF-E20288A52925}" destId="{800B4463-E08F-463D-B501-466CB2903DDC}"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A3BECAA-4D81-46FF-87E8-8FA1502DBFA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7F086D87-70F6-4725-A433-81B93FBBA038}">
      <dgm:prSet custT="1"/>
      <dgm:spPr/>
      <dgm:t>
        <a:bodyPr/>
        <a:lstStyle/>
        <a:p>
          <a:pPr rtl="0"/>
          <a:r>
            <a:rPr lang="en-US" sz="4000" dirty="0"/>
            <a:t>UI PATH ORCHESTRATOR</a:t>
          </a:r>
        </a:p>
      </dgm:t>
    </dgm:pt>
    <dgm:pt modelId="{B5F43777-A7E2-4C75-ADB7-7C624502A6DA}" type="sibTrans" cxnId="{32E2D2F3-426E-4133-8C1F-322CE600C5A8}">
      <dgm:prSet/>
      <dgm:spPr/>
      <dgm:t>
        <a:bodyPr/>
        <a:lstStyle/>
        <a:p>
          <a:endParaRPr lang="en-US"/>
        </a:p>
      </dgm:t>
    </dgm:pt>
    <dgm:pt modelId="{08580C44-7EF7-448E-AA55-D9FC2C1EEFF7}" type="parTrans" cxnId="{32E2D2F3-426E-4133-8C1F-322CE600C5A8}">
      <dgm:prSet/>
      <dgm:spPr/>
      <dgm:t>
        <a:bodyPr/>
        <a:lstStyle/>
        <a:p>
          <a:endParaRPr lang="en-US"/>
        </a:p>
      </dgm:t>
    </dgm:pt>
    <dgm:pt modelId="{006282C2-2E65-431D-86BF-E20288A52925}" type="pres">
      <dgm:prSet presAssocID="{7A3BECAA-4D81-46FF-87E8-8FA1502DBFA3}" presName="Name0" presStyleCnt="0">
        <dgm:presLayoutVars>
          <dgm:dir/>
          <dgm:resizeHandles val="exact"/>
        </dgm:presLayoutVars>
      </dgm:prSet>
      <dgm:spPr/>
    </dgm:pt>
    <dgm:pt modelId="{800B4463-E08F-463D-B501-466CB2903DDC}" type="pres">
      <dgm:prSet presAssocID="{7F086D87-70F6-4725-A433-81B93FBBA038}" presName="node" presStyleLbl="node1" presStyleIdx="0" presStyleCnt="1" custScaleY="14491" custLinFactNeighborX="-129">
        <dgm:presLayoutVars>
          <dgm:bulletEnabled val="1"/>
        </dgm:presLayoutVars>
      </dgm:prSet>
      <dgm:spPr/>
    </dgm:pt>
  </dgm:ptLst>
  <dgm:cxnLst>
    <dgm:cxn modelId="{568146BD-8B92-4B53-837F-A1511F3EBE92}" type="presOf" srcId="{7A3BECAA-4D81-46FF-87E8-8FA1502DBFA3}" destId="{006282C2-2E65-431D-86BF-E20288A52925}" srcOrd="0" destOrd="0" presId="urn:microsoft.com/office/officeart/2005/8/layout/process1"/>
    <dgm:cxn modelId="{024C84EE-04BA-470E-BA2F-9CD8E1EDDE9E}" type="presOf" srcId="{7F086D87-70F6-4725-A433-81B93FBBA038}" destId="{800B4463-E08F-463D-B501-466CB2903DDC}" srcOrd="0" destOrd="0" presId="urn:microsoft.com/office/officeart/2005/8/layout/process1"/>
    <dgm:cxn modelId="{32E2D2F3-426E-4133-8C1F-322CE600C5A8}" srcId="{7A3BECAA-4D81-46FF-87E8-8FA1502DBFA3}" destId="{7F086D87-70F6-4725-A433-81B93FBBA038}" srcOrd="0" destOrd="0" parTransId="{08580C44-7EF7-448E-AA55-D9FC2C1EEFF7}" sibTransId="{B5F43777-A7E2-4C75-ADB7-7C624502A6DA}"/>
    <dgm:cxn modelId="{FCFBF838-D5C6-4B0A-9CEB-DE4F5D077148}" type="presParOf" srcId="{006282C2-2E65-431D-86BF-E20288A52925}" destId="{800B4463-E08F-463D-B501-466CB2903DDC}"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3BECAA-4D81-46FF-87E8-8FA1502DBFA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7F086D87-70F6-4725-A433-81B93FBBA038}">
      <dgm:prSet custT="1"/>
      <dgm:spPr/>
      <dgm:t>
        <a:bodyPr/>
        <a:lstStyle/>
        <a:p>
          <a:pPr rtl="0"/>
          <a:r>
            <a:rPr lang="en-US" sz="4400" dirty="0"/>
            <a:t>UI</a:t>
          </a:r>
          <a:r>
            <a:rPr lang="en-US" sz="4400" baseline="0" dirty="0"/>
            <a:t> PATH RPA SOLUTION</a:t>
          </a:r>
          <a:endParaRPr lang="en-US" sz="4400" dirty="0"/>
        </a:p>
      </dgm:t>
    </dgm:pt>
    <dgm:pt modelId="{B5F43777-A7E2-4C75-ADB7-7C624502A6DA}" type="sibTrans" cxnId="{32E2D2F3-426E-4133-8C1F-322CE600C5A8}">
      <dgm:prSet/>
      <dgm:spPr/>
      <dgm:t>
        <a:bodyPr/>
        <a:lstStyle/>
        <a:p>
          <a:endParaRPr lang="en-US"/>
        </a:p>
      </dgm:t>
    </dgm:pt>
    <dgm:pt modelId="{08580C44-7EF7-448E-AA55-D9FC2C1EEFF7}" type="parTrans" cxnId="{32E2D2F3-426E-4133-8C1F-322CE600C5A8}">
      <dgm:prSet/>
      <dgm:spPr/>
      <dgm:t>
        <a:bodyPr/>
        <a:lstStyle/>
        <a:p>
          <a:endParaRPr lang="en-US"/>
        </a:p>
      </dgm:t>
    </dgm:pt>
    <dgm:pt modelId="{006282C2-2E65-431D-86BF-E20288A52925}" type="pres">
      <dgm:prSet presAssocID="{7A3BECAA-4D81-46FF-87E8-8FA1502DBFA3}" presName="Name0" presStyleCnt="0">
        <dgm:presLayoutVars>
          <dgm:dir/>
          <dgm:resizeHandles val="exact"/>
        </dgm:presLayoutVars>
      </dgm:prSet>
      <dgm:spPr/>
    </dgm:pt>
    <dgm:pt modelId="{800B4463-E08F-463D-B501-466CB2903DDC}" type="pres">
      <dgm:prSet presAssocID="{7F086D87-70F6-4725-A433-81B93FBBA038}" presName="node" presStyleLbl="node1" presStyleIdx="0" presStyleCnt="1" custLinFactNeighborX="-35565" custLinFactNeighborY="6992">
        <dgm:presLayoutVars>
          <dgm:bulletEnabled val="1"/>
        </dgm:presLayoutVars>
      </dgm:prSet>
      <dgm:spPr/>
    </dgm:pt>
  </dgm:ptLst>
  <dgm:cxnLst>
    <dgm:cxn modelId="{C53CD861-6220-4A19-A0FF-EEF5FAF6B272}" type="presOf" srcId="{7F086D87-70F6-4725-A433-81B93FBBA038}" destId="{800B4463-E08F-463D-B501-466CB2903DDC}" srcOrd="0" destOrd="0" presId="urn:microsoft.com/office/officeart/2005/8/layout/process1"/>
    <dgm:cxn modelId="{32E2D2F3-426E-4133-8C1F-322CE600C5A8}" srcId="{7A3BECAA-4D81-46FF-87E8-8FA1502DBFA3}" destId="{7F086D87-70F6-4725-A433-81B93FBBA038}" srcOrd="0" destOrd="0" parTransId="{08580C44-7EF7-448E-AA55-D9FC2C1EEFF7}" sibTransId="{B5F43777-A7E2-4C75-ADB7-7C624502A6DA}"/>
    <dgm:cxn modelId="{D95033FC-B1AE-4396-9B29-99567A8B36BC}" type="presOf" srcId="{7A3BECAA-4D81-46FF-87E8-8FA1502DBFA3}" destId="{006282C2-2E65-431D-86BF-E20288A52925}" srcOrd="0" destOrd="0" presId="urn:microsoft.com/office/officeart/2005/8/layout/process1"/>
    <dgm:cxn modelId="{5DAC25AB-80D6-4FCA-9035-FF5C0259B082}" type="presParOf" srcId="{006282C2-2E65-431D-86BF-E20288A52925}" destId="{800B4463-E08F-463D-B501-466CB2903DDC}"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3BECAA-4D81-46FF-87E8-8FA1502DBFA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7F086D87-70F6-4725-A433-81B93FBBA038}">
      <dgm:prSet custT="1"/>
      <dgm:spPr/>
      <dgm:t>
        <a:bodyPr/>
        <a:lstStyle/>
        <a:p>
          <a:pPr rtl="0"/>
          <a:r>
            <a:rPr lang="en-US" sz="4400" dirty="0"/>
            <a:t>The</a:t>
          </a:r>
          <a:r>
            <a:rPr lang="en-US" sz="4400" baseline="0" dirty="0"/>
            <a:t> Two Components….</a:t>
          </a:r>
          <a:endParaRPr lang="en-US" sz="4400" dirty="0"/>
        </a:p>
      </dgm:t>
    </dgm:pt>
    <dgm:pt modelId="{B5F43777-A7E2-4C75-ADB7-7C624502A6DA}" type="sibTrans" cxnId="{32E2D2F3-426E-4133-8C1F-322CE600C5A8}">
      <dgm:prSet/>
      <dgm:spPr/>
      <dgm:t>
        <a:bodyPr/>
        <a:lstStyle/>
        <a:p>
          <a:endParaRPr lang="en-US"/>
        </a:p>
      </dgm:t>
    </dgm:pt>
    <dgm:pt modelId="{08580C44-7EF7-448E-AA55-D9FC2C1EEFF7}" type="parTrans" cxnId="{32E2D2F3-426E-4133-8C1F-322CE600C5A8}">
      <dgm:prSet/>
      <dgm:spPr/>
      <dgm:t>
        <a:bodyPr/>
        <a:lstStyle/>
        <a:p>
          <a:endParaRPr lang="en-US"/>
        </a:p>
      </dgm:t>
    </dgm:pt>
    <dgm:pt modelId="{006282C2-2E65-431D-86BF-E20288A52925}" type="pres">
      <dgm:prSet presAssocID="{7A3BECAA-4D81-46FF-87E8-8FA1502DBFA3}" presName="Name0" presStyleCnt="0">
        <dgm:presLayoutVars>
          <dgm:dir/>
          <dgm:resizeHandles val="exact"/>
        </dgm:presLayoutVars>
      </dgm:prSet>
      <dgm:spPr/>
    </dgm:pt>
    <dgm:pt modelId="{800B4463-E08F-463D-B501-466CB2903DDC}" type="pres">
      <dgm:prSet presAssocID="{7F086D87-70F6-4725-A433-81B93FBBA038}" presName="node" presStyleLbl="node1" presStyleIdx="0" presStyleCnt="1" custLinFactNeighborX="-129">
        <dgm:presLayoutVars>
          <dgm:bulletEnabled val="1"/>
        </dgm:presLayoutVars>
      </dgm:prSet>
      <dgm:spPr/>
    </dgm:pt>
  </dgm:ptLst>
  <dgm:cxnLst>
    <dgm:cxn modelId="{811AF372-E6CB-4B1A-81F6-0CEC8FBA2D6E}" type="presOf" srcId="{7A3BECAA-4D81-46FF-87E8-8FA1502DBFA3}" destId="{006282C2-2E65-431D-86BF-E20288A52925}" srcOrd="0" destOrd="0" presId="urn:microsoft.com/office/officeart/2005/8/layout/process1"/>
    <dgm:cxn modelId="{3E5A637C-FF4A-4DFE-90BA-B5B3B8A3F8DE}" type="presOf" srcId="{7F086D87-70F6-4725-A433-81B93FBBA038}" destId="{800B4463-E08F-463D-B501-466CB2903DDC}" srcOrd="0" destOrd="0" presId="urn:microsoft.com/office/officeart/2005/8/layout/process1"/>
    <dgm:cxn modelId="{32E2D2F3-426E-4133-8C1F-322CE600C5A8}" srcId="{7A3BECAA-4D81-46FF-87E8-8FA1502DBFA3}" destId="{7F086D87-70F6-4725-A433-81B93FBBA038}" srcOrd="0" destOrd="0" parTransId="{08580C44-7EF7-448E-AA55-D9FC2C1EEFF7}" sibTransId="{B5F43777-A7E2-4C75-ADB7-7C624502A6DA}"/>
    <dgm:cxn modelId="{0D0DEA0C-97B8-495F-8A28-B8289F6BB844}" type="presParOf" srcId="{006282C2-2E65-431D-86BF-E20288A52925}" destId="{800B4463-E08F-463D-B501-466CB2903DDC}" srcOrd="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3BECAA-4D81-46FF-87E8-8FA1502DBFA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7F086D87-70F6-4725-A433-81B93FBBA038}">
      <dgm:prSet custT="1"/>
      <dgm:spPr/>
      <dgm:t>
        <a:bodyPr/>
        <a:lstStyle/>
        <a:p>
          <a:pPr rtl="0"/>
          <a:r>
            <a:rPr lang="en-US" sz="4400" dirty="0"/>
            <a:t>UI PATH STUDIO</a:t>
          </a:r>
        </a:p>
      </dgm:t>
    </dgm:pt>
    <dgm:pt modelId="{B5F43777-A7E2-4C75-ADB7-7C624502A6DA}" type="sibTrans" cxnId="{32E2D2F3-426E-4133-8C1F-322CE600C5A8}">
      <dgm:prSet/>
      <dgm:spPr/>
      <dgm:t>
        <a:bodyPr/>
        <a:lstStyle/>
        <a:p>
          <a:endParaRPr lang="en-US"/>
        </a:p>
      </dgm:t>
    </dgm:pt>
    <dgm:pt modelId="{08580C44-7EF7-448E-AA55-D9FC2C1EEFF7}" type="parTrans" cxnId="{32E2D2F3-426E-4133-8C1F-322CE600C5A8}">
      <dgm:prSet/>
      <dgm:spPr/>
      <dgm:t>
        <a:bodyPr/>
        <a:lstStyle/>
        <a:p>
          <a:endParaRPr lang="en-US"/>
        </a:p>
      </dgm:t>
    </dgm:pt>
    <dgm:pt modelId="{006282C2-2E65-431D-86BF-E20288A52925}" type="pres">
      <dgm:prSet presAssocID="{7A3BECAA-4D81-46FF-87E8-8FA1502DBFA3}" presName="Name0" presStyleCnt="0">
        <dgm:presLayoutVars>
          <dgm:dir/>
          <dgm:resizeHandles val="exact"/>
        </dgm:presLayoutVars>
      </dgm:prSet>
      <dgm:spPr/>
    </dgm:pt>
    <dgm:pt modelId="{800B4463-E08F-463D-B501-466CB2903DDC}" type="pres">
      <dgm:prSet presAssocID="{7F086D87-70F6-4725-A433-81B93FBBA038}" presName="node" presStyleLbl="node1" presStyleIdx="0" presStyleCnt="1" custScaleY="11343" custLinFactNeighborX="-129">
        <dgm:presLayoutVars>
          <dgm:bulletEnabled val="1"/>
        </dgm:presLayoutVars>
      </dgm:prSet>
      <dgm:spPr/>
    </dgm:pt>
  </dgm:ptLst>
  <dgm:cxnLst>
    <dgm:cxn modelId="{F7849E07-E18B-4FE1-94F9-486AD0F3EE3C}" type="presOf" srcId="{7A3BECAA-4D81-46FF-87E8-8FA1502DBFA3}" destId="{006282C2-2E65-431D-86BF-E20288A52925}" srcOrd="0" destOrd="0" presId="urn:microsoft.com/office/officeart/2005/8/layout/process1"/>
    <dgm:cxn modelId="{CE2BFC07-2EC5-456E-97DD-44352981B48D}" type="presOf" srcId="{7F086D87-70F6-4725-A433-81B93FBBA038}" destId="{800B4463-E08F-463D-B501-466CB2903DDC}" srcOrd="0" destOrd="0" presId="urn:microsoft.com/office/officeart/2005/8/layout/process1"/>
    <dgm:cxn modelId="{32E2D2F3-426E-4133-8C1F-322CE600C5A8}" srcId="{7A3BECAA-4D81-46FF-87E8-8FA1502DBFA3}" destId="{7F086D87-70F6-4725-A433-81B93FBBA038}" srcOrd="0" destOrd="0" parTransId="{08580C44-7EF7-448E-AA55-D9FC2C1EEFF7}" sibTransId="{B5F43777-A7E2-4C75-ADB7-7C624502A6DA}"/>
    <dgm:cxn modelId="{9CBC073E-9755-4D4B-BAB9-2D0130CC599A}" type="presParOf" srcId="{006282C2-2E65-431D-86BF-E20288A52925}" destId="{800B4463-E08F-463D-B501-466CB2903DDC}"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3BECAA-4D81-46FF-87E8-8FA1502DBFA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7F086D87-70F6-4725-A433-81B93FBBA038}">
      <dgm:prSet custT="1"/>
      <dgm:spPr/>
      <dgm:t>
        <a:bodyPr/>
        <a:lstStyle/>
        <a:p>
          <a:pPr rtl="0"/>
          <a:r>
            <a:rPr lang="en-US" sz="4400" dirty="0"/>
            <a:t>UI PATH STUDIO</a:t>
          </a:r>
        </a:p>
      </dgm:t>
    </dgm:pt>
    <dgm:pt modelId="{B5F43777-A7E2-4C75-ADB7-7C624502A6DA}" type="sibTrans" cxnId="{32E2D2F3-426E-4133-8C1F-322CE600C5A8}">
      <dgm:prSet/>
      <dgm:spPr/>
      <dgm:t>
        <a:bodyPr/>
        <a:lstStyle/>
        <a:p>
          <a:endParaRPr lang="en-US"/>
        </a:p>
      </dgm:t>
    </dgm:pt>
    <dgm:pt modelId="{08580C44-7EF7-448E-AA55-D9FC2C1EEFF7}" type="parTrans" cxnId="{32E2D2F3-426E-4133-8C1F-322CE600C5A8}">
      <dgm:prSet/>
      <dgm:spPr/>
      <dgm:t>
        <a:bodyPr/>
        <a:lstStyle/>
        <a:p>
          <a:endParaRPr lang="en-US"/>
        </a:p>
      </dgm:t>
    </dgm:pt>
    <dgm:pt modelId="{006282C2-2E65-431D-86BF-E20288A52925}" type="pres">
      <dgm:prSet presAssocID="{7A3BECAA-4D81-46FF-87E8-8FA1502DBFA3}" presName="Name0" presStyleCnt="0">
        <dgm:presLayoutVars>
          <dgm:dir/>
          <dgm:resizeHandles val="exact"/>
        </dgm:presLayoutVars>
      </dgm:prSet>
      <dgm:spPr/>
    </dgm:pt>
    <dgm:pt modelId="{800B4463-E08F-463D-B501-466CB2903DDC}" type="pres">
      <dgm:prSet presAssocID="{7F086D87-70F6-4725-A433-81B93FBBA038}" presName="node" presStyleLbl="node1" presStyleIdx="0" presStyleCnt="1" custScaleY="11343" custLinFactNeighborX="-129">
        <dgm:presLayoutVars>
          <dgm:bulletEnabled val="1"/>
        </dgm:presLayoutVars>
      </dgm:prSet>
      <dgm:spPr/>
    </dgm:pt>
  </dgm:ptLst>
  <dgm:cxnLst>
    <dgm:cxn modelId="{2EDF279C-0438-4B89-AC4E-6F852C27A3CA}" type="presOf" srcId="{7F086D87-70F6-4725-A433-81B93FBBA038}" destId="{800B4463-E08F-463D-B501-466CB2903DDC}" srcOrd="0" destOrd="0" presId="urn:microsoft.com/office/officeart/2005/8/layout/process1"/>
    <dgm:cxn modelId="{D52028A9-321F-474C-9BD4-A0354082AD22}" type="presOf" srcId="{7A3BECAA-4D81-46FF-87E8-8FA1502DBFA3}" destId="{006282C2-2E65-431D-86BF-E20288A52925}" srcOrd="0" destOrd="0" presId="urn:microsoft.com/office/officeart/2005/8/layout/process1"/>
    <dgm:cxn modelId="{32E2D2F3-426E-4133-8C1F-322CE600C5A8}" srcId="{7A3BECAA-4D81-46FF-87E8-8FA1502DBFA3}" destId="{7F086D87-70F6-4725-A433-81B93FBBA038}" srcOrd="0" destOrd="0" parTransId="{08580C44-7EF7-448E-AA55-D9FC2C1EEFF7}" sibTransId="{B5F43777-A7E2-4C75-ADB7-7C624502A6DA}"/>
    <dgm:cxn modelId="{B9F2F6D6-102A-4EEE-ACE8-9E22719F8000}" type="presParOf" srcId="{006282C2-2E65-431D-86BF-E20288A52925}" destId="{800B4463-E08F-463D-B501-466CB2903DDC}"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3BECAA-4D81-46FF-87E8-8FA1502DBFA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7F086D87-70F6-4725-A433-81B93FBBA038}">
      <dgm:prSet custT="1"/>
      <dgm:spPr/>
      <dgm:t>
        <a:bodyPr/>
        <a:lstStyle/>
        <a:p>
          <a:pPr rtl="0"/>
          <a:r>
            <a:rPr lang="en-US" sz="4400" dirty="0"/>
            <a:t>UI PATH STUDIO</a:t>
          </a:r>
        </a:p>
      </dgm:t>
    </dgm:pt>
    <dgm:pt modelId="{B5F43777-A7E2-4C75-ADB7-7C624502A6DA}" type="sibTrans" cxnId="{32E2D2F3-426E-4133-8C1F-322CE600C5A8}">
      <dgm:prSet/>
      <dgm:spPr/>
      <dgm:t>
        <a:bodyPr/>
        <a:lstStyle/>
        <a:p>
          <a:endParaRPr lang="en-US"/>
        </a:p>
      </dgm:t>
    </dgm:pt>
    <dgm:pt modelId="{08580C44-7EF7-448E-AA55-D9FC2C1EEFF7}" type="parTrans" cxnId="{32E2D2F3-426E-4133-8C1F-322CE600C5A8}">
      <dgm:prSet/>
      <dgm:spPr/>
      <dgm:t>
        <a:bodyPr/>
        <a:lstStyle/>
        <a:p>
          <a:endParaRPr lang="en-US"/>
        </a:p>
      </dgm:t>
    </dgm:pt>
    <dgm:pt modelId="{006282C2-2E65-431D-86BF-E20288A52925}" type="pres">
      <dgm:prSet presAssocID="{7A3BECAA-4D81-46FF-87E8-8FA1502DBFA3}" presName="Name0" presStyleCnt="0">
        <dgm:presLayoutVars>
          <dgm:dir/>
          <dgm:resizeHandles val="exact"/>
        </dgm:presLayoutVars>
      </dgm:prSet>
      <dgm:spPr/>
    </dgm:pt>
    <dgm:pt modelId="{800B4463-E08F-463D-B501-466CB2903DDC}" type="pres">
      <dgm:prSet presAssocID="{7F086D87-70F6-4725-A433-81B93FBBA038}" presName="node" presStyleLbl="node1" presStyleIdx="0" presStyleCnt="1" custScaleY="11343" custLinFactNeighborX="-129">
        <dgm:presLayoutVars>
          <dgm:bulletEnabled val="1"/>
        </dgm:presLayoutVars>
      </dgm:prSet>
      <dgm:spPr/>
    </dgm:pt>
  </dgm:ptLst>
  <dgm:cxnLst>
    <dgm:cxn modelId="{C7C4D859-ABC6-407A-9AD5-DDA7EAC3ECEA}" type="presOf" srcId="{7A3BECAA-4D81-46FF-87E8-8FA1502DBFA3}" destId="{006282C2-2E65-431D-86BF-E20288A52925}" srcOrd="0" destOrd="0" presId="urn:microsoft.com/office/officeart/2005/8/layout/process1"/>
    <dgm:cxn modelId="{02718E97-96E9-46C6-AA91-6D05C8DC9D99}" type="presOf" srcId="{7F086D87-70F6-4725-A433-81B93FBBA038}" destId="{800B4463-E08F-463D-B501-466CB2903DDC}" srcOrd="0" destOrd="0" presId="urn:microsoft.com/office/officeart/2005/8/layout/process1"/>
    <dgm:cxn modelId="{32E2D2F3-426E-4133-8C1F-322CE600C5A8}" srcId="{7A3BECAA-4D81-46FF-87E8-8FA1502DBFA3}" destId="{7F086D87-70F6-4725-A433-81B93FBBA038}" srcOrd="0" destOrd="0" parTransId="{08580C44-7EF7-448E-AA55-D9FC2C1EEFF7}" sibTransId="{B5F43777-A7E2-4C75-ADB7-7C624502A6DA}"/>
    <dgm:cxn modelId="{9E867776-26E1-4BA3-81E1-E3F8FCBF1A30}" type="presParOf" srcId="{006282C2-2E65-431D-86BF-E20288A52925}" destId="{800B4463-E08F-463D-B501-466CB2903DDC}"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A3BECAA-4D81-46FF-87E8-8FA1502DBFA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7F086D87-70F6-4725-A433-81B93FBBA038}">
      <dgm:prSet custT="1"/>
      <dgm:spPr/>
      <dgm:t>
        <a:bodyPr/>
        <a:lstStyle/>
        <a:p>
          <a:pPr rtl="0"/>
          <a:r>
            <a:rPr lang="en-US" sz="4400" dirty="0"/>
            <a:t>UI PATH ORCHESTRATOR</a:t>
          </a:r>
        </a:p>
      </dgm:t>
    </dgm:pt>
    <dgm:pt modelId="{B5F43777-A7E2-4C75-ADB7-7C624502A6DA}" type="sibTrans" cxnId="{32E2D2F3-426E-4133-8C1F-322CE600C5A8}">
      <dgm:prSet/>
      <dgm:spPr/>
      <dgm:t>
        <a:bodyPr/>
        <a:lstStyle/>
        <a:p>
          <a:endParaRPr lang="en-US"/>
        </a:p>
      </dgm:t>
    </dgm:pt>
    <dgm:pt modelId="{08580C44-7EF7-448E-AA55-D9FC2C1EEFF7}" type="parTrans" cxnId="{32E2D2F3-426E-4133-8C1F-322CE600C5A8}">
      <dgm:prSet/>
      <dgm:spPr/>
      <dgm:t>
        <a:bodyPr/>
        <a:lstStyle/>
        <a:p>
          <a:endParaRPr lang="en-US"/>
        </a:p>
      </dgm:t>
    </dgm:pt>
    <dgm:pt modelId="{006282C2-2E65-431D-86BF-E20288A52925}" type="pres">
      <dgm:prSet presAssocID="{7A3BECAA-4D81-46FF-87E8-8FA1502DBFA3}" presName="Name0" presStyleCnt="0">
        <dgm:presLayoutVars>
          <dgm:dir/>
          <dgm:resizeHandles val="exact"/>
        </dgm:presLayoutVars>
      </dgm:prSet>
      <dgm:spPr/>
    </dgm:pt>
    <dgm:pt modelId="{800B4463-E08F-463D-B501-466CB2903DDC}" type="pres">
      <dgm:prSet presAssocID="{7F086D87-70F6-4725-A433-81B93FBBA038}" presName="node" presStyleLbl="node1" presStyleIdx="0" presStyleCnt="1" custScaleY="11343" custLinFactNeighborX="-129">
        <dgm:presLayoutVars>
          <dgm:bulletEnabled val="1"/>
        </dgm:presLayoutVars>
      </dgm:prSet>
      <dgm:spPr/>
    </dgm:pt>
  </dgm:ptLst>
  <dgm:cxnLst>
    <dgm:cxn modelId="{0831BB78-E872-4606-8B1B-1981D9B69134}" type="presOf" srcId="{7F086D87-70F6-4725-A433-81B93FBBA038}" destId="{800B4463-E08F-463D-B501-466CB2903DDC}" srcOrd="0" destOrd="0" presId="urn:microsoft.com/office/officeart/2005/8/layout/process1"/>
    <dgm:cxn modelId="{365BE3CD-CD10-4534-81BB-BA5395E5F396}" type="presOf" srcId="{7A3BECAA-4D81-46FF-87E8-8FA1502DBFA3}" destId="{006282C2-2E65-431D-86BF-E20288A52925}" srcOrd="0" destOrd="0" presId="urn:microsoft.com/office/officeart/2005/8/layout/process1"/>
    <dgm:cxn modelId="{32E2D2F3-426E-4133-8C1F-322CE600C5A8}" srcId="{7A3BECAA-4D81-46FF-87E8-8FA1502DBFA3}" destId="{7F086D87-70F6-4725-A433-81B93FBBA038}" srcOrd="0" destOrd="0" parTransId="{08580C44-7EF7-448E-AA55-D9FC2C1EEFF7}" sibTransId="{B5F43777-A7E2-4C75-ADB7-7C624502A6DA}"/>
    <dgm:cxn modelId="{3F648B6A-B965-4D65-B5E5-5CBC3ABBEC34}" type="presParOf" srcId="{006282C2-2E65-431D-86BF-E20288A52925}" destId="{800B4463-E08F-463D-B501-466CB2903DDC}"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3BECAA-4D81-46FF-87E8-8FA1502DBFA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7F086D87-70F6-4725-A433-81B93FBBA038}">
      <dgm:prSet custT="1"/>
      <dgm:spPr/>
      <dgm:t>
        <a:bodyPr/>
        <a:lstStyle/>
        <a:p>
          <a:pPr rtl="0"/>
          <a:r>
            <a:rPr lang="en-US" sz="4400" dirty="0"/>
            <a:t>UI PATH ORCHESTRATOR</a:t>
          </a:r>
        </a:p>
      </dgm:t>
    </dgm:pt>
    <dgm:pt modelId="{B5F43777-A7E2-4C75-ADB7-7C624502A6DA}" type="sibTrans" cxnId="{32E2D2F3-426E-4133-8C1F-322CE600C5A8}">
      <dgm:prSet/>
      <dgm:spPr/>
      <dgm:t>
        <a:bodyPr/>
        <a:lstStyle/>
        <a:p>
          <a:endParaRPr lang="en-US"/>
        </a:p>
      </dgm:t>
    </dgm:pt>
    <dgm:pt modelId="{08580C44-7EF7-448E-AA55-D9FC2C1EEFF7}" type="parTrans" cxnId="{32E2D2F3-426E-4133-8C1F-322CE600C5A8}">
      <dgm:prSet/>
      <dgm:spPr/>
      <dgm:t>
        <a:bodyPr/>
        <a:lstStyle/>
        <a:p>
          <a:endParaRPr lang="en-US"/>
        </a:p>
      </dgm:t>
    </dgm:pt>
    <dgm:pt modelId="{006282C2-2E65-431D-86BF-E20288A52925}" type="pres">
      <dgm:prSet presAssocID="{7A3BECAA-4D81-46FF-87E8-8FA1502DBFA3}" presName="Name0" presStyleCnt="0">
        <dgm:presLayoutVars>
          <dgm:dir/>
          <dgm:resizeHandles val="exact"/>
        </dgm:presLayoutVars>
      </dgm:prSet>
      <dgm:spPr/>
    </dgm:pt>
    <dgm:pt modelId="{800B4463-E08F-463D-B501-466CB2903DDC}" type="pres">
      <dgm:prSet presAssocID="{7F086D87-70F6-4725-A433-81B93FBBA038}" presName="node" presStyleLbl="node1" presStyleIdx="0" presStyleCnt="1" custScaleY="11343" custLinFactNeighborX="-129">
        <dgm:presLayoutVars>
          <dgm:bulletEnabled val="1"/>
        </dgm:presLayoutVars>
      </dgm:prSet>
      <dgm:spPr/>
    </dgm:pt>
  </dgm:ptLst>
  <dgm:cxnLst>
    <dgm:cxn modelId="{54E8C705-DF1C-4795-B68A-19E9FF5C5B99}" type="presOf" srcId="{7F086D87-70F6-4725-A433-81B93FBBA038}" destId="{800B4463-E08F-463D-B501-466CB2903DDC}" srcOrd="0" destOrd="0" presId="urn:microsoft.com/office/officeart/2005/8/layout/process1"/>
    <dgm:cxn modelId="{E4020AAC-D81F-4E97-8E69-97FDF6200081}" type="presOf" srcId="{7A3BECAA-4D81-46FF-87E8-8FA1502DBFA3}" destId="{006282C2-2E65-431D-86BF-E20288A52925}" srcOrd="0" destOrd="0" presId="urn:microsoft.com/office/officeart/2005/8/layout/process1"/>
    <dgm:cxn modelId="{32E2D2F3-426E-4133-8C1F-322CE600C5A8}" srcId="{7A3BECAA-4D81-46FF-87E8-8FA1502DBFA3}" destId="{7F086D87-70F6-4725-A433-81B93FBBA038}" srcOrd="0" destOrd="0" parTransId="{08580C44-7EF7-448E-AA55-D9FC2C1EEFF7}" sibTransId="{B5F43777-A7E2-4C75-ADB7-7C624502A6DA}"/>
    <dgm:cxn modelId="{4B78EF8F-FDF7-4901-9F9F-48DAE4F6896F}" type="presParOf" srcId="{006282C2-2E65-431D-86BF-E20288A52925}" destId="{800B4463-E08F-463D-B501-466CB2903DDC}"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A3BECAA-4D81-46FF-87E8-8FA1502DBFA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7F086D87-70F6-4725-A433-81B93FBBA038}">
      <dgm:prSet custT="1"/>
      <dgm:spPr/>
      <dgm:t>
        <a:bodyPr/>
        <a:lstStyle/>
        <a:p>
          <a:pPr rtl="0"/>
          <a:r>
            <a:rPr lang="en-US" sz="4400" dirty="0"/>
            <a:t>THE</a:t>
          </a:r>
          <a:r>
            <a:rPr lang="en-US" sz="4400" baseline="0" dirty="0"/>
            <a:t> TWO TYPES OF ROBOTS</a:t>
          </a:r>
          <a:endParaRPr lang="en-US" sz="4400" dirty="0"/>
        </a:p>
      </dgm:t>
    </dgm:pt>
    <dgm:pt modelId="{B5F43777-A7E2-4C75-ADB7-7C624502A6DA}" type="sibTrans" cxnId="{32E2D2F3-426E-4133-8C1F-322CE600C5A8}">
      <dgm:prSet/>
      <dgm:spPr/>
      <dgm:t>
        <a:bodyPr/>
        <a:lstStyle/>
        <a:p>
          <a:endParaRPr lang="en-US"/>
        </a:p>
      </dgm:t>
    </dgm:pt>
    <dgm:pt modelId="{08580C44-7EF7-448E-AA55-D9FC2C1EEFF7}" type="parTrans" cxnId="{32E2D2F3-426E-4133-8C1F-322CE600C5A8}">
      <dgm:prSet/>
      <dgm:spPr/>
      <dgm:t>
        <a:bodyPr/>
        <a:lstStyle/>
        <a:p>
          <a:endParaRPr lang="en-US"/>
        </a:p>
      </dgm:t>
    </dgm:pt>
    <dgm:pt modelId="{006282C2-2E65-431D-86BF-E20288A52925}" type="pres">
      <dgm:prSet presAssocID="{7A3BECAA-4D81-46FF-87E8-8FA1502DBFA3}" presName="Name0" presStyleCnt="0">
        <dgm:presLayoutVars>
          <dgm:dir/>
          <dgm:resizeHandles val="exact"/>
        </dgm:presLayoutVars>
      </dgm:prSet>
      <dgm:spPr/>
    </dgm:pt>
    <dgm:pt modelId="{800B4463-E08F-463D-B501-466CB2903DDC}" type="pres">
      <dgm:prSet presAssocID="{7F086D87-70F6-4725-A433-81B93FBBA038}" presName="node" presStyleLbl="node1" presStyleIdx="0" presStyleCnt="1" custScaleY="11343" custLinFactNeighborX="-129">
        <dgm:presLayoutVars>
          <dgm:bulletEnabled val="1"/>
        </dgm:presLayoutVars>
      </dgm:prSet>
      <dgm:spPr/>
    </dgm:pt>
  </dgm:ptLst>
  <dgm:cxnLst>
    <dgm:cxn modelId="{C86AC10C-98E1-41A1-8B1D-B26291A1F02D}" type="presOf" srcId="{7F086D87-70F6-4725-A433-81B93FBBA038}" destId="{800B4463-E08F-463D-B501-466CB2903DDC}" srcOrd="0" destOrd="0" presId="urn:microsoft.com/office/officeart/2005/8/layout/process1"/>
    <dgm:cxn modelId="{9D8B21A2-3CFB-4893-9930-21A5F391E6A2}" type="presOf" srcId="{7A3BECAA-4D81-46FF-87E8-8FA1502DBFA3}" destId="{006282C2-2E65-431D-86BF-E20288A52925}" srcOrd="0" destOrd="0" presId="urn:microsoft.com/office/officeart/2005/8/layout/process1"/>
    <dgm:cxn modelId="{32E2D2F3-426E-4133-8C1F-322CE600C5A8}" srcId="{7A3BECAA-4D81-46FF-87E8-8FA1502DBFA3}" destId="{7F086D87-70F6-4725-A433-81B93FBBA038}" srcOrd="0" destOrd="0" parTransId="{08580C44-7EF7-448E-AA55-D9FC2C1EEFF7}" sibTransId="{B5F43777-A7E2-4C75-ADB7-7C624502A6DA}"/>
    <dgm:cxn modelId="{27CBFA6F-4F95-4F54-A66E-FDED6B2C7FA8}" type="presParOf" srcId="{006282C2-2E65-431D-86BF-E20288A52925}" destId="{800B4463-E08F-463D-B501-466CB2903DDC}"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B4463-E08F-463D-B501-466CB2903DDC}">
      <dsp:nvSpPr>
        <dsp:cNvPr id="0" name=""/>
        <dsp:cNvSpPr/>
      </dsp:nvSpPr>
      <dsp:spPr>
        <a:xfrm>
          <a:off x="0" y="0"/>
          <a:ext cx="10738869" cy="12088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Code-Free Desktop Automation</a:t>
          </a:r>
        </a:p>
      </dsp:txBody>
      <dsp:txXfrm>
        <a:off x="35407" y="35407"/>
        <a:ext cx="10668055" cy="11380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B4463-E08F-463D-B501-466CB2903DDC}">
      <dsp:nvSpPr>
        <dsp:cNvPr id="0" name=""/>
        <dsp:cNvSpPr/>
      </dsp:nvSpPr>
      <dsp:spPr>
        <a:xfrm>
          <a:off x="0" y="109490"/>
          <a:ext cx="10728382" cy="789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Front</a:t>
          </a:r>
          <a:r>
            <a:rPr lang="en-US" sz="4400" kern="1200" baseline="0" dirty="0"/>
            <a:t> vs. Back Office Robots</a:t>
          </a:r>
          <a:endParaRPr lang="en-US" sz="4400" kern="1200" dirty="0"/>
        </a:p>
      </dsp:txBody>
      <dsp:txXfrm>
        <a:off x="23110" y="132600"/>
        <a:ext cx="10682162" cy="74281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B4463-E08F-463D-B501-466CB2903DDC}">
      <dsp:nvSpPr>
        <dsp:cNvPr id="0" name=""/>
        <dsp:cNvSpPr/>
      </dsp:nvSpPr>
      <dsp:spPr>
        <a:xfrm>
          <a:off x="0" y="109490"/>
          <a:ext cx="10728382" cy="789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Front vs. Back Office Robots</a:t>
          </a:r>
        </a:p>
      </dsp:txBody>
      <dsp:txXfrm>
        <a:off x="23110" y="132600"/>
        <a:ext cx="10682162" cy="74281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B4463-E08F-463D-B501-466CB2903DDC}">
      <dsp:nvSpPr>
        <dsp:cNvPr id="0" name=""/>
        <dsp:cNvSpPr/>
      </dsp:nvSpPr>
      <dsp:spPr>
        <a:xfrm>
          <a:off x="0" y="109490"/>
          <a:ext cx="10728382" cy="789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Front</a:t>
          </a:r>
          <a:r>
            <a:rPr lang="en-US" sz="4400" kern="1200" baseline="0" dirty="0"/>
            <a:t> Office Robot in a nutshell…</a:t>
          </a:r>
          <a:endParaRPr lang="en-US" sz="4400" kern="1200" dirty="0"/>
        </a:p>
      </dsp:txBody>
      <dsp:txXfrm>
        <a:off x="23110" y="132600"/>
        <a:ext cx="10682162" cy="74281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B4463-E08F-463D-B501-466CB2903DDC}">
      <dsp:nvSpPr>
        <dsp:cNvPr id="0" name=""/>
        <dsp:cNvSpPr/>
      </dsp:nvSpPr>
      <dsp:spPr>
        <a:xfrm>
          <a:off x="0" y="109490"/>
          <a:ext cx="10728382" cy="789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baseline="0" dirty="0"/>
            <a:t>Back Office Robot in a nutshell…</a:t>
          </a:r>
          <a:endParaRPr lang="en-US" sz="4400" kern="1200" dirty="0"/>
        </a:p>
      </dsp:txBody>
      <dsp:txXfrm>
        <a:off x="23110" y="132600"/>
        <a:ext cx="10682162" cy="74281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B4463-E08F-463D-B501-466CB2903DDC}">
      <dsp:nvSpPr>
        <dsp:cNvPr id="0" name=""/>
        <dsp:cNvSpPr/>
      </dsp:nvSpPr>
      <dsp:spPr>
        <a:xfrm>
          <a:off x="0" y="14796"/>
          <a:ext cx="10749366" cy="9784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rtl="0">
            <a:lnSpc>
              <a:spcPct val="90000"/>
            </a:lnSpc>
            <a:spcBef>
              <a:spcPct val="0"/>
            </a:spcBef>
            <a:spcAft>
              <a:spcPct val="35000"/>
            </a:spcAft>
            <a:buNone/>
          </a:pPr>
          <a:r>
            <a:rPr lang="en-US" sz="4000" kern="1200" dirty="0"/>
            <a:t>UI PATH ORCHESTRATOR</a:t>
          </a:r>
        </a:p>
      </dsp:txBody>
      <dsp:txXfrm>
        <a:off x="28657" y="43453"/>
        <a:ext cx="10692052" cy="9211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B4463-E08F-463D-B501-466CB2903DDC}">
      <dsp:nvSpPr>
        <dsp:cNvPr id="0" name=""/>
        <dsp:cNvSpPr/>
      </dsp:nvSpPr>
      <dsp:spPr>
        <a:xfrm>
          <a:off x="0" y="14796"/>
          <a:ext cx="10749366" cy="9784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rtl="0">
            <a:lnSpc>
              <a:spcPct val="90000"/>
            </a:lnSpc>
            <a:spcBef>
              <a:spcPct val="0"/>
            </a:spcBef>
            <a:spcAft>
              <a:spcPct val="35000"/>
            </a:spcAft>
            <a:buNone/>
          </a:pPr>
          <a:r>
            <a:rPr lang="en-US" sz="4000" kern="1200" dirty="0"/>
            <a:t>UI PATH ORCHESTRATOR</a:t>
          </a:r>
        </a:p>
      </dsp:txBody>
      <dsp:txXfrm>
        <a:off x="28657" y="43453"/>
        <a:ext cx="10692052" cy="921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B4463-E08F-463D-B501-466CB2903DDC}">
      <dsp:nvSpPr>
        <dsp:cNvPr id="0" name=""/>
        <dsp:cNvSpPr/>
      </dsp:nvSpPr>
      <dsp:spPr>
        <a:xfrm>
          <a:off x="0" y="0"/>
          <a:ext cx="10738869" cy="12088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UI</a:t>
          </a:r>
          <a:r>
            <a:rPr lang="en-US" sz="4400" kern="1200" baseline="0" dirty="0"/>
            <a:t> PATH RPA SOLUTION</a:t>
          </a:r>
          <a:endParaRPr lang="en-US" sz="4400" kern="1200" dirty="0"/>
        </a:p>
      </dsp:txBody>
      <dsp:txXfrm>
        <a:off x="35407" y="35407"/>
        <a:ext cx="10668055" cy="11380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B4463-E08F-463D-B501-466CB2903DDC}">
      <dsp:nvSpPr>
        <dsp:cNvPr id="0" name=""/>
        <dsp:cNvSpPr/>
      </dsp:nvSpPr>
      <dsp:spPr>
        <a:xfrm>
          <a:off x="0" y="0"/>
          <a:ext cx="10738869" cy="12088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The</a:t>
          </a:r>
          <a:r>
            <a:rPr lang="en-US" sz="4400" kern="1200" baseline="0" dirty="0"/>
            <a:t> Two Components….</a:t>
          </a:r>
          <a:endParaRPr lang="en-US" sz="4400" kern="1200" dirty="0"/>
        </a:p>
      </dsp:txBody>
      <dsp:txXfrm>
        <a:off x="35407" y="35407"/>
        <a:ext cx="10668055" cy="11380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B4463-E08F-463D-B501-466CB2903DDC}">
      <dsp:nvSpPr>
        <dsp:cNvPr id="0" name=""/>
        <dsp:cNvSpPr/>
      </dsp:nvSpPr>
      <dsp:spPr>
        <a:xfrm>
          <a:off x="0" y="109490"/>
          <a:ext cx="10728382" cy="789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UI PATH STUDIO</a:t>
          </a:r>
        </a:p>
      </dsp:txBody>
      <dsp:txXfrm>
        <a:off x="23110" y="132600"/>
        <a:ext cx="10682162" cy="7428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B4463-E08F-463D-B501-466CB2903DDC}">
      <dsp:nvSpPr>
        <dsp:cNvPr id="0" name=""/>
        <dsp:cNvSpPr/>
      </dsp:nvSpPr>
      <dsp:spPr>
        <a:xfrm>
          <a:off x="0" y="109490"/>
          <a:ext cx="10728382" cy="789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UI PATH STUDIO</a:t>
          </a:r>
        </a:p>
      </dsp:txBody>
      <dsp:txXfrm>
        <a:off x="23110" y="132600"/>
        <a:ext cx="10682162" cy="7428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B4463-E08F-463D-B501-466CB2903DDC}">
      <dsp:nvSpPr>
        <dsp:cNvPr id="0" name=""/>
        <dsp:cNvSpPr/>
      </dsp:nvSpPr>
      <dsp:spPr>
        <a:xfrm>
          <a:off x="0" y="109490"/>
          <a:ext cx="10728382" cy="789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UI PATH STUDIO</a:t>
          </a:r>
        </a:p>
      </dsp:txBody>
      <dsp:txXfrm>
        <a:off x="23110" y="132600"/>
        <a:ext cx="10682162" cy="7428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B4463-E08F-463D-B501-466CB2903DDC}">
      <dsp:nvSpPr>
        <dsp:cNvPr id="0" name=""/>
        <dsp:cNvSpPr/>
      </dsp:nvSpPr>
      <dsp:spPr>
        <a:xfrm>
          <a:off x="0" y="109490"/>
          <a:ext cx="10728382" cy="789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UI PATH ORCHESTRATOR</a:t>
          </a:r>
        </a:p>
      </dsp:txBody>
      <dsp:txXfrm>
        <a:off x="23110" y="132600"/>
        <a:ext cx="10682162" cy="7428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B4463-E08F-463D-B501-466CB2903DDC}">
      <dsp:nvSpPr>
        <dsp:cNvPr id="0" name=""/>
        <dsp:cNvSpPr/>
      </dsp:nvSpPr>
      <dsp:spPr>
        <a:xfrm>
          <a:off x="0" y="109490"/>
          <a:ext cx="10728382" cy="789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UI PATH ORCHESTRATOR</a:t>
          </a:r>
        </a:p>
      </dsp:txBody>
      <dsp:txXfrm>
        <a:off x="23110" y="132600"/>
        <a:ext cx="10682162" cy="7428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B4463-E08F-463D-B501-466CB2903DDC}">
      <dsp:nvSpPr>
        <dsp:cNvPr id="0" name=""/>
        <dsp:cNvSpPr/>
      </dsp:nvSpPr>
      <dsp:spPr>
        <a:xfrm>
          <a:off x="0" y="109490"/>
          <a:ext cx="10728382" cy="789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THE</a:t>
          </a:r>
          <a:r>
            <a:rPr lang="en-US" sz="4400" kern="1200" baseline="0" dirty="0"/>
            <a:t> TWO TYPES OF ROBOTS</a:t>
          </a:r>
          <a:endParaRPr lang="en-US" sz="4400" kern="1200" dirty="0"/>
        </a:p>
      </dsp:txBody>
      <dsp:txXfrm>
        <a:off x="23110" y="132600"/>
        <a:ext cx="10682162" cy="7428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944837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328671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2234066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1742307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1370136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3916437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1310680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2010363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68357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1508866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3423764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UiPath Automation Cloud is our cloud-based Enterprise SaaS solution, ready to provision and use immediately, which helps you manage all your automation work and resources in one place. It enables you to deploy, operate, and scale your robotic factory in just a few seconds. Manage your licenses, add multiple tenants with different services, manage user access for all these services, access Orchestrator services to create Robots, environments, machines, processes, run jobs, create schedules - practically do anything you need, all from one centralized, secure location on the cloud. </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1258238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734615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2792609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1730348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3738458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278676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1637536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1304912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354431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270125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29</a:t>
            </a:fld>
            <a:endParaRPr lang="en-US"/>
          </a:p>
        </p:txBody>
      </p:sp>
    </p:spTree>
    <p:extLst>
      <p:ext uri="{BB962C8B-B14F-4D97-AF65-F5344CB8AC3E}">
        <p14:creationId xmlns:p14="http://schemas.microsoft.com/office/powerpoint/2010/main" val="3820079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2602123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30</a:t>
            </a:fld>
            <a:endParaRPr lang="en-US"/>
          </a:p>
        </p:txBody>
      </p:sp>
    </p:spTree>
    <p:extLst>
      <p:ext uri="{BB962C8B-B14F-4D97-AF65-F5344CB8AC3E}">
        <p14:creationId xmlns:p14="http://schemas.microsoft.com/office/powerpoint/2010/main" val="1851196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228316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1512360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3234390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1734870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695329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2717764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transition advTm="5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transition advTm="5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transition advTm="5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transition advTm="5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8/29/23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transition advTm="5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8/29/23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transition advTm="5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8/29/23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transition advTm="5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8/29/23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transition advTm="5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transition advTm="5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transition advTm="5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8/29/23</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advTm="5000">
    <p:fade/>
  </p:transition>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uipath.com/tutorial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www.uipath.com/kb-articles" TargetMode="External"/><Relationship Id="rId5" Type="http://schemas.openxmlformats.org/officeDocument/2006/relationships/hyperlink" Target="https://www.uipath.com/examples" TargetMode="External"/><Relationship Id="rId4" Type="http://schemas.openxmlformats.org/officeDocument/2006/relationships/hyperlink" Target="https://www.uipath.com/guide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slideshare.net/Deskperienced/uipath-robotic-automation"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4" name="Rectangle 3"/>
          <p:cNvSpPr/>
          <p:nvPr/>
        </p:nvSpPr>
        <p:spPr>
          <a:xfrm>
            <a:off x="0" y="0"/>
            <a:ext cx="12192000" cy="4800600"/>
          </a:xfrm>
          <a:prstGeom prst="rect">
            <a:avLst/>
          </a:prstGeom>
          <a:ln w="12700" cmpd="dbl">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txBox="1">
            <a:spLocks/>
          </p:cNvSpPr>
          <p:nvPr/>
        </p:nvSpPr>
        <p:spPr>
          <a:xfrm>
            <a:off x="990600" y="2213406"/>
            <a:ext cx="10515600" cy="23876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5400" kern="1200">
                <a:solidFill>
                  <a:schemeClr val="bg1"/>
                </a:solidFill>
                <a:latin typeface="+mj-lt"/>
                <a:ea typeface="+mj-ea"/>
                <a:cs typeface="+mj-cs"/>
              </a:defRPr>
            </a:lvl1pPr>
          </a:lstStyle>
          <a:p>
            <a:endParaRPr lang="en-US" sz="9600" dirty="0">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643528"/>
            <a:ext cx="3333750" cy="1057275"/>
          </a:xfrm>
          <a:prstGeom prst="rect">
            <a:avLst/>
          </a:prstGeom>
        </p:spPr>
      </p:pic>
      <p:sp>
        <p:nvSpPr>
          <p:cNvPr id="10" name="Rectangle 9"/>
          <p:cNvSpPr/>
          <p:nvPr/>
        </p:nvSpPr>
        <p:spPr>
          <a:xfrm>
            <a:off x="1065440" y="5107798"/>
            <a:ext cx="10039928" cy="1446550"/>
          </a:xfrm>
          <a:prstGeom prst="rect">
            <a:avLst/>
          </a:prstGeom>
          <a:noFill/>
        </p:spPr>
        <p:txBody>
          <a:bodyPr wrap="none" lIns="91440" tIns="45720" rIns="91440" bIns="45720">
            <a:spAutoFit/>
          </a:bodyPr>
          <a:lstStyle/>
          <a:p>
            <a:pPr algn="ctr"/>
            <a:r>
              <a:rPr lang="en-US" sz="4400" dirty="0">
                <a:ln w="0"/>
                <a:effectLst>
                  <a:outerShdw blurRad="38100" dist="25400" dir="5400000" algn="ctr" rotWithShape="0">
                    <a:srgbClr val="6E747A">
                      <a:alpha val="43000"/>
                    </a:srgbClr>
                  </a:outerShdw>
                </a:effectLst>
                <a:latin typeface="Lucida Console" panose="020B0609040504020204" pitchFamily="49" charset="0"/>
              </a:rPr>
              <a:t>A Robotic Process Automation </a:t>
            </a:r>
          </a:p>
          <a:p>
            <a:pPr algn="ctr"/>
            <a:r>
              <a:rPr lang="en-US" sz="4400" dirty="0">
                <a:ln w="0"/>
                <a:effectLst>
                  <a:outerShdw blurRad="38100" dist="25400" dir="5400000" algn="ctr" rotWithShape="0">
                    <a:srgbClr val="6E747A">
                      <a:alpha val="43000"/>
                    </a:srgbClr>
                  </a:outerShdw>
                </a:effectLst>
                <a:latin typeface="Lucida Console" panose="020B0609040504020204" pitchFamily="49" charset="0"/>
              </a:rPr>
              <a:t>Solution</a:t>
            </a:r>
            <a:endParaRPr lang="en-US" sz="4400" b="0" cap="none" spc="0" dirty="0">
              <a:ln w="0"/>
              <a:effectLst>
                <a:outerShdw blurRad="38100" dist="25400" dir="5400000" algn="ctr" rotWithShape="0">
                  <a:srgbClr val="6E747A">
                    <a:alpha val="43000"/>
                  </a:srgbClr>
                </a:outerShdw>
              </a:effectLst>
              <a:latin typeface="Lucida Console" panose="020B0609040504020204" pitchFamily="49" charset="0"/>
            </a:endParaRPr>
          </a:p>
        </p:txBody>
      </p:sp>
    </p:spTree>
    <p:custDataLst>
      <p:tags r:id="rId1"/>
    </p:custDataLst>
    <p:extLst>
      <p:ext uri="{BB962C8B-B14F-4D97-AF65-F5344CB8AC3E}">
        <p14:creationId xmlns:p14="http://schemas.microsoft.com/office/powerpoint/2010/main" val="1737866935"/>
      </p:ext>
    </p:extLst>
  </p:cSld>
  <p:clrMapOvr>
    <a:masterClrMapping/>
  </p:clrMapOvr>
  <p:transition advTm="5000">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endParaRPr lang="en-US" dirty="0">
              <a:effectLst/>
            </a:endParaRPr>
          </a:p>
        </p:txBody>
      </p:sp>
      <p:sp>
        <p:nvSpPr>
          <p:cNvPr id="3" name="Content Placeholder 2"/>
          <p:cNvSpPr>
            <a:spLocks noGrp="1"/>
          </p:cNvSpPr>
          <p:nvPr>
            <p:ph sz="half" idx="1"/>
          </p:nvPr>
        </p:nvSpPr>
        <p:spPr>
          <a:xfrm>
            <a:off x="609600" y="1591767"/>
            <a:ext cx="10744200" cy="4371976"/>
          </a:xfrm>
        </p:spPr>
        <p:txBody>
          <a:bodyPr anchor="t">
            <a:noAutofit/>
          </a:bodyPr>
          <a:lstStyle/>
          <a:p>
            <a:pPr marL="0" indent="0" algn="just">
              <a:lnSpc>
                <a:spcPct val="150000"/>
              </a:lnSpc>
              <a:buNone/>
            </a:pPr>
            <a:r>
              <a:rPr lang="en-US" sz="24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UiPath</a:t>
            </a: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comes with an intuitive graphical designer empowering you to assemble the automated process steps into a 100% accurate robot that works 24/7. </a:t>
            </a:r>
          </a:p>
          <a:p>
            <a:pPr marL="0" indent="0" algn="just">
              <a:lnSpc>
                <a:spcPct val="150000"/>
              </a:lnSpc>
              <a:buNone/>
            </a:pP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Designer is so simple to use that no programing knowledge is needed and can be effectively used by business analysts.</a:t>
            </a:r>
          </a:p>
          <a:p>
            <a:pPr marL="0" indent="0" algn="just">
              <a:lnSpc>
                <a:spcPct val="150000"/>
              </a:lnSpc>
              <a:buNone/>
            </a:pPr>
            <a:endPar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Rectangle 7"/>
          <p:cNvSpPr/>
          <p:nvPr/>
        </p:nvSpPr>
        <p:spPr>
          <a:xfrm>
            <a:off x="0" y="-1"/>
            <a:ext cx="12192000" cy="134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14931" y="191450"/>
            <a:ext cx="10738869" cy="1208868"/>
            <a:chOff x="5248" y="0"/>
            <a:chExt cx="10738869" cy="1208868"/>
          </a:xfrm>
        </p:grpSpPr>
        <p:sp>
          <p:nvSpPr>
            <p:cNvPr id="14" name="Rounded Rectangle 13"/>
            <p:cNvSpPr/>
            <p:nvPr/>
          </p:nvSpPr>
          <p:spPr>
            <a:xfrm>
              <a:off x="5248" y="0"/>
              <a:ext cx="10738869" cy="120886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ounded Rectangle 4"/>
            <p:cNvSpPr/>
            <p:nvPr/>
          </p:nvSpPr>
          <p:spPr>
            <a:xfrm>
              <a:off x="40655" y="35407"/>
              <a:ext cx="10668055" cy="11380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r>
                <a:rPr lang="en-US" sz="4400" dirty="0">
                  <a:latin typeface="Lucida Console" panose="020B0609040504020204" pitchFamily="49" charset="0"/>
                </a:rPr>
                <a:t>The spectacular robot designer</a:t>
              </a:r>
            </a:p>
          </p:txBody>
        </p:sp>
      </p:grpSp>
    </p:spTree>
    <p:extLst>
      <p:ext uri="{BB962C8B-B14F-4D97-AF65-F5344CB8AC3E}">
        <p14:creationId xmlns:p14="http://schemas.microsoft.com/office/powerpoint/2010/main" val="4125872290"/>
      </p:ext>
    </p:extLst>
  </p:cSld>
  <p:clrMapOvr>
    <a:masterClrMapping/>
  </p:clrMapOvr>
  <p:transition advTm="500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endParaRPr lang="en-US" dirty="0">
              <a:effectLst/>
            </a:endParaRPr>
          </a:p>
        </p:txBody>
      </p:sp>
      <p:sp>
        <p:nvSpPr>
          <p:cNvPr id="3" name="Content Placeholder 2"/>
          <p:cNvSpPr>
            <a:spLocks noGrp="1"/>
          </p:cNvSpPr>
          <p:nvPr>
            <p:ph idx="1"/>
          </p:nvPr>
        </p:nvSpPr>
        <p:spPr>
          <a:xfrm>
            <a:off x="5560123" y="2029619"/>
            <a:ext cx="5783180" cy="4351338"/>
          </a:xfrm>
        </p:spPr>
        <p:txBody>
          <a:bodyPr anchor="t">
            <a:noAutofit/>
          </a:bodyPr>
          <a:lstStyle/>
          <a:p>
            <a:pPr algn="just"/>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regular way to create an automation is to configure one action at a time. It can be time consuming and a novice might not figure out all the time what </a:t>
            </a:r>
            <a:r>
              <a:rPr lang="en-US" sz="24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UiPath</a:t>
            </a: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action models the real action on the screen.</a:t>
            </a:r>
          </a:p>
          <a:p>
            <a:pPr algn="just"/>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29619"/>
            <a:ext cx="5560123" cy="3943350"/>
          </a:xfrm>
          <a:prstGeom prst="rect">
            <a:avLst/>
          </a:prstGeom>
        </p:spPr>
      </p:pic>
      <p:sp>
        <p:nvSpPr>
          <p:cNvPr id="7" name="Rectangle 6"/>
          <p:cNvSpPr/>
          <p:nvPr/>
        </p:nvSpPr>
        <p:spPr>
          <a:xfrm>
            <a:off x="0" y="-1"/>
            <a:ext cx="12192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756834" y="152400"/>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endParaRPr lang="en-US" sz="3200" dirty="0">
              <a:latin typeface="Lucida Console" panose="020B0609040504020204" pitchFamily="49" charset="0"/>
            </a:endParaRPr>
          </a:p>
        </p:txBody>
      </p:sp>
      <p:grpSp>
        <p:nvGrpSpPr>
          <p:cNvPr id="10" name="Group 9"/>
          <p:cNvGrpSpPr/>
          <p:nvPr/>
        </p:nvGrpSpPr>
        <p:grpSpPr>
          <a:xfrm>
            <a:off x="604434" y="235738"/>
            <a:ext cx="10778629" cy="1208868"/>
            <a:chOff x="-69919" y="0"/>
            <a:chExt cx="10778629" cy="1208868"/>
          </a:xfrm>
        </p:grpSpPr>
        <p:sp>
          <p:nvSpPr>
            <p:cNvPr id="12" name="Rounded Rectangle 11"/>
            <p:cNvSpPr/>
            <p:nvPr/>
          </p:nvSpPr>
          <p:spPr>
            <a:xfrm>
              <a:off x="-69919" y="0"/>
              <a:ext cx="10738869" cy="120886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ounded Rectangle 4"/>
            <p:cNvSpPr/>
            <p:nvPr/>
          </p:nvSpPr>
          <p:spPr>
            <a:xfrm>
              <a:off x="40655" y="35407"/>
              <a:ext cx="10668055" cy="11380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algn="ctr"/>
              <a:r>
                <a:rPr lang="en-US" sz="4400" dirty="0">
                  <a:latin typeface="Lucida Console" panose="020B0609040504020204" pitchFamily="49" charset="0"/>
                </a:rPr>
                <a:t>Great productivity with integrated recorder</a:t>
              </a:r>
            </a:p>
          </p:txBody>
        </p:sp>
      </p:grpSp>
    </p:spTree>
    <p:extLst>
      <p:ext uri="{BB962C8B-B14F-4D97-AF65-F5344CB8AC3E}">
        <p14:creationId xmlns:p14="http://schemas.microsoft.com/office/powerpoint/2010/main" val="1531532291"/>
      </p:ext>
    </p:extLst>
  </p:cSld>
  <p:clrMapOvr>
    <a:masterClrMapping/>
  </p:clrMapOvr>
  <p:transition advTm="500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endParaRPr lang="en-US" dirty="0">
              <a:effectLst/>
            </a:endParaRPr>
          </a:p>
        </p:txBody>
      </p:sp>
      <p:sp>
        <p:nvSpPr>
          <p:cNvPr id="7" name="Rectangle 6"/>
          <p:cNvSpPr/>
          <p:nvPr/>
        </p:nvSpPr>
        <p:spPr>
          <a:xfrm>
            <a:off x="0" y="-1"/>
            <a:ext cx="12192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txBox="1">
            <a:spLocks/>
          </p:cNvSpPr>
          <p:nvPr/>
        </p:nvSpPr>
        <p:spPr>
          <a:xfrm>
            <a:off x="1434769" y="1858103"/>
            <a:ext cx="9372599" cy="1577975"/>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UiPath</a:t>
            </a: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lets you record most actions possible on presentation layers: clicks on buttons and links, typing into editable controls, selecting a dropdown menu but also advanced actions like waiting until an image appear on the screen or even extracting structured data from a web page.</a:t>
            </a:r>
          </a:p>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434" y="1858103"/>
            <a:ext cx="830335" cy="588890"/>
          </a:xfrm>
          <a:prstGeom prst="rect">
            <a:avLst/>
          </a:prstGeom>
        </p:spPr>
      </p:pic>
      <p:grpSp>
        <p:nvGrpSpPr>
          <p:cNvPr id="14" name="Group 13"/>
          <p:cNvGrpSpPr/>
          <p:nvPr/>
        </p:nvGrpSpPr>
        <p:grpSpPr>
          <a:xfrm>
            <a:off x="604434" y="250350"/>
            <a:ext cx="10778629" cy="1208868"/>
            <a:chOff x="-69919" y="0"/>
            <a:chExt cx="10778629" cy="1208868"/>
          </a:xfrm>
        </p:grpSpPr>
        <p:sp>
          <p:nvSpPr>
            <p:cNvPr id="15" name="Rounded Rectangle 14"/>
            <p:cNvSpPr/>
            <p:nvPr/>
          </p:nvSpPr>
          <p:spPr>
            <a:xfrm>
              <a:off x="-69919" y="0"/>
              <a:ext cx="10738869" cy="120886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ounded Rectangle 4"/>
            <p:cNvSpPr/>
            <p:nvPr/>
          </p:nvSpPr>
          <p:spPr>
            <a:xfrm>
              <a:off x="40655" y="35407"/>
              <a:ext cx="10668055" cy="11380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algn="ctr"/>
              <a:r>
                <a:rPr lang="en-US" sz="4400" dirty="0">
                  <a:latin typeface="Lucida Console" panose="020B0609040504020204" pitchFamily="49" charset="0"/>
                </a:rPr>
                <a:t>Great productivity with integrated recorder</a:t>
              </a:r>
            </a:p>
          </p:txBody>
        </p:sp>
      </p:grpSp>
    </p:spTree>
    <p:extLst>
      <p:ext uri="{BB962C8B-B14F-4D97-AF65-F5344CB8AC3E}">
        <p14:creationId xmlns:p14="http://schemas.microsoft.com/office/powerpoint/2010/main" val="889912467"/>
      </p:ext>
    </p:extLst>
  </p:cSld>
  <p:clrMapOvr>
    <a:masterClrMapping/>
  </p:clrMapOvr>
  <p:transition advTm="500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endParaRPr lang="en-US" dirty="0">
              <a:effectLst/>
            </a:endParaRPr>
          </a:p>
        </p:txBody>
      </p:sp>
      <p:sp>
        <p:nvSpPr>
          <p:cNvPr id="7" name="Rectangle 6"/>
          <p:cNvSpPr/>
          <p:nvPr/>
        </p:nvSpPr>
        <p:spPr>
          <a:xfrm>
            <a:off x="0" y="-1"/>
            <a:ext cx="12192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txBox="1">
            <a:spLocks/>
          </p:cNvSpPr>
          <p:nvPr/>
        </p:nvSpPr>
        <p:spPr>
          <a:xfrm>
            <a:off x="1434769" y="1825625"/>
            <a:ext cx="9372599" cy="1577975"/>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recorder is the best illustration of how productive you can be with </a:t>
            </a:r>
            <a:r>
              <a:rPr lang="en-US" sz="22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UiPath</a:t>
            </a: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During recording your actions on the screen are observed and translated into logical steps in a workflow. For example you can record a whole sequence like logging in to salesforce.com, doing a search and generating a report in two minutes in one recording session.</a:t>
            </a:r>
          </a:p>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434" y="1825625"/>
            <a:ext cx="830335" cy="588890"/>
          </a:xfrm>
          <a:prstGeom prst="rect">
            <a:avLst/>
          </a:prstGeom>
        </p:spPr>
      </p:pic>
      <p:grpSp>
        <p:nvGrpSpPr>
          <p:cNvPr id="14" name="Group 13"/>
          <p:cNvGrpSpPr/>
          <p:nvPr/>
        </p:nvGrpSpPr>
        <p:grpSpPr>
          <a:xfrm>
            <a:off x="604434" y="250350"/>
            <a:ext cx="10778629" cy="1208868"/>
            <a:chOff x="-69919" y="0"/>
            <a:chExt cx="10778629" cy="1208868"/>
          </a:xfrm>
        </p:grpSpPr>
        <p:sp>
          <p:nvSpPr>
            <p:cNvPr id="15" name="Rounded Rectangle 14"/>
            <p:cNvSpPr/>
            <p:nvPr/>
          </p:nvSpPr>
          <p:spPr>
            <a:xfrm>
              <a:off x="-69919" y="0"/>
              <a:ext cx="10738869" cy="120886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ounded Rectangle 4"/>
            <p:cNvSpPr/>
            <p:nvPr/>
          </p:nvSpPr>
          <p:spPr>
            <a:xfrm>
              <a:off x="40655" y="35407"/>
              <a:ext cx="10668055" cy="11380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algn="ctr"/>
              <a:r>
                <a:rPr lang="en-US" sz="4400" dirty="0">
                  <a:latin typeface="Lucida Console" panose="020B0609040504020204" pitchFamily="49" charset="0"/>
                </a:rPr>
                <a:t>Great productivity with integrated recorder</a:t>
              </a:r>
            </a:p>
          </p:txBody>
        </p:sp>
      </p:grpSp>
    </p:spTree>
    <p:extLst>
      <p:ext uri="{BB962C8B-B14F-4D97-AF65-F5344CB8AC3E}">
        <p14:creationId xmlns:p14="http://schemas.microsoft.com/office/powerpoint/2010/main" val="2056122650"/>
      </p:ext>
    </p:extLst>
  </p:cSld>
  <p:clrMapOvr>
    <a:masterClrMapping/>
  </p:clrMapOvr>
  <p:transition advTm="5000">
    <p:fad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endParaRPr lang="en-US" dirty="0">
              <a:effectLst/>
            </a:endParaRPr>
          </a:p>
        </p:txBody>
      </p:sp>
      <p:sp>
        <p:nvSpPr>
          <p:cNvPr id="3" name="Content Placeholder 2"/>
          <p:cNvSpPr>
            <a:spLocks noGrp="1"/>
          </p:cNvSpPr>
          <p:nvPr>
            <p:ph sz="half" idx="1"/>
          </p:nvPr>
        </p:nvSpPr>
        <p:spPr>
          <a:xfrm>
            <a:off x="237067" y="1825625"/>
            <a:ext cx="5782733" cy="4351338"/>
          </a:xfrm>
        </p:spPr>
        <p:txBody>
          <a:bodyPr>
            <a:noAutofit/>
          </a:bodyPr>
          <a:lstStyle/>
          <a:p>
            <a:pPr marL="0" indent="0" algn="just">
              <a:lnSpc>
                <a:spcPct val="150000"/>
              </a:lnSpc>
              <a:buNone/>
            </a:pPr>
            <a:r>
              <a:rPr lang="en-US" sz="24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Citrix</a:t>
            </a: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 A feature that enables the user to visually browse for and navigate to other slides without leaving Slide Show view.  Your audience only sees the slide you’re presenting.</a:t>
            </a:r>
          </a:p>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0" name="Title 1"/>
          <p:cNvSpPr txBox="1">
            <a:spLocks/>
          </p:cNvSpPr>
          <p:nvPr/>
        </p:nvSpPr>
        <p:spPr>
          <a:xfrm>
            <a:off x="756834" y="152400"/>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dirty="0"/>
              <a:t>Citrix Ready</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482" y="4390425"/>
            <a:ext cx="2560320" cy="1411342"/>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09484" y="4361587"/>
            <a:ext cx="2182090" cy="1440180"/>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0916" y="1228437"/>
            <a:ext cx="3345534" cy="2965023"/>
          </a:xfrm>
          <a:prstGeom prst="rect">
            <a:avLst/>
          </a:prstGeom>
        </p:spPr>
      </p:pic>
      <p:sp>
        <p:nvSpPr>
          <p:cNvPr id="8" name="Rectangle 7"/>
          <p:cNvSpPr/>
          <p:nvPr/>
        </p:nvSpPr>
        <p:spPr>
          <a:xfrm>
            <a:off x="0" y="-1"/>
            <a:ext cx="12192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609600" y="250883"/>
            <a:ext cx="10778629" cy="1208868"/>
            <a:chOff x="-69919" y="0"/>
            <a:chExt cx="10778629" cy="1208868"/>
          </a:xfrm>
        </p:grpSpPr>
        <p:sp>
          <p:nvSpPr>
            <p:cNvPr id="12" name="Rounded Rectangle 11"/>
            <p:cNvSpPr/>
            <p:nvPr/>
          </p:nvSpPr>
          <p:spPr>
            <a:xfrm>
              <a:off x="-69919" y="0"/>
              <a:ext cx="10738869" cy="120886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ounded Rectangle 4"/>
            <p:cNvSpPr/>
            <p:nvPr/>
          </p:nvSpPr>
          <p:spPr>
            <a:xfrm>
              <a:off x="40655" y="35407"/>
              <a:ext cx="10668055" cy="11380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algn="ctr"/>
              <a:r>
                <a:rPr lang="en-US" sz="4400" dirty="0">
                  <a:latin typeface="Lucida Console" panose="020B0609040504020204" pitchFamily="49" charset="0"/>
                </a:rPr>
                <a:t>Citrix Ready</a:t>
              </a:r>
            </a:p>
          </p:txBody>
        </p:sp>
      </p:grpSp>
    </p:spTree>
    <p:extLst>
      <p:ext uri="{BB962C8B-B14F-4D97-AF65-F5344CB8AC3E}">
        <p14:creationId xmlns:p14="http://schemas.microsoft.com/office/powerpoint/2010/main" val="3957055514"/>
      </p:ext>
    </p:extLst>
  </p:cSld>
  <p:clrMapOvr>
    <a:masterClrMapping/>
  </p:clrMapOvr>
  <p:transition advTm="5000">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endParaRPr lang="en-US" dirty="0">
              <a:effectLst/>
            </a:endParaRPr>
          </a:p>
        </p:txBody>
      </p:sp>
      <p:sp>
        <p:nvSpPr>
          <p:cNvPr id="3" name="Content Placeholder 2"/>
          <p:cNvSpPr>
            <a:spLocks noGrp="1"/>
          </p:cNvSpPr>
          <p:nvPr>
            <p:ph sz="half" idx="1"/>
          </p:nvPr>
        </p:nvSpPr>
        <p:spPr>
          <a:xfrm>
            <a:off x="5175849" y="1920516"/>
            <a:ext cx="6172620" cy="4351338"/>
          </a:xfrm>
        </p:spPr>
        <p:txBody>
          <a:bodyPr>
            <a:noAutofit/>
          </a:bodyPr>
          <a:lstStyle/>
          <a:p>
            <a:pPr marL="0" indent="0" algn="just">
              <a:lnSpc>
                <a:spcPct val="150000"/>
              </a:lnSpc>
              <a:buNone/>
            </a:pP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Help focus your audience on your ideas.  </a:t>
            </a:r>
          </a:p>
          <a:p>
            <a:pPr marL="0" indent="0" algn="just">
              <a:lnSpc>
                <a:spcPct val="150000"/>
              </a:lnSpc>
              <a:buNone/>
            </a:pP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Just click to zoom in and out on a specific diagram, chart or graphic.</a:t>
            </a:r>
          </a:p>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 y="1980901"/>
            <a:ext cx="3810000" cy="3352800"/>
          </a:xfrm>
        </p:spPr>
      </p:pic>
      <p:sp>
        <p:nvSpPr>
          <p:cNvPr id="10" name="Title 1"/>
          <p:cNvSpPr txBox="1">
            <a:spLocks/>
          </p:cNvSpPr>
          <p:nvPr/>
        </p:nvSpPr>
        <p:spPr>
          <a:xfrm>
            <a:off x="756834" y="152400"/>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dirty="0"/>
              <a:t>Citrix Ready</a:t>
            </a:r>
          </a:p>
        </p:txBody>
      </p:sp>
      <p:sp>
        <p:nvSpPr>
          <p:cNvPr id="8" name="Rectangle 7"/>
          <p:cNvSpPr/>
          <p:nvPr/>
        </p:nvSpPr>
        <p:spPr>
          <a:xfrm>
            <a:off x="0" y="-1"/>
            <a:ext cx="12192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609600" y="251748"/>
            <a:ext cx="10778629" cy="1208868"/>
            <a:chOff x="-69919" y="0"/>
            <a:chExt cx="10778629" cy="1208868"/>
          </a:xfrm>
        </p:grpSpPr>
        <p:sp>
          <p:nvSpPr>
            <p:cNvPr id="11" name="Rounded Rectangle 10"/>
            <p:cNvSpPr/>
            <p:nvPr/>
          </p:nvSpPr>
          <p:spPr>
            <a:xfrm>
              <a:off x="-69919" y="0"/>
              <a:ext cx="10738869" cy="120886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ounded Rectangle 4"/>
            <p:cNvSpPr/>
            <p:nvPr/>
          </p:nvSpPr>
          <p:spPr>
            <a:xfrm>
              <a:off x="40655" y="35407"/>
              <a:ext cx="10668055" cy="11380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algn="ctr"/>
              <a:r>
                <a:rPr lang="en-US" sz="4400" dirty="0">
                  <a:latin typeface="Arial Unicode MS" panose="020B0604020202020204" pitchFamily="34" charset="-128"/>
                  <a:ea typeface="Arial Unicode MS" panose="020B0604020202020204" pitchFamily="34" charset="-128"/>
                  <a:cs typeface="Arial Unicode MS" panose="020B0604020202020204" pitchFamily="34" charset="-128"/>
                </a:rPr>
                <a:t>Non-intrusive automation</a:t>
              </a:r>
              <a:endParaRPr lang="en-US" sz="4400" dirty="0">
                <a:latin typeface="Lucida Console" panose="020B0609040504020204" pitchFamily="49" charset="0"/>
              </a:endParaRPr>
            </a:p>
          </p:txBody>
        </p:sp>
      </p:grpSp>
    </p:spTree>
    <p:extLst>
      <p:ext uri="{BB962C8B-B14F-4D97-AF65-F5344CB8AC3E}">
        <p14:creationId xmlns:p14="http://schemas.microsoft.com/office/powerpoint/2010/main" val="2081453018"/>
      </p:ext>
    </p:extLst>
  </p:cSld>
  <p:clrMapOvr>
    <a:masterClrMapping/>
  </p:clrMapOvr>
  <p:transition advTm="500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endParaRPr lang="en-US" dirty="0">
              <a:effectLst/>
            </a:endParaRPr>
          </a:p>
        </p:txBody>
      </p:sp>
      <p:sp>
        <p:nvSpPr>
          <p:cNvPr id="8" name="Rectangle 7"/>
          <p:cNvSpPr/>
          <p:nvPr/>
        </p:nvSpPr>
        <p:spPr>
          <a:xfrm>
            <a:off x="0" y="-1"/>
            <a:ext cx="12192000" cy="134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996331252"/>
              </p:ext>
            </p:extLst>
          </p:nvPr>
        </p:nvGraphicFramePr>
        <p:xfrm>
          <a:off x="609600" y="220420"/>
          <a:ext cx="10749367" cy="1008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100" name="Picture 4" descr="UiPath_Serve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670" y="1563442"/>
            <a:ext cx="11521759" cy="5005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05703"/>
      </p:ext>
    </p:extLst>
  </p:cSld>
  <p:clrMapOvr>
    <a:masterClrMapping/>
  </p:clrMapOvr>
  <p:transition advTm="5000">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endParaRPr lang="en-US" dirty="0">
              <a:effectLst/>
            </a:endParaRPr>
          </a:p>
        </p:txBody>
      </p:sp>
      <p:sp>
        <p:nvSpPr>
          <p:cNvPr id="8" name="Rectangle 7"/>
          <p:cNvSpPr/>
          <p:nvPr/>
        </p:nvSpPr>
        <p:spPr>
          <a:xfrm>
            <a:off x="0" y="-1"/>
            <a:ext cx="12192000" cy="134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996331252"/>
              </p:ext>
            </p:extLst>
          </p:nvPr>
        </p:nvGraphicFramePr>
        <p:xfrm>
          <a:off x="609600" y="220420"/>
          <a:ext cx="10749367" cy="1008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a:xfrm>
            <a:off x="347781" y="1563443"/>
            <a:ext cx="11298787" cy="487345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UiPath</a:t>
            </a: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Orchestrator is a browser-based server application that enables you to manage robots and processes. By using the server web console you can deploy, start, stop, and schedule processes and monitor their execution by the robots. </a:t>
            </a:r>
            <a:r>
              <a:rPr lang="en-US" sz="24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UiPath</a:t>
            </a: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Orchestrator facilitates both human-robot collaboration and business exception handling by using centralized work queues.</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061997951"/>
      </p:ext>
    </p:extLst>
  </p:cSld>
  <p:clrMapOvr>
    <a:masterClrMapping/>
  </p:clrMapOvr>
  <p:transition advTm="5000">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sz="half" idx="1"/>
          </p:nvPr>
        </p:nvSpPr>
        <p:spPr/>
        <p:txBody>
          <a:bodyPr>
            <a:normAutofit/>
          </a:bodyPr>
          <a:lstStyle/>
          <a:p>
            <a:pPr marL="0" indent="0" algn="ctr">
              <a:buNone/>
            </a:pPr>
            <a:r>
              <a:rPr lang="en-US" sz="3600" dirty="0">
                <a:solidFill>
                  <a:schemeClr val="tx1"/>
                </a:solidFill>
              </a:rPr>
              <a:t>FRONT OFFICE ROBOTS</a:t>
            </a:r>
          </a:p>
        </p:txBody>
      </p:sp>
      <p:sp>
        <p:nvSpPr>
          <p:cNvPr id="15" name="Content Placeholder 14"/>
          <p:cNvSpPr>
            <a:spLocks noGrp="1"/>
          </p:cNvSpPr>
          <p:nvPr>
            <p:ph sz="half" idx="2"/>
          </p:nvPr>
        </p:nvSpPr>
        <p:spPr>
          <a:xfrm>
            <a:off x="6268452" y="1825625"/>
            <a:ext cx="5181600" cy="4351338"/>
          </a:xfrm>
        </p:spPr>
        <p:txBody>
          <a:bodyPr>
            <a:normAutofit/>
          </a:bodyPr>
          <a:lstStyle/>
          <a:p>
            <a:pPr marL="0" indent="0" algn="ctr">
              <a:buNone/>
            </a:pPr>
            <a:endParaRPr lang="en-US" sz="6600" dirty="0">
              <a:solidFill>
                <a:schemeClr val="tx1"/>
              </a:solidFill>
            </a:endParaRPr>
          </a:p>
          <a:p>
            <a:pPr marL="0" indent="0" algn="ctr">
              <a:buNone/>
            </a:pPr>
            <a:endParaRPr lang="en-US" sz="6600" dirty="0">
              <a:solidFill>
                <a:schemeClr val="tx1"/>
              </a:solidFill>
            </a:endParaRPr>
          </a:p>
          <a:p>
            <a:pPr marL="0" indent="0" algn="ctr">
              <a:buNone/>
            </a:pPr>
            <a:endParaRPr lang="en-US" sz="3600" dirty="0">
              <a:solidFill>
                <a:schemeClr val="tx1"/>
              </a:solidFill>
            </a:endParaRPr>
          </a:p>
          <a:p>
            <a:pPr marL="0" indent="0" algn="ctr">
              <a:buNone/>
            </a:pPr>
            <a:r>
              <a:rPr lang="en-US" sz="3600" dirty="0">
                <a:solidFill>
                  <a:schemeClr val="tx1"/>
                </a:solidFill>
              </a:rPr>
              <a:t>BACK OFFICE ROBOTS</a:t>
            </a:r>
          </a:p>
        </p:txBody>
      </p:sp>
      <p:sp>
        <p:nvSpPr>
          <p:cNvPr id="8" name="Rectangle 7"/>
          <p:cNvSpPr/>
          <p:nvPr/>
        </p:nvSpPr>
        <p:spPr>
          <a:xfrm>
            <a:off x="0" y="-1"/>
            <a:ext cx="12192000" cy="134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2327375184"/>
              </p:ext>
            </p:extLst>
          </p:nvPr>
        </p:nvGraphicFramePr>
        <p:xfrm>
          <a:off x="609600" y="220420"/>
          <a:ext cx="10749367" cy="1008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124" name="Picture 4" descr="Image result for back offic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51829" y="1825625"/>
            <a:ext cx="3622341" cy="241791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front office icon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71491" y="2663072"/>
            <a:ext cx="2857500" cy="335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863184"/>
      </p:ext>
    </p:extLst>
  </p:cSld>
  <p:clrMapOvr>
    <a:masterClrMapping/>
  </p:clrMapOvr>
  <p:transition advTm="5000">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r>
              <a:rPr lang="en-US" dirty="0"/>
              <a:t>Front Office Robots</a:t>
            </a:r>
          </a:p>
        </p:txBody>
      </p:sp>
      <p:sp>
        <p:nvSpPr>
          <p:cNvPr id="7" name="Content Placeholder 6"/>
          <p:cNvSpPr>
            <a:spLocks noGrp="1"/>
          </p:cNvSpPr>
          <p:nvPr>
            <p:ph sz="half" idx="2"/>
          </p:nvPr>
        </p:nvSpPr>
        <p:spPr/>
        <p:txBody>
          <a:bodyPr/>
          <a:lstStyle/>
          <a:p>
            <a:r>
              <a:rPr lang="en-US" b="1" dirty="0">
                <a:solidFill>
                  <a:schemeClr val="tx1"/>
                </a:solidFill>
              </a:rPr>
              <a:t>Definition:</a:t>
            </a:r>
            <a:r>
              <a:rPr lang="en-US" b="1" i="1" dirty="0">
                <a:solidFill>
                  <a:schemeClr val="tx1"/>
                </a:solidFill>
              </a:rPr>
              <a:t> </a:t>
            </a:r>
            <a:r>
              <a:rPr lang="en-US" dirty="0">
                <a:solidFill>
                  <a:schemeClr val="tx1"/>
                </a:solidFill>
              </a:rPr>
              <a:t>The Front Office Robot (FOR) is a robot that works side by side with human agents and assists them to automatically complete the processes.</a:t>
            </a:r>
          </a:p>
          <a:p>
            <a:endParaRPr lang="en-US" dirty="0">
              <a:solidFill>
                <a:schemeClr val="tx1"/>
              </a:solidFill>
            </a:endParaRPr>
          </a:p>
          <a:p>
            <a:r>
              <a:rPr lang="en-US" b="1" dirty="0">
                <a:solidFill>
                  <a:schemeClr val="tx1"/>
                </a:solidFill>
              </a:rPr>
              <a:t>General use:</a:t>
            </a:r>
            <a:r>
              <a:rPr lang="en-US" dirty="0">
                <a:solidFill>
                  <a:schemeClr val="tx1"/>
                </a:solidFill>
              </a:rPr>
              <a:t> in manual, repetitive, highly rule-based activities containing decision points that require human intervention (either due to pure judgement calls required or due to high complexity and volatility of process inputs).</a:t>
            </a:r>
          </a:p>
          <a:p>
            <a:pPr marL="0" indent="0">
              <a:buNone/>
            </a:pPr>
            <a:br>
              <a:rPr lang="en-US" dirty="0"/>
            </a:br>
            <a:endParaRPr lang="en-US" dirty="0"/>
          </a:p>
          <a:p>
            <a:r>
              <a:rPr lang="en-US" b="1" dirty="0">
                <a:solidFill>
                  <a:schemeClr val="tx1"/>
                </a:solidFill>
              </a:rPr>
              <a:t>Best fit for:</a:t>
            </a:r>
            <a:r>
              <a:rPr lang="en-US" dirty="0">
                <a:solidFill>
                  <a:schemeClr val="tx1"/>
                </a:solidFill>
              </a:rPr>
              <a:t> Service desks, helpdesks, and call </a:t>
            </a:r>
            <a:r>
              <a:rPr lang="en-US" dirty="0" err="1">
                <a:solidFill>
                  <a:schemeClr val="tx1"/>
                </a:solidFill>
              </a:rPr>
              <a:t>centres</a:t>
            </a:r>
            <a:endParaRPr lang="en-US" dirty="0">
              <a:solidFill>
                <a:schemeClr val="tx1"/>
              </a:solidFill>
            </a:endParaRPr>
          </a:p>
        </p:txBody>
      </p:sp>
      <p:sp>
        <p:nvSpPr>
          <p:cNvPr id="9" name="Text Placeholder 8"/>
          <p:cNvSpPr>
            <a:spLocks noGrp="1"/>
          </p:cNvSpPr>
          <p:nvPr>
            <p:ph type="body" sz="quarter" idx="3"/>
          </p:nvPr>
        </p:nvSpPr>
        <p:spPr/>
        <p:txBody>
          <a:bodyPr/>
          <a:lstStyle/>
          <a:p>
            <a:r>
              <a:rPr lang="en-US" dirty="0"/>
              <a:t>Back Office Robots</a:t>
            </a:r>
          </a:p>
        </p:txBody>
      </p:sp>
      <p:sp>
        <p:nvSpPr>
          <p:cNvPr id="10" name="Content Placeholder 9"/>
          <p:cNvSpPr>
            <a:spLocks noGrp="1"/>
          </p:cNvSpPr>
          <p:nvPr>
            <p:ph sz="quarter" idx="4"/>
          </p:nvPr>
        </p:nvSpPr>
        <p:spPr/>
        <p:txBody>
          <a:bodyPr/>
          <a:lstStyle/>
          <a:p>
            <a:r>
              <a:rPr lang="en-US" b="1" dirty="0">
                <a:solidFill>
                  <a:schemeClr val="tx1"/>
                </a:solidFill>
              </a:rPr>
              <a:t>Definition: </a:t>
            </a:r>
            <a:r>
              <a:rPr lang="en-US" dirty="0">
                <a:solidFill>
                  <a:schemeClr val="tx1"/>
                </a:solidFill>
              </a:rPr>
              <a:t>The Back Office Robot (BOR) is a robot that works in an unattended manner, independent of any human interaction.</a:t>
            </a:r>
          </a:p>
          <a:p>
            <a:endParaRPr lang="en-US" dirty="0">
              <a:solidFill>
                <a:schemeClr val="tx1"/>
              </a:solidFill>
            </a:endParaRPr>
          </a:p>
          <a:p>
            <a:r>
              <a:rPr lang="en-US" b="1" dirty="0">
                <a:solidFill>
                  <a:schemeClr val="tx1"/>
                </a:solidFill>
              </a:rPr>
              <a:t>General use:</a:t>
            </a:r>
            <a:r>
              <a:rPr lang="en-US" dirty="0">
                <a:solidFill>
                  <a:schemeClr val="tx1"/>
                </a:solidFill>
              </a:rPr>
              <a:t> in manual, repetitive, highly rule based back office activities not requiring any human intervention.</a:t>
            </a:r>
          </a:p>
          <a:p>
            <a:endParaRPr lang="en-US" dirty="0">
              <a:solidFill>
                <a:schemeClr val="tx1"/>
              </a:solidFill>
            </a:endParaRPr>
          </a:p>
          <a:p>
            <a:r>
              <a:rPr lang="en-US" b="1" dirty="0">
                <a:solidFill>
                  <a:schemeClr val="tx1"/>
                </a:solidFill>
              </a:rPr>
              <a:t>Best fit for: </a:t>
            </a:r>
            <a:r>
              <a:rPr lang="en-US" dirty="0">
                <a:solidFill>
                  <a:schemeClr val="tx1"/>
                </a:solidFill>
              </a:rPr>
              <a:t>any type of back office activity prone for automation.</a:t>
            </a:r>
          </a:p>
          <a:p>
            <a:endParaRPr lang="en-US" dirty="0"/>
          </a:p>
        </p:txBody>
      </p:sp>
      <p:sp>
        <p:nvSpPr>
          <p:cNvPr id="8" name="Rectangle 7"/>
          <p:cNvSpPr/>
          <p:nvPr/>
        </p:nvSpPr>
        <p:spPr>
          <a:xfrm>
            <a:off x="0" y="-1"/>
            <a:ext cx="12192000" cy="134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2675078067"/>
              </p:ext>
            </p:extLst>
          </p:nvPr>
        </p:nvGraphicFramePr>
        <p:xfrm>
          <a:off x="609600" y="220420"/>
          <a:ext cx="10749367" cy="1008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314362"/>
      </p:ext>
    </p:extLst>
  </p:cSld>
  <p:clrMapOvr>
    <a:masterClrMapping/>
  </p:clrMapOvr>
  <p:transition advTm="500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endParaRPr lang="en-US" dirty="0">
              <a:effectLst/>
            </a:endParaRPr>
          </a:p>
        </p:txBody>
      </p:sp>
      <p:sp>
        <p:nvSpPr>
          <p:cNvPr id="3" name="Content Placeholder 2"/>
          <p:cNvSpPr>
            <a:spLocks noGrp="1"/>
          </p:cNvSpPr>
          <p:nvPr>
            <p:ph sz="half" idx="1"/>
          </p:nvPr>
        </p:nvSpPr>
        <p:spPr>
          <a:xfrm>
            <a:off x="838200" y="1825625"/>
            <a:ext cx="5996228" cy="4351338"/>
          </a:xfrm>
        </p:spPr>
        <p:txBody>
          <a:bodyPr anchor="t">
            <a:noAutofit/>
          </a:bodyPr>
          <a:lstStyle/>
          <a:p>
            <a:pPr marL="0" indent="0" algn="just">
              <a:lnSpc>
                <a:spcPct val="150000"/>
              </a:lnSpc>
              <a:buNone/>
            </a:pP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Robotic automation aims to use a computer (a.k.a. robot) to manipulate existing application software (CRMs, ERPs, help desk, claim applications) in the same way a person works with those systems and the presentation layer to perform a specific task.</a:t>
            </a:r>
          </a:p>
        </p:txBody>
      </p:sp>
      <p:sp>
        <p:nvSpPr>
          <p:cNvPr id="8" name="Rectangle 7"/>
          <p:cNvSpPr/>
          <p:nvPr/>
        </p:nvSpPr>
        <p:spPr>
          <a:xfrm>
            <a:off x="0" y="-1"/>
            <a:ext cx="12192000" cy="134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609600" y="220420"/>
          <a:ext cx="10749367" cy="1208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Content Placeholder 15"/>
          <p:cNvPicPr>
            <a:picLocks noGrp="1" noChangeAspect="1"/>
          </p:cNvPicPr>
          <p:nvPr>
            <p:ph sz="half" idx="2"/>
          </p:nvPr>
        </p:nvPicPr>
        <p:blipFill>
          <a:blip r:embed="rId8">
            <a:extLst>
              <a:ext uri="{28A0092B-C50C-407E-A947-70E740481C1C}">
                <a14:useLocalDpi xmlns:a14="http://schemas.microsoft.com/office/drawing/2010/main" val="0"/>
              </a:ext>
            </a:extLst>
          </a:blip>
          <a:stretch>
            <a:fillRect/>
          </a:stretch>
        </p:blipFill>
        <p:spPr>
          <a:xfrm>
            <a:off x="6834428" y="2167191"/>
            <a:ext cx="4671773" cy="3668206"/>
          </a:xfrm>
        </p:spPr>
      </p:pic>
      <p:pic>
        <p:nvPicPr>
          <p:cNvPr id="10" name="Content Placeholder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832" y="1821922"/>
            <a:ext cx="770368" cy="604881"/>
          </a:xfrm>
          <a:prstGeom prst="rect">
            <a:avLst/>
          </a:prstGeom>
        </p:spPr>
      </p:pic>
    </p:spTree>
    <p:extLst>
      <p:ext uri="{BB962C8B-B14F-4D97-AF65-F5344CB8AC3E}">
        <p14:creationId xmlns:p14="http://schemas.microsoft.com/office/powerpoint/2010/main" val="1165307813"/>
      </p:ext>
    </p:extLst>
  </p:cSld>
  <p:clrMapOvr>
    <a:masterClrMapping/>
  </p:clrMapOvr>
  <p:transition advTm="5000">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r>
              <a:rPr lang="en-US" dirty="0"/>
              <a:t>Front Office Robots</a:t>
            </a:r>
          </a:p>
        </p:txBody>
      </p:sp>
      <p:sp>
        <p:nvSpPr>
          <p:cNvPr id="7" name="Content Placeholder 6"/>
          <p:cNvSpPr>
            <a:spLocks noGrp="1"/>
          </p:cNvSpPr>
          <p:nvPr>
            <p:ph sz="half" idx="2"/>
          </p:nvPr>
        </p:nvSpPr>
        <p:spPr/>
        <p:txBody>
          <a:bodyPr/>
          <a:lstStyle/>
          <a:p>
            <a:r>
              <a:rPr lang="en-US" b="1" dirty="0">
                <a:solidFill>
                  <a:schemeClr val="tx1"/>
                </a:solidFill>
              </a:rPr>
              <a:t>Communication with Server </a:t>
            </a:r>
            <a:r>
              <a:rPr lang="en-US" dirty="0">
                <a:solidFill>
                  <a:schemeClr val="tx1"/>
                </a:solidFill>
              </a:rPr>
              <a:t>is bi-directional:</a:t>
            </a:r>
          </a:p>
          <a:p>
            <a:pPr lvl="1"/>
            <a:r>
              <a:rPr lang="en-US" sz="1600" dirty="0">
                <a:solidFill>
                  <a:schemeClr val="tx1"/>
                </a:solidFill>
              </a:rPr>
              <a:t>Robot to Server: execution logs, automated process upload.</a:t>
            </a:r>
          </a:p>
          <a:p>
            <a:pPr lvl="1"/>
            <a:r>
              <a:rPr lang="en-US" sz="1600" dirty="0">
                <a:solidFill>
                  <a:schemeClr val="tx1"/>
                </a:solidFill>
              </a:rPr>
              <a:t>Server to Robot: automated process version deployment </a:t>
            </a:r>
            <a:r>
              <a:rPr lang="en-US" sz="1600" b="1" dirty="0">
                <a:solidFill>
                  <a:schemeClr val="tx1"/>
                </a:solidFill>
              </a:rPr>
              <a:t>only</a:t>
            </a:r>
            <a:r>
              <a:rPr lang="en-US" sz="1600" dirty="0">
                <a:solidFill>
                  <a:schemeClr val="tx1"/>
                </a:solidFill>
              </a:rPr>
              <a:t>.</a:t>
            </a:r>
          </a:p>
          <a:p>
            <a:pPr lvl="1"/>
            <a:endParaRPr lang="en-US" sz="1600" dirty="0">
              <a:solidFill>
                <a:schemeClr val="tx1"/>
              </a:solidFill>
            </a:endParaRPr>
          </a:p>
          <a:p>
            <a:r>
              <a:rPr lang="en-US" b="1" dirty="0">
                <a:solidFill>
                  <a:schemeClr val="tx1"/>
                </a:solidFill>
              </a:rPr>
              <a:t>Features:</a:t>
            </a:r>
          </a:p>
          <a:p>
            <a:pPr lvl="1"/>
            <a:r>
              <a:rPr lang="en-US" sz="1600" dirty="0">
                <a:solidFill>
                  <a:schemeClr val="tx1"/>
                </a:solidFill>
              </a:rPr>
              <a:t>Release management (automatic update/rollback)</a:t>
            </a:r>
          </a:p>
          <a:p>
            <a:pPr lvl="1"/>
            <a:r>
              <a:rPr lang="en-US" sz="1600" dirty="0">
                <a:solidFill>
                  <a:schemeClr val="tx1"/>
                </a:solidFill>
              </a:rPr>
              <a:t>Agent assisted mode</a:t>
            </a:r>
          </a:p>
          <a:p>
            <a:pPr lvl="1"/>
            <a:r>
              <a:rPr lang="en-US" sz="1600" dirty="0">
                <a:solidFill>
                  <a:schemeClr val="tx1"/>
                </a:solidFill>
              </a:rPr>
              <a:t>Centralized logging, reporting, and auditing tools</a:t>
            </a:r>
          </a:p>
          <a:p>
            <a:pPr lvl="1"/>
            <a:endParaRPr lang="en-US" dirty="0">
              <a:solidFill>
                <a:schemeClr val="tx1"/>
              </a:solidFill>
            </a:endParaRPr>
          </a:p>
        </p:txBody>
      </p:sp>
      <p:sp>
        <p:nvSpPr>
          <p:cNvPr id="9" name="Text Placeholder 8"/>
          <p:cNvSpPr>
            <a:spLocks noGrp="1"/>
          </p:cNvSpPr>
          <p:nvPr>
            <p:ph type="body" sz="quarter" idx="3"/>
          </p:nvPr>
        </p:nvSpPr>
        <p:spPr/>
        <p:txBody>
          <a:bodyPr/>
          <a:lstStyle/>
          <a:p>
            <a:r>
              <a:rPr lang="en-US" dirty="0"/>
              <a:t>Back Office Robots</a:t>
            </a:r>
          </a:p>
        </p:txBody>
      </p:sp>
      <p:sp>
        <p:nvSpPr>
          <p:cNvPr id="10" name="Content Placeholder 9"/>
          <p:cNvSpPr>
            <a:spLocks noGrp="1"/>
          </p:cNvSpPr>
          <p:nvPr>
            <p:ph sz="quarter" idx="4"/>
          </p:nvPr>
        </p:nvSpPr>
        <p:spPr/>
        <p:txBody>
          <a:bodyPr/>
          <a:lstStyle/>
          <a:p>
            <a:r>
              <a:rPr lang="en-US" b="1" dirty="0">
                <a:solidFill>
                  <a:schemeClr val="tx1"/>
                </a:solidFill>
              </a:rPr>
              <a:t>Communication with Server </a:t>
            </a:r>
            <a:r>
              <a:rPr lang="en-US" dirty="0">
                <a:solidFill>
                  <a:schemeClr val="tx1"/>
                </a:solidFill>
              </a:rPr>
              <a:t>is bi-directional:</a:t>
            </a:r>
          </a:p>
          <a:p>
            <a:pPr lvl="1"/>
            <a:r>
              <a:rPr lang="en-US" dirty="0">
                <a:solidFill>
                  <a:schemeClr val="tx1"/>
                </a:solidFill>
              </a:rPr>
              <a:t>Robot to Server: execution logs, automated process upload, robot status.</a:t>
            </a:r>
          </a:p>
          <a:p>
            <a:pPr lvl="1"/>
            <a:r>
              <a:rPr lang="en-US" dirty="0">
                <a:solidFill>
                  <a:schemeClr val="tx1"/>
                </a:solidFill>
              </a:rPr>
              <a:t>Server to Robot: automated process version deployment, start or reset robots.</a:t>
            </a:r>
          </a:p>
          <a:p>
            <a:pPr lvl="1"/>
            <a:endParaRPr lang="en-US" dirty="0">
              <a:solidFill>
                <a:schemeClr val="tx1"/>
              </a:solidFill>
            </a:endParaRPr>
          </a:p>
          <a:p>
            <a:r>
              <a:rPr lang="en-US" b="1" dirty="0">
                <a:solidFill>
                  <a:schemeClr val="tx1"/>
                </a:solidFill>
              </a:rPr>
              <a:t>Features:</a:t>
            </a:r>
            <a:endParaRPr lang="en-US" dirty="0">
              <a:solidFill>
                <a:schemeClr val="tx1"/>
              </a:solidFill>
            </a:endParaRPr>
          </a:p>
          <a:p>
            <a:pPr lvl="1"/>
            <a:r>
              <a:rPr lang="en-US" dirty="0">
                <a:solidFill>
                  <a:schemeClr val="tx1"/>
                </a:solidFill>
              </a:rPr>
              <a:t>Release management (automatic update/rollback)</a:t>
            </a:r>
          </a:p>
          <a:p>
            <a:pPr lvl="1"/>
            <a:r>
              <a:rPr lang="en-US" dirty="0">
                <a:solidFill>
                  <a:schemeClr val="tx1"/>
                </a:solidFill>
              </a:rPr>
              <a:t>Centralized logging, reporting, auditing, and monitoring tools</a:t>
            </a:r>
          </a:p>
          <a:p>
            <a:pPr lvl="1"/>
            <a:r>
              <a:rPr lang="en-US" dirty="0">
                <a:solidFill>
                  <a:schemeClr val="tx1"/>
                </a:solidFill>
              </a:rPr>
              <a:t>Remote control</a:t>
            </a:r>
          </a:p>
          <a:p>
            <a:pPr lvl="1"/>
            <a:r>
              <a:rPr lang="en-US" dirty="0">
                <a:solidFill>
                  <a:schemeClr val="tx1"/>
                </a:solidFill>
              </a:rPr>
              <a:t>Centralized scheduling</a:t>
            </a:r>
          </a:p>
          <a:p>
            <a:pPr lvl="1"/>
            <a:r>
              <a:rPr lang="en-US" dirty="0">
                <a:solidFill>
                  <a:schemeClr val="tx1"/>
                </a:solidFill>
              </a:rPr>
              <a:t>Queue/robot workload management</a:t>
            </a:r>
          </a:p>
          <a:p>
            <a:pPr lvl="1"/>
            <a:r>
              <a:rPr lang="en-US" dirty="0">
                <a:solidFill>
                  <a:schemeClr val="tx1"/>
                </a:solidFill>
              </a:rPr>
              <a:t>Credential management</a:t>
            </a:r>
          </a:p>
          <a:p>
            <a:endParaRPr lang="en-US" dirty="0"/>
          </a:p>
        </p:txBody>
      </p:sp>
      <p:sp>
        <p:nvSpPr>
          <p:cNvPr id="8" name="Rectangle 7"/>
          <p:cNvSpPr/>
          <p:nvPr/>
        </p:nvSpPr>
        <p:spPr>
          <a:xfrm>
            <a:off x="0" y="-1"/>
            <a:ext cx="12192000" cy="134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2904489701"/>
              </p:ext>
            </p:extLst>
          </p:nvPr>
        </p:nvGraphicFramePr>
        <p:xfrm>
          <a:off x="609600" y="220420"/>
          <a:ext cx="10749367" cy="1008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7595967"/>
      </p:ext>
    </p:extLst>
  </p:cSld>
  <p:clrMapOvr>
    <a:masterClrMapping/>
  </p:clrMapOvr>
  <p:transition advTm="5000">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endParaRPr lang="en-US" dirty="0">
              <a:effectLst/>
            </a:endParaRPr>
          </a:p>
        </p:txBody>
      </p:sp>
      <p:sp>
        <p:nvSpPr>
          <p:cNvPr id="8" name="Rectangle 7"/>
          <p:cNvSpPr/>
          <p:nvPr/>
        </p:nvSpPr>
        <p:spPr>
          <a:xfrm>
            <a:off x="0" y="-1"/>
            <a:ext cx="12192000" cy="134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2743720093"/>
              </p:ext>
            </p:extLst>
          </p:nvPr>
        </p:nvGraphicFramePr>
        <p:xfrm>
          <a:off x="609600" y="220420"/>
          <a:ext cx="10749367" cy="1008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a:xfrm>
            <a:off x="347781" y="1563443"/>
            <a:ext cx="11298787" cy="487345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 front office automation scenarios, the Orchestrator acts as a central repository for processes. It manages version control and aggregates robot logs. It also provides monitoring, reporting, and security capabilities. From its browser-based dashboard, dozens – or hundreds – of software robots can be deployed and monitored.</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604278543"/>
      </p:ext>
    </p:extLst>
  </p:cSld>
  <p:clrMapOvr>
    <a:masterClrMapping/>
  </p:clrMapOvr>
  <p:transition advTm="5000">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endParaRPr lang="en-US" dirty="0">
              <a:effectLst/>
            </a:endParaRPr>
          </a:p>
        </p:txBody>
      </p:sp>
      <p:sp>
        <p:nvSpPr>
          <p:cNvPr id="8" name="Rectangle 7"/>
          <p:cNvSpPr/>
          <p:nvPr/>
        </p:nvSpPr>
        <p:spPr>
          <a:xfrm>
            <a:off x="0" y="-1"/>
            <a:ext cx="12192000" cy="134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21062952"/>
              </p:ext>
            </p:extLst>
          </p:nvPr>
        </p:nvGraphicFramePr>
        <p:xfrm>
          <a:off x="609600" y="220420"/>
          <a:ext cx="10749367" cy="1008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a:xfrm>
            <a:off x="347781" y="1563443"/>
            <a:ext cx="11298787" cy="487345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 back office automation scenarios, the Orchestrator is an industry standard platform capable of queuing large volumes of transactions. It orchestrates and deploys dozens - or hundreds - of software robots in a synchronized, scheduled fashion to complete the work with remarkable speed.</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284619958"/>
      </p:ext>
    </p:extLst>
  </p:cSld>
  <p:clrMapOvr>
    <a:masterClrMapping/>
  </p:clrMapOvr>
  <p:transition advTm="5000">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endParaRPr lang="en-US" dirty="0">
              <a:effectLst/>
            </a:endParaRPr>
          </a:p>
        </p:txBody>
      </p:sp>
      <p:sp>
        <p:nvSpPr>
          <p:cNvPr id="8" name="Rectangle 7"/>
          <p:cNvSpPr/>
          <p:nvPr/>
        </p:nvSpPr>
        <p:spPr>
          <a:xfrm>
            <a:off x="0" y="-1"/>
            <a:ext cx="12192000" cy="134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3701904967"/>
              </p:ext>
            </p:extLst>
          </p:nvPr>
        </p:nvGraphicFramePr>
        <p:xfrm>
          <a:off x="609600" y="220420"/>
          <a:ext cx="10749367" cy="1008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a:xfrm>
            <a:off x="347781" y="1563443"/>
            <a:ext cx="11298787" cy="487345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Rectangle 6"/>
          <p:cNvSpPr/>
          <p:nvPr/>
        </p:nvSpPr>
        <p:spPr>
          <a:xfrm>
            <a:off x="721895" y="1684422"/>
            <a:ext cx="10631905" cy="1938992"/>
          </a:xfrm>
          <a:prstGeom prst="rect">
            <a:avLst/>
          </a:prstGeom>
        </p:spPr>
        <p:txBody>
          <a:bodyPr wrap="square">
            <a:spAutoFit/>
          </a:bodyPr>
          <a:lstStyle/>
          <a:p>
            <a:r>
              <a:rPr lang="en-US" sz="2400" dirty="0"/>
              <a:t>Robots are very good at processing rule based tasks but not at classifying unstructured data or making decisions. This is human territory. Most business processes require collaboration between human users and robots. </a:t>
            </a:r>
            <a:r>
              <a:rPr lang="en-US" sz="2400" b="1" dirty="0" err="1"/>
              <a:t>UiPath</a:t>
            </a:r>
            <a:r>
              <a:rPr lang="en-US" sz="2400" b="1" dirty="0"/>
              <a:t> Orchestrator</a:t>
            </a:r>
            <a:r>
              <a:rPr lang="en-US" sz="2400" dirty="0"/>
              <a:t> facilitates human- robot collaboration by providing work queues.</a:t>
            </a:r>
          </a:p>
        </p:txBody>
      </p:sp>
      <p:sp>
        <p:nvSpPr>
          <p:cNvPr id="9" name="Rectangle 8"/>
          <p:cNvSpPr/>
          <p:nvPr/>
        </p:nvSpPr>
        <p:spPr>
          <a:xfrm>
            <a:off x="681221" y="4382067"/>
            <a:ext cx="10631905" cy="1938992"/>
          </a:xfrm>
          <a:prstGeom prst="rect">
            <a:avLst/>
          </a:prstGeom>
        </p:spPr>
        <p:txBody>
          <a:bodyPr wrap="square">
            <a:spAutoFit/>
          </a:bodyPr>
          <a:lstStyle/>
          <a:p>
            <a:r>
              <a:rPr lang="en-US" sz="2400" dirty="0">
                <a:cs typeface="Simplified Arabic Fixed" panose="02070309020205020404" pitchFamily="49" charset="-78"/>
              </a:rPr>
              <a:t>In a typical business process, humans transform unstructured data into structured data and send it to the queue from where the robots read it and then process the rule based transactions. When the robot encounters a business exception, it flags it for a human to review. This is a turn-based interaction that happens at the server level.</a:t>
            </a:r>
          </a:p>
        </p:txBody>
      </p:sp>
    </p:spTree>
    <p:extLst>
      <p:ext uri="{BB962C8B-B14F-4D97-AF65-F5344CB8AC3E}">
        <p14:creationId xmlns:p14="http://schemas.microsoft.com/office/powerpoint/2010/main" val="3368707316"/>
      </p:ext>
    </p:extLst>
  </p:cSld>
  <p:clrMapOvr>
    <a:masterClrMapping/>
  </p:clrMapOvr>
  <p:transition advTm="5000">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endParaRPr lang="en-US" dirty="0">
              <a:effectLst/>
            </a:endParaRPr>
          </a:p>
        </p:txBody>
      </p:sp>
      <p:sp>
        <p:nvSpPr>
          <p:cNvPr id="8" name="Rectangle 7"/>
          <p:cNvSpPr/>
          <p:nvPr/>
        </p:nvSpPr>
        <p:spPr>
          <a:xfrm>
            <a:off x="0" y="-1"/>
            <a:ext cx="12192000" cy="134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3701904967"/>
              </p:ext>
            </p:extLst>
          </p:nvPr>
        </p:nvGraphicFramePr>
        <p:xfrm>
          <a:off x="609600" y="220420"/>
          <a:ext cx="10749367" cy="1008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a:xfrm>
            <a:off x="347781" y="1563443"/>
            <a:ext cx="11298787" cy="487345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9218" name="Picture 2" descr="human_and_robot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574" y="1492128"/>
            <a:ext cx="11587247" cy="5143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871873"/>
      </p:ext>
    </p:extLst>
  </p:cSld>
  <p:clrMapOvr>
    <a:masterClrMapping/>
  </p:clrMapOvr>
  <p:transition advTm="5000">
    <p:fad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1733" y="466487"/>
            <a:ext cx="6290267" cy="6290267"/>
          </a:xfrm>
          <a:prstGeom prst="rect">
            <a:avLst/>
          </a:prstGeom>
        </p:spPr>
      </p:pic>
      <p:sp>
        <p:nvSpPr>
          <p:cNvPr id="2" name="Title 1"/>
          <p:cNvSpPr>
            <a:spLocks noGrp="1"/>
          </p:cNvSpPr>
          <p:nvPr>
            <p:ph type="title"/>
          </p:nvPr>
        </p:nvSpPr>
        <p:spPr/>
        <p:txBody>
          <a:bodyPr/>
          <a:lstStyle/>
          <a:p>
            <a:pPr rtl="0" eaLnBrk="1" latinLnBrk="0" hangingPunct="1"/>
            <a:endParaRPr lang="en-US" dirty="0">
              <a:effectLst/>
            </a:endParaRPr>
          </a:p>
        </p:txBody>
      </p:sp>
      <p:sp>
        <p:nvSpPr>
          <p:cNvPr id="8" name="Rectangle 7"/>
          <p:cNvSpPr/>
          <p:nvPr/>
        </p:nvSpPr>
        <p:spPr>
          <a:xfrm>
            <a:off x="0" y="-1"/>
            <a:ext cx="12192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4434" y="1915109"/>
            <a:ext cx="4876800" cy="4447761"/>
          </a:xfrm>
        </p:spPr>
        <p:txBody>
          <a:bodyPr>
            <a:noAutofit/>
          </a:bodyPr>
          <a:lstStyle/>
          <a:p>
            <a:pPr algn="just"/>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Person/robot analogy stands when it comes to management too. The perfect robot do more harm than good without proper management. </a:t>
            </a:r>
          </a:p>
        </p:txBody>
      </p:sp>
      <p:grpSp>
        <p:nvGrpSpPr>
          <p:cNvPr id="10" name="Group 9"/>
          <p:cNvGrpSpPr/>
          <p:nvPr/>
        </p:nvGrpSpPr>
        <p:grpSpPr>
          <a:xfrm>
            <a:off x="604434" y="224458"/>
            <a:ext cx="10778629" cy="1208868"/>
            <a:chOff x="-69919" y="0"/>
            <a:chExt cx="10778629" cy="1208868"/>
          </a:xfrm>
        </p:grpSpPr>
        <p:sp>
          <p:nvSpPr>
            <p:cNvPr id="11" name="Rounded Rectangle 10"/>
            <p:cNvSpPr/>
            <p:nvPr/>
          </p:nvSpPr>
          <p:spPr>
            <a:xfrm>
              <a:off x="-69919" y="0"/>
              <a:ext cx="10738869" cy="120886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ounded Rectangle 4"/>
            <p:cNvSpPr/>
            <p:nvPr/>
          </p:nvSpPr>
          <p:spPr>
            <a:xfrm>
              <a:off x="40655" y="35407"/>
              <a:ext cx="10668055" cy="11380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r>
                <a:rPr lang="en-US" sz="4400" dirty="0">
                  <a:latin typeface="Lucida Console" panose="020B0609040504020204" pitchFamily="49" charset="0"/>
                </a:rPr>
                <a:t>End to End Management Solution</a:t>
              </a:r>
            </a:p>
          </p:txBody>
        </p:sp>
      </p:grpSp>
    </p:spTree>
    <p:extLst>
      <p:ext uri="{BB962C8B-B14F-4D97-AF65-F5344CB8AC3E}">
        <p14:creationId xmlns:p14="http://schemas.microsoft.com/office/powerpoint/2010/main" val="1735775773"/>
      </p:ext>
    </p:extLst>
  </p:cSld>
  <p:clrMapOvr>
    <a:masterClrMapping/>
  </p:clrMapOvr>
  <p:transition advTm="5000">
    <p:fad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endParaRPr lang="en-US" dirty="0">
              <a:effectLst/>
            </a:endParaRPr>
          </a:p>
        </p:txBody>
      </p:sp>
      <p:sp>
        <p:nvSpPr>
          <p:cNvPr id="8" name="Rectangle 7"/>
          <p:cNvSpPr/>
          <p:nvPr/>
        </p:nvSpPr>
        <p:spPr>
          <a:xfrm>
            <a:off x="0" y="-1"/>
            <a:ext cx="12192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434" y="1933178"/>
            <a:ext cx="512567" cy="524627"/>
          </a:xfrm>
          <a:prstGeom prst="rect">
            <a:avLst/>
          </a:prstGeom>
        </p:spPr>
      </p:pic>
      <p:sp>
        <p:nvSpPr>
          <p:cNvPr id="11" name="Content Placeholder 2"/>
          <p:cNvSpPr txBox="1">
            <a:spLocks/>
          </p:cNvSpPr>
          <p:nvPr/>
        </p:nvSpPr>
        <p:spPr>
          <a:xfrm>
            <a:off x="1526875" y="1933178"/>
            <a:ext cx="9572327" cy="4447761"/>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UiPath</a:t>
            </a: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provides a full end to end management solution that take care of your robots from deployment and scheduling to live monitoring, reporting and analytics. </a:t>
            </a:r>
          </a:p>
          <a:p>
            <a:pPr algn="just"/>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That’s true, </a:t>
            </a:r>
            <a:r>
              <a:rPr lang="en-US" sz="24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UiPath</a:t>
            </a: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doesn’t use custom backed security channel, does not store passwords obfuscated in a database; it uses System Center Orchestrator credential store, active directory integration and the super secure channel provided by PowerShell </a:t>
            </a:r>
            <a:r>
              <a:rPr lang="en-US" sz="24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remoting</a:t>
            </a: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and SSL.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10" name="Group 9"/>
          <p:cNvGrpSpPr/>
          <p:nvPr/>
        </p:nvGrpSpPr>
        <p:grpSpPr>
          <a:xfrm>
            <a:off x="604434" y="228240"/>
            <a:ext cx="10778629" cy="1208868"/>
            <a:chOff x="-69919" y="0"/>
            <a:chExt cx="10778629" cy="1208868"/>
          </a:xfrm>
        </p:grpSpPr>
        <p:sp>
          <p:nvSpPr>
            <p:cNvPr id="13" name="Rounded Rectangle 12"/>
            <p:cNvSpPr/>
            <p:nvPr/>
          </p:nvSpPr>
          <p:spPr>
            <a:xfrm>
              <a:off x="-69919" y="0"/>
              <a:ext cx="10738869" cy="120886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ounded Rectangle 4"/>
            <p:cNvSpPr/>
            <p:nvPr/>
          </p:nvSpPr>
          <p:spPr>
            <a:xfrm>
              <a:off x="40655" y="35407"/>
              <a:ext cx="10668055" cy="11380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r>
                <a:rPr lang="en-US" sz="4400" dirty="0">
                  <a:latin typeface="Lucida Console" panose="020B0609040504020204" pitchFamily="49" charset="0"/>
                </a:rPr>
                <a:t>End to End Management Solution</a:t>
              </a:r>
            </a:p>
          </p:txBody>
        </p:sp>
      </p:grpSp>
    </p:spTree>
    <p:extLst>
      <p:ext uri="{BB962C8B-B14F-4D97-AF65-F5344CB8AC3E}">
        <p14:creationId xmlns:p14="http://schemas.microsoft.com/office/powerpoint/2010/main" val="528878234"/>
      </p:ext>
    </p:extLst>
  </p:cSld>
  <p:clrMapOvr>
    <a:masterClrMapping/>
  </p:clrMapOvr>
  <p:transition advTm="5000">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endParaRPr lang="en-US" dirty="0">
              <a:effectLst/>
            </a:endParaRPr>
          </a:p>
        </p:txBody>
      </p:sp>
      <p:sp>
        <p:nvSpPr>
          <p:cNvPr id="8" name="Rectangle 7"/>
          <p:cNvSpPr/>
          <p:nvPr/>
        </p:nvSpPr>
        <p:spPr>
          <a:xfrm>
            <a:off x="0" y="-1"/>
            <a:ext cx="12192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4434" y="1915109"/>
            <a:ext cx="4876800" cy="4447761"/>
          </a:xfrm>
        </p:spPr>
        <p:txBody>
          <a:bodyPr>
            <a:noAutofit/>
          </a:bodyPr>
          <a:lstStyle/>
          <a:p>
            <a:pPr algn="just"/>
            <a:r>
              <a:rPr lang="en-US" sz="2400" dirty="0">
                <a:solidFill>
                  <a:schemeClr val="tx1"/>
                </a:solidFill>
              </a:rPr>
              <a:t>Tell at a glance how many transactions are processed and the average handling time per </a:t>
            </a:r>
            <a:r>
              <a:rPr lang="en-US" sz="2400" dirty="0" err="1">
                <a:solidFill>
                  <a:schemeClr val="tx1"/>
                </a:solidFill>
              </a:rPr>
              <a:t>transacation</a:t>
            </a:r>
            <a:r>
              <a:rPr lang="en-US" sz="2400" dirty="0">
                <a:solidFill>
                  <a:schemeClr val="tx1"/>
                </a:solidFill>
              </a:rPr>
              <a:t>. Robots report on their work performances in the form of actionable insights and key analytics.</a:t>
            </a:r>
            <a:endPar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10" name="Group 9"/>
          <p:cNvGrpSpPr/>
          <p:nvPr/>
        </p:nvGrpSpPr>
        <p:grpSpPr>
          <a:xfrm>
            <a:off x="604434" y="224458"/>
            <a:ext cx="10778629" cy="1208868"/>
            <a:chOff x="-69919" y="0"/>
            <a:chExt cx="10778629" cy="1208868"/>
          </a:xfrm>
        </p:grpSpPr>
        <p:sp>
          <p:nvSpPr>
            <p:cNvPr id="11" name="Rounded Rectangle 10"/>
            <p:cNvSpPr/>
            <p:nvPr/>
          </p:nvSpPr>
          <p:spPr>
            <a:xfrm>
              <a:off x="-69919" y="0"/>
              <a:ext cx="10738869" cy="120886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ounded Rectangle 4"/>
            <p:cNvSpPr/>
            <p:nvPr/>
          </p:nvSpPr>
          <p:spPr>
            <a:xfrm>
              <a:off x="40655" y="35407"/>
              <a:ext cx="10668055" cy="11380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r>
                <a:rPr lang="en-US" sz="4400" dirty="0">
                  <a:latin typeface="Lucida Console" panose="020B0609040504020204" pitchFamily="49" charset="0"/>
                </a:rPr>
                <a:t>Dashboard and Analytics</a:t>
              </a:r>
            </a:p>
          </p:txBody>
        </p:sp>
      </p:grpSp>
      <p:pic>
        <p:nvPicPr>
          <p:cNvPr id="14338" name="Picture 2" descr="UiPath_integration_with_Kiban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119" y="1657784"/>
            <a:ext cx="7664436" cy="4434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902285"/>
      </p:ext>
    </p:extLst>
  </p:cSld>
  <p:clrMapOvr>
    <a:masterClrMapping/>
  </p:clrMapOvr>
  <p:transition advTm="5000">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endParaRPr lang="en-US" dirty="0">
              <a:effectLst/>
            </a:endParaRPr>
          </a:p>
        </p:txBody>
      </p:sp>
      <p:sp>
        <p:nvSpPr>
          <p:cNvPr id="8" name="Rectangle 7"/>
          <p:cNvSpPr/>
          <p:nvPr/>
        </p:nvSpPr>
        <p:spPr>
          <a:xfrm>
            <a:off x="0" y="-1"/>
            <a:ext cx="12192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4433" y="1915109"/>
            <a:ext cx="10879995" cy="4447761"/>
          </a:xfrm>
        </p:spPr>
        <p:txBody>
          <a:bodyPr>
            <a:noAutofit/>
          </a:bodyPr>
          <a:lstStyle/>
          <a:p>
            <a:r>
              <a:rPr lang="en-US" sz="2400" i="1" dirty="0"/>
              <a:t>Video Tutorials: </a:t>
            </a:r>
            <a:r>
              <a:rPr lang="en-US" sz="2400" i="1" u="sng" dirty="0">
                <a:hlinkClick r:id="rId3"/>
              </a:rPr>
              <a:t>https://www.uipath.com/tutorials</a:t>
            </a:r>
            <a:endParaRPr lang="en-US" sz="2400" dirty="0"/>
          </a:p>
          <a:p>
            <a:r>
              <a:rPr lang="en-US" sz="2400" i="1" dirty="0"/>
              <a:t>User guides: </a:t>
            </a:r>
            <a:r>
              <a:rPr lang="en-US" sz="2400" i="1" u="sng" dirty="0">
                <a:hlinkClick r:id="rId4"/>
              </a:rPr>
              <a:t>https://www.uipath.com/guides</a:t>
            </a:r>
            <a:endParaRPr lang="en-US" sz="2400" dirty="0"/>
          </a:p>
          <a:p>
            <a:r>
              <a:rPr lang="en-US" sz="2400" i="1" dirty="0"/>
              <a:t>Automation Examples: </a:t>
            </a:r>
            <a:r>
              <a:rPr lang="en-US" sz="2400" i="1" u="sng" dirty="0">
                <a:hlinkClick r:id="rId5"/>
              </a:rPr>
              <a:t>https://www.uipath.com/examples</a:t>
            </a:r>
            <a:endParaRPr lang="en-US" sz="2400" dirty="0"/>
          </a:p>
          <a:p>
            <a:r>
              <a:rPr lang="en-US" sz="2400" i="1" dirty="0"/>
              <a:t>Knowledge based: </a:t>
            </a:r>
            <a:r>
              <a:rPr lang="en-US" sz="2400" i="1" u="sng" dirty="0">
                <a:hlinkClick r:id="rId6"/>
              </a:rPr>
              <a:t>https://www.uipath.com/kb-articles</a:t>
            </a:r>
            <a:endPar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10" name="Group 9"/>
          <p:cNvGrpSpPr/>
          <p:nvPr/>
        </p:nvGrpSpPr>
        <p:grpSpPr>
          <a:xfrm>
            <a:off x="604434" y="224458"/>
            <a:ext cx="10778629" cy="1208868"/>
            <a:chOff x="-69919" y="0"/>
            <a:chExt cx="10778629" cy="1208868"/>
          </a:xfrm>
        </p:grpSpPr>
        <p:sp>
          <p:nvSpPr>
            <p:cNvPr id="11" name="Rounded Rectangle 10"/>
            <p:cNvSpPr/>
            <p:nvPr/>
          </p:nvSpPr>
          <p:spPr>
            <a:xfrm>
              <a:off x="-69919" y="0"/>
              <a:ext cx="10738869" cy="120886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ounded Rectangle 4"/>
            <p:cNvSpPr/>
            <p:nvPr/>
          </p:nvSpPr>
          <p:spPr>
            <a:xfrm>
              <a:off x="40655" y="35407"/>
              <a:ext cx="10668055" cy="11380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r>
                <a:rPr lang="en-US" sz="4400" dirty="0">
                  <a:latin typeface="Lucida Console" panose="020B0609040504020204" pitchFamily="49" charset="0"/>
                </a:rPr>
                <a:t>References and Citation</a:t>
              </a:r>
            </a:p>
          </p:txBody>
        </p:sp>
      </p:grpSp>
    </p:spTree>
    <p:extLst>
      <p:ext uri="{BB962C8B-B14F-4D97-AF65-F5344CB8AC3E}">
        <p14:creationId xmlns:p14="http://schemas.microsoft.com/office/powerpoint/2010/main" val="1757930227"/>
      </p:ext>
    </p:extLst>
  </p:cSld>
  <p:clrMapOvr>
    <a:masterClrMapping/>
  </p:clrMapOvr>
  <p:transition advTm="5000">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endParaRPr lang="en-US" dirty="0">
              <a:effectLst/>
            </a:endParaRPr>
          </a:p>
        </p:txBody>
      </p:sp>
      <p:sp>
        <p:nvSpPr>
          <p:cNvPr id="8" name="Rectangle 7"/>
          <p:cNvSpPr/>
          <p:nvPr/>
        </p:nvSpPr>
        <p:spPr>
          <a:xfrm>
            <a:off x="0" y="-1"/>
            <a:ext cx="12192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4433" y="1915109"/>
            <a:ext cx="10879995" cy="4447761"/>
          </a:xfrm>
        </p:spPr>
        <p:txBody>
          <a:bodyPr>
            <a:noAutofit/>
          </a:bodyPr>
          <a:lstStyle/>
          <a:p>
            <a:r>
              <a:rPr lang="en-US" sz="2400" i="1" dirty="0"/>
              <a:t>Power Point: </a:t>
            </a:r>
          </a:p>
          <a:p>
            <a:r>
              <a:rPr lang="en-US" sz="2400" i="1" dirty="0">
                <a:hlinkClick r:id="rId3"/>
              </a:rPr>
              <a:t>http://www.slideshare.net/Deskperienced/uipath-robotic-automation</a:t>
            </a:r>
            <a:endPar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10" name="Group 9"/>
          <p:cNvGrpSpPr/>
          <p:nvPr/>
        </p:nvGrpSpPr>
        <p:grpSpPr>
          <a:xfrm>
            <a:off x="604434" y="224458"/>
            <a:ext cx="10778629" cy="1208868"/>
            <a:chOff x="-69919" y="0"/>
            <a:chExt cx="10778629" cy="1208868"/>
          </a:xfrm>
        </p:grpSpPr>
        <p:sp>
          <p:nvSpPr>
            <p:cNvPr id="11" name="Rounded Rectangle 10"/>
            <p:cNvSpPr/>
            <p:nvPr/>
          </p:nvSpPr>
          <p:spPr>
            <a:xfrm>
              <a:off x="-69919" y="0"/>
              <a:ext cx="10738869" cy="120886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ounded Rectangle 4"/>
            <p:cNvSpPr/>
            <p:nvPr/>
          </p:nvSpPr>
          <p:spPr>
            <a:xfrm>
              <a:off x="40655" y="35407"/>
              <a:ext cx="10668055" cy="11380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r>
                <a:rPr lang="en-US" sz="4400" dirty="0">
                  <a:latin typeface="Lucida Console" panose="020B0609040504020204" pitchFamily="49" charset="0"/>
                </a:rPr>
                <a:t>References and Citation</a:t>
              </a:r>
            </a:p>
          </p:txBody>
        </p:sp>
      </p:grpSp>
    </p:spTree>
    <p:extLst>
      <p:ext uri="{BB962C8B-B14F-4D97-AF65-F5344CB8AC3E}">
        <p14:creationId xmlns:p14="http://schemas.microsoft.com/office/powerpoint/2010/main" val="4273346439"/>
      </p:ext>
    </p:extLst>
  </p:cSld>
  <p:clrMapOvr>
    <a:masterClrMapping/>
  </p:clrMapOvr>
  <p:transition advTm="5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endParaRPr lang="en-US" dirty="0">
              <a:effectLst/>
            </a:endParaRPr>
          </a:p>
        </p:txBody>
      </p:sp>
      <p:sp>
        <p:nvSpPr>
          <p:cNvPr id="3" name="Content Placeholder 2"/>
          <p:cNvSpPr>
            <a:spLocks noGrp="1"/>
          </p:cNvSpPr>
          <p:nvPr>
            <p:ph sz="half" idx="1"/>
          </p:nvPr>
        </p:nvSpPr>
        <p:spPr>
          <a:xfrm>
            <a:off x="838200" y="1825625"/>
            <a:ext cx="10515600" cy="4351338"/>
          </a:xfrm>
        </p:spPr>
        <p:txBody>
          <a:bodyPr anchor="t">
            <a:noAutofit/>
          </a:bodyPr>
          <a:lstStyle/>
          <a:p>
            <a:pPr marL="0" indent="0" algn="just">
              <a:lnSpc>
                <a:spcPct val="150000"/>
              </a:lnSpc>
              <a:buNone/>
            </a:pPr>
            <a:r>
              <a:rPr lang="en-US" sz="24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UiPath</a:t>
            </a: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RPA is an enterprise computing platform dedicated to automating business processes. </a:t>
            </a:r>
          </a:p>
          <a:p>
            <a:pPr marL="0" indent="0" algn="just">
              <a:lnSpc>
                <a:spcPct val="150000"/>
              </a:lnSpc>
              <a:buNone/>
            </a:pPr>
            <a:endPar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gn="just">
              <a:lnSpc>
                <a:spcPct val="150000"/>
              </a:lnSpc>
              <a:buNone/>
            </a:pP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It provides process modelling, change management, deployment management, access control, remote execution and scheduling, execution monitoring, auditing, and analytics in full compliance with the enterprise security and governance best practices.</a:t>
            </a:r>
          </a:p>
          <a:p>
            <a:pPr marL="0" indent="0" algn="just">
              <a:lnSpc>
                <a:spcPct val="150000"/>
              </a:lnSpc>
              <a:buNone/>
            </a:pPr>
            <a:endPar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gn="just">
              <a:lnSpc>
                <a:spcPct val="150000"/>
              </a:lnSpc>
              <a:buNone/>
            </a:pPr>
            <a:endPar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Rectangle 7"/>
          <p:cNvSpPr/>
          <p:nvPr/>
        </p:nvSpPr>
        <p:spPr>
          <a:xfrm>
            <a:off x="0" y="-1"/>
            <a:ext cx="12192000" cy="134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2848238188"/>
              </p:ext>
            </p:extLst>
          </p:nvPr>
        </p:nvGraphicFramePr>
        <p:xfrm>
          <a:off x="609600" y="220420"/>
          <a:ext cx="10749367" cy="1208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Content Placeholder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832" y="1821922"/>
            <a:ext cx="770368" cy="604881"/>
          </a:xfrm>
          <a:prstGeom prst="rect">
            <a:avLst/>
          </a:prstGeom>
        </p:spPr>
      </p:pic>
    </p:spTree>
    <p:extLst>
      <p:ext uri="{BB962C8B-B14F-4D97-AF65-F5344CB8AC3E}">
        <p14:creationId xmlns:p14="http://schemas.microsoft.com/office/powerpoint/2010/main" val="1183318111"/>
      </p:ext>
    </p:extLst>
  </p:cSld>
  <p:clrMapOvr>
    <a:masterClrMapping/>
  </p:clrMapOvr>
  <p:transition advTm="5000">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Lucida Console" panose="020B0609040504020204" pitchFamily="49" charset="0"/>
              </a:rPr>
              <a:t>Robotic</a:t>
            </a:r>
            <a:br>
              <a:rPr lang="en-US" dirty="0">
                <a:solidFill>
                  <a:schemeClr val="tx1"/>
                </a:solidFill>
                <a:latin typeface="Lucida Console" panose="020B0609040504020204" pitchFamily="49" charset="0"/>
              </a:rPr>
            </a:br>
            <a:r>
              <a:rPr lang="en-US" dirty="0">
                <a:solidFill>
                  <a:schemeClr val="tx1"/>
                </a:solidFill>
                <a:latin typeface="Lucida Console" panose="020B0609040504020204" pitchFamily="49" charset="0"/>
              </a:rPr>
              <a:t>Process Automation</a:t>
            </a:r>
            <a:br>
              <a:rPr lang="en-US" dirty="0">
                <a:solidFill>
                  <a:schemeClr val="tx1"/>
                </a:solidFill>
                <a:latin typeface="Lucida Console" panose="020B0609040504020204" pitchFamily="49" charset="0"/>
              </a:rPr>
            </a:br>
            <a:r>
              <a:rPr lang="en-US" dirty="0">
                <a:solidFill>
                  <a:schemeClr val="tx1"/>
                </a:solidFill>
                <a:latin typeface="Lucida Console" panose="020B0609040504020204" pitchFamily="49" charset="0"/>
              </a:rPr>
              <a:t>Software</a:t>
            </a:r>
          </a:p>
        </p:txBody>
      </p:sp>
      <p:sp>
        <p:nvSpPr>
          <p:cNvPr id="3" name="Text Placeholder 2"/>
          <p:cNvSpPr>
            <a:spLocks noGrp="1"/>
          </p:cNvSpPr>
          <p:nvPr>
            <p:ph type="body" idx="1"/>
          </p:nvPr>
        </p:nvSpPr>
        <p:spPr>
          <a:xfrm>
            <a:off x="6028267" y="2402237"/>
            <a:ext cx="5859506" cy="2187226"/>
          </a:xfrm>
        </p:spPr>
        <p:txBody>
          <a:bodyPr>
            <a:noAutofit/>
          </a:bodyPr>
          <a:lstStyle/>
          <a:p>
            <a:r>
              <a:rPr lang="en-US" sz="2400" dirty="0"/>
              <a:t>Intuitively design beautiful presentations, easily share and work together with others and give a professional performance with advanced presenting tools.</a:t>
            </a:r>
          </a:p>
        </p:txBody>
      </p:sp>
      <p:sp>
        <p:nvSpPr>
          <p:cNvPr id="5" name="Rectangle 4"/>
          <p:cNvSpPr/>
          <p:nvPr/>
        </p:nvSpPr>
        <p:spPr>
          <a:xfrm>
            <a:off x="5629275" y="1685925"/>
            <a:ext cx="6562725" cy="360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0238" y="2967212"/>
            <a:ext cx="3333750" cy="1057275"/>
          </a:xfrm>
          <a:prstGeom prst="rect">
            <a:avLst/>
          </a:prstGeom>
        </p:spPr>
      </p:pic>
    </p:spTree>
    <p:custDataLst>
      <p:tags r:id="rId1"/>
    </p:custDataLst>
    <p:extLst>
      <p:ext uri="{BB962C8B-B14F-4D97-AF65-F5344CB8AC3E}">
        <p14:creationId xmlns:p14="http://schemas.microsoft.com/office/powerpoint/2010/main" val="2317502127"/>
      </p:ext>
    </p:extLst>
  </p:cSld>
  <p:clrMapOvr>
    <a:masterClrMapping/>
  </p:clrMapOvr>
  <p:transition advTm="5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3133" y="824854"/>
            <a:ext cx="6290267" cy="6290267"/>
          </a:xfrm>
          <a:prstGeom prst="rect">
            <a:avLst/>
          </a:prstGeom>
        </p:spPr>
      </p:pic>
      <p:sp>
        <p:nvSpPr>
          <p:cNvPr id="2" name="Title 1"/>
          <p:cNvSpPr>
            <a:spLocks noGrp="1"/>
          </p:cNvSpPr>
          <p:nvPr>
            <p:ph type="title"/>
          </p:nvPr>
        </p:nvSpPr>
        <p:spPr/>
        <p:txBody>
          <a:bodyPr/>
          <a:lstStyle/>
          <a:p>
            <a:pPr rtl="0" eaLnBrk="1" latinLnBrk="0" hangingPunct="1"/>
            <a:endParaRPr lang="en-US" dirty="0">
              <a:effectLst/>
            </a:endParaRPr>
          </a:p>
        </p:txBody>
      </p:sp>
      <p:sp>
        <p:nvSpPr>
          <p:cNvPr id="8" name="Rectangle 7"/>
          <p:cNvSpPr/>
          <p:nvPr/>
        </p:nvSpPr>
        <p:spPr>
          <a:xfrm>
            <a:off x="0" y="-1"/>
            <a:ext cx="12192000" cy="134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2630119010"/>
              </p:ext>
            </p:extLst>
          </p:nvPr>
        </p:nvGraphicFramePr>
        <p:xfrm>
          <a:off x="609600" y="220420"/>
          <a:ext cx="10749367" cy="12088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6" name="Content Placeholder 15"/>
          <p:cNvPicPr>
            <a:picLocks noGrp="1" noChangeAspect="1"/>
          </p:cNvPicPr>
          <p:nvPr>
            <p:ph sz="half" idx="2"/>
          </p:nvPr>
        </p:nvPicPr>
        <p:blipFill>
          <a:blip r:embed="rId9">
            <a:extLst>
              <a:ext uri="{28A0092B-C50C-407E-A947-70E740481C1C}">
                <a14:useLocalDpi xmlns:a14="http://schemas.microsoft.com/office/drawing/2010/main" val="0"/>
              </a:ext>
            </a:extLst>
          </a:blip>
          <a:stretch>
            <a:fillRect/>
          </a:stretch>
        </p:blipFill>
        <p:spPr>
          <a:xfrm>
            <a:off x="609600" y="1758117"/>
            <a:ext cx="4671773" cy="3668206"/>
          </a:xfrm>
        </p:spPr>
      </p:pic>
      <p:sp>
        <p:nvSpPr>
          <p:cNvPr id="6" name="TextBox 5"/>
          <p:cNvSpPr txBox="1"/>
          <p:nvPr/>
        </p:nvSpPr>
        <p:spPr>
          <a:xfrm>
            <a:off x="609600" y="5385819"/>
            <a:ext cx="4192125" cy="369332"/>
          </a:xfrm>
          <a:prstGeom prst="rect">
            <a:avLst/>
          </a:prstGeom>
          <a:noFill/>
        </p:spPr>
        <p:txBody>
          <a:bodyPr wrap="square" rtlCol="0">
            <a:spAutoFit/>
          </a:bodyPr>
          <a:lstStyle/>
          <a:p>
            <a:pPr algn="ctr"/>
            <a:r>
              <a:rPr lang="en-US" dirty="0"/>
              <a:t>UI Path Studio</a:t>
            </a:r>
          </a:p>
        </p:txBody>
      </p:sp>
      <p:sp>
        <p:nvSpPr>
          <p:cNvPr id="14" name="TextBox 13"/>
          <p:cNvSpPr txBox="1"/>
          <p:nvPr/>
        </p:nvSpPr>
        <p:spPr>
          <a:xfrm>
            <a:off x="6722203" y="5385819"/>
            <a:ext cx="4192125" cy="369332"/>
          </a:xfrm>
          <a:prstGeom prst="rect">
            <a:avLst/>
          </a:prstGeom>
          <a:noFill/>
        </p:spPr>
        <p:txBody>
          <a:bodyPr wrap="square" rtlCol="0">
            <a:spAutoFit/>
          </a:bodyPr>
          <a:lstStyle/>
          <a:p>
            <a:pPr algn="ctr"/>
            <a:r>
              <a:rPr lang="en-US" dirty="0"/>
              <a:t>UI Path Orchestrator</a:t>
            </a:r>
          </a:p>
        </p:txBody>
      </p:sp>
    </p:spTree>
    <p:extLst>
      <p:ext uri="{BB962C8B-B14F-4D97-AF65-F5344CB8AC3E}">
        <p14:creationId xmlns:p14="http://schemas.microsoft.com/office/powerpoint/2010/main" val="2090733893"/>
      </p:ext>
    </p:extLst>
  </p:cSld>
  <p:clrMapOvr>
    <a:masterClrMapping/>
  </p:clrMapOvr>
  <p:transition advTm="5000">
    <p:fad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endParaRPr lang="en-US" dirty="0">
              <a:effectLst/>
            </a:endParaRPr>
          </a:p>
        </p:txBody>
      </p:sp>
      <p:sp>
        <p:nvSpPr>
          <p:cNvPr id="8" name="Rectangle 7"/>
          <p:cNvSpPr/>
          <p:nvPr/>
        </p:nvSpPr>
        <p:spPr>
          <a:xfrm>
            <a:off x="0" y="-1"/>
            <a:ext cx="12192000" cy="134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4070468323"/>
              </p:ext>
            </p:extLst>
          </p:nvPr>
        </p:nvGraphicFramePr>
        <p:xfrm>
          <a:off x="609600" y="220420"/>
          <a:ext cx="10749367" cy="1008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desktop-au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75" y="1563443"/>
            <a:ext cx="10849477" cy="518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590081"/>
      </p:ext>
    </p:extLst>
  </p:cSld>
  <p:clrMapOvr>
    <a:masterClrMapping/>
  </p:clrMapOvr>
  <p:transition advTm="5000">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endParaRPr lang="en-US" dirty="0">
              <a:effectLst/>
            </a:endParaRPr>
          </a:p>
        </p:txBody>
      </p:sp>
      <p:sp>
        <p:nvSpPr>
          <p:cNvPr id="8" name="Rectangle 7"/>
          <p:cNvSpPr/>
          <p:nvPr/>
        </p:nvSpPr>
        <p:spPr>
          <a:xfrm>
            <a:off x="0" y="-1"/>
            <a:ext cx="12192000" cy="134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4070468323"/>
              </p:ext>
            </p:extLst>
          </p:nvPr>
        </p:nvGraphicFramePr>
        <p:xfrm>
          <a:off x="609600" y="220420"/>
          <a:ext cx="10749367" cy="1008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a:spLocks noGrp="1"/>
          </p:cNvSpPr>
          <p:nvPr>
            <p:ph sz="half" idx="1"/>
          </p:nvPr>
        </p:nvSpPr>
        <p:spPr>
          <a:xfrm>
            <a:off x="838200" y="1813203"/>
            <a:ext cx="10515600" cy="4690809"/>
          </a:xfrm>
        </p:spPr>
        <p:txBody>
          <a:bodyPr>
            <a:normAutofit fontScale="85000" lnSpcReduction="10000"/>
          </a:bodyPr>
          <a:lstStyle/>
          <a:p>
            <a:pPr marL="0" indent="0" algn="just">
              <a:lnSpc>
                <a:spcPct val="150000"/>
              </a:lnSpc>
              <a:buNone/>
            </a:pPr>
            <a:r>
              <a:rPr lang="en-US" sz="2800" b="1"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UiPath</a:t>
            </a:r>
            <a:r>
              <a:rPr lang="en-US" sz="2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Studio</a:t>
            </a:r>
            <a:r>
              <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is an advanced </a:t>
            </a:r>
            <a:r>
              <a:rPr lang="en-US" sz="2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visual process modeling tool</a:t>
            </a:r>
            <a:r>
              <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that the business user can learn to use effortlessly and without any programming knowledge. </a:t>
            </a:r>
          </a:p>
          <a:p>
            <a:pPr marL="0" indent="0" algn="just">
              <a:lnSpc>
                <a:spcPct val="150000"/>
              </a:lnSpc>
              <a:buNone/>
            </a:pPr>
            <a:endPar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gn="just">
              <a:lnSpc>
                <a:spcPct val="150000"/>
              </a:lnSpc>
              <a:buNone/>
            </a:pPr>
            <a:r>
              <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Straightforward drag-and-drop functionality and a built-in library of predefined activities greatly enhance the user’s experience and speed up the learning curve. Alternatively, a simple “record” button click chronicles the user’s actions on the screen and translates them into logical steps to create application or web-based workflows.</a:t>
            </a:r>
            <a:endPar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96367299"/>
      </p:ext>
    </p:extLst>
  </p:cSld>
  <p:clrMapOvr>
    <a:masterClrMapping/>
  </p:clrMapOvr>
  <p:transition advTm="5000">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Caveats of the UI Path Studio</a:t>
            </a:r>
          </a:p>
        </p:txBody>
      </p:sp>
      <p:sp>
        <p:nvSpPr>
          <p:cNvPr id="8" name="Rectangle 7"/>
          <p:cNvSpPr/>
          <p:nvPr/>
        </p:nvSpPr>
        <p:spPr>
          <a:xfrm>
            <a:off x="0" y="-1"/>
            <a:ext cx="12192000" cy="134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4070468323"/>
              </p:ext>
            </p:extLst>
          </p:nvPr>
        </p:nvGraphicFramePr>
        <p:xfrm>
          <a:off x="609600" y="220420"/>
          <a:ext cx="10749367" cy="1008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Transparent_background_-_UiPath_Anyteller_tes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2475" y="1832352"/>
            <a:ext cx="7110661" cy="4556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250461"/>
      </p:ext>
    </p:extLst>
  </p:cSld>
  <p:clrMapOvr>
    <a:masterClrMapping/>
  </p:clrMapOvr>
  <p:transition advTm="5000">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endParaRPr lang="en-US" dirty="0">
              <a:effectLst/>
            </a:endParaRPr>
          </a:p>
        </p:txBody>
      </p:sp>
      <p:sp>
        <p:nvSpPr>
          <p:cNvPr id="8" name="Rectangle 7"/>
          <p:cNvSpPr/>
          <p:nvPr/>
        </p:nvSpPr>
        <p:spPr>
          <a:xfrm>
            <a:off x="0" y="-1"/>
            <a:ext cx="12192000" cy="134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32" y="1821922"/>
            <a:ext cx="770368" cy="604881"/>
          </a:xfrm>
          <a:prstGeom prst="rect">
            <a:avLst/>
          </a:prstGeom>
        </p:spPr>
      </p:pic>
      <p:sp>
        <p:nvSpPr>
          <p:cNvPr id="4" name="Content Placeholder 3"/>
          <p:cNvSpPr>
            <a:spLocks noGrp="1"/>
          </p:cNvSpPr>
          <p:nvPr>
            <p:ph sz="half" idx="1"/>
          </p:nvPr>
        </p:nvSpPr>
        <p:spPr>
          <a:xfrm>
            <a:off x="838200" y="1813203"/>
            <a:ext cx="10515600" cy="4690809"/>
          </a:xfrm>
        </p:spPr>
        <p:txBody>
          <a:bodyPr>
            <a:normAutofit/>
          </a:bodyPr>
          <a:lstStyle/>
          <a:p>
            <a:pPr marL="0" indent="0" algn="just">
              <a:lnSpc>
                <a:spcPct val="150000"/>
              </a:lnSpc>
              <a:buNone/>
            </a:pPr>
            <a:r>
              <a:rPr lang="en-US" sz="28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UiPath</a:t>
            </a:r>
            <a:r>
              <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has been designed from ground up to excel at automating application presentation layer. </a:t>
            </a:r>
          </a:p>
          <a:p>
            <a:pPr marL="0" indent="0" algn="just">
              <a:lnSpc>
                <a:spcPct val="150000"/>
              </a:lnSpc>
              <a:buNone/>
            </a:pPr>
            <a:r>
              <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It "senses" the UI controls like a human, instead of blindly using fixed screen coordinates. </a:t>
            </a:r>
          </a:p>
          <a:p>
            <a:endParaRPr lang="en-US" sz="2200" dirty="0"/>
          </a:p>
        </p:txBody>
      </p:sp>
      <p:grpSp>
        <p:nvGrpSpPr>
          <p:cNvPr id="12" name="Group 11"/>
          <p:cNvGrpSpPr/>
          <p:nvPr/>
        </p:nvGrpSpPr>
        <p:grpSpPr>
          <a:xfrm>
            <a:off x="614931" y="215553"/>
            <a:ext cx="10823722" cy="1208868"/>
            <a:chOff x="-115012" y="-16406"/>
            <a:chExt cx="10823722" cy="1208868"/>
          </a:xfrm>
        </p:grpSpPr>
        <p:sp>
          <p:nvSpPr>
            <p:cNvPr id="13" name="Rounded Rectangle 12"/>
            <p:cNvSpPr/>
            <p:nvPr/>
          </p:nvSpPr>
          <p:spPr>
            <a:xfrm>
              <a:off x="-115012" y="-16406"/>
              <a:ext cx="10738869" cy="120886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ounded Rectangle 4"/>
            <p:cNvSpPr/>
            <p:nvPr/>
          </p:nvSpPr>
          <p:spPr>
            <a:xfrm>
              <a:off x="40655" y="35407"/>
              <a:ext cx="10668055" cy="11380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rtl="0">
                <a:lnSpc>
                  <a:spcPct val="90000"/>
                </a:lnSpc>
                <a:spcBef>
                  <a:spcPct val="0"/>
                </a:spcBef>
                <a:spcAft>
                  <a:spcPct val="35000"/>
                </a:spcAft>
              </a:pPr>
              <a:r>
                <a:rPr lang="en-US" sz="4400" kern="1200" dirty="0"/>
                <a:t>Code-Free Desktop Automation</a:t>
              </a:r>
            </a:p>
          </p:txBody>
        </p:sp>
      </p:grpSp>
    </p:spTree>
    <p:extLst>
      <p:ext uri="{BB962C8B-B14F-4D97-AF65-F5344CB8AC3E}">
        <p14:creationId xmlns:p14="http://schemas.microsoft.com/office/powerpoint/2010/main" val="2412086174"/>
      </p:ext>
    </p:extLst>
  </p:cSld>
  <p:clrMapOvr>
    <a:masterClrMapping/>
  </p:clrMapOvr>
  <p:transition advTm="5000">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endParaRPr lang="en-US" dirty="0">
              <a:effectLst/>
            </a:endParaRPr>
          </a:p>
        </p:txBody>
      </p:sp>
      <p:sp>
        <p:nvSpPr>
          <p:cNvPr id="3" name="Content Placeholder 2"/>
          <p:cNvSpPr>
            <a:spLocks noGrp="1"/>
          </p:cNvSpPr>
          <p:nvPr>
            <p:ph sz="half" idx="1"/>
          </p:nvPr>
        </p:nvSpPr>
        <p:spPr>
          <a:xfrm>
            <a:off x="609600" y="1591767"/>
            <a:ext cx="4462732" cy="4371976"/>
          </a:xfrm>
        </p:spPr>
        <p:txBody>
          <a:bodyPr anchor="t">
            <a:noAutofit/>
          </a:bodyPr>
          <a:lstStyle/>
          <a:p>
            <a:pPr marL="0" indent="0">
              <a:lnSpc>
                <a:spcPct val="150000"/>
              </a:lnSpc>
              <a:buNone/>
            </a:pP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Does it matter to you if you create a robot in an hour or in a day? Or how long does it take to train someone to design robots?</a:t>
            </a:r>
          </a:p>
        </p:txBody>
      </p:sp>
      <p:sp>
        <p:nvSpPr>
          <p:cNvPr id="8" name="Rectangle 7"/>
          <p:cNvSpPr/>
          <p:nvPr/>
        </p:nvSpPr>
        <p:spPr>
          <a:xfrm>
            <a:off x="0" y="-1"/>
            <a:ext cx="12192000" cy="1343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736566" y="1825623"/>
            <a:ext cx="6224162" cy="4356915"/>
          </a:xfrm>
        </p:spPr>
      </p:pic>
      <p:grpSp>
        <p:nvGrpSpPr>
          <p:cNvPr id="13" name="Group 12"/>
          <p:cNvGrpSpPr/>
          <p:nvPr/>
        </p:nvGrpSpPr>
        <p:grpSpPr>
          <a:xfrm>
            <a:off x="614931" y="191450"/>
            <a:ext cx="10738869" cy="1208868"/>
            <a:chOff x="5248" y="0"/>
            <a:chExt cx="10738869" cy="1208868"/>
          </a:xfrm>
        </p:grpSpPr>
        <p:sp>
          <p:nvSpPr>
            <p:cNvPr id="14" name="Rounded Rectangle 13"/>
            <p:cNvSpPr/>
            <p:nvPr/>
          </p:nvSpPr>
          <p:spPr>
            <a:xfrm>
              <a:off x="5248" y="0"/>
              <a:ext cx="10738869" cy="120886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ounded Rectangle 4"/>
            <p:cNvSpPr/>
            <p:nvPr/>
          </p:nvSpPr>
          <p:spPr>
            <a:xfrm>
              <a:off x="40655" y="35407"/>
              <a:ext cx="10668055" cy="11380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r>
                <a:rPr lang="en-US" sz="4400" dirty="0">
                  <a:latin typeface="Lucida Console" panose="020B0609040504020204" pitchFamily="49" charset="0"/>
                </a:rPr>
                <a:t>The spectacular robot designer</a:t>
              </a:r>
            </a:p>
          </p:txBody>
        </p:sp>
      </p:grpSp>
    </p:spTree>
    <p:extLst>
      <p:ext uri="{BB962C8B-B14F-4D97-AF65-F5344CB8AC3E}">
        <p14:creationId xmlns:p14="http://schemas.microsoft.com/office/powerpoint/2010/main" val="330197669"/>
      </p:ext>
    </p:extLst>
  </p:cSld>
  <p:clrMapOvr>
    <a:masterClrMapping/>
  </p:clrMapOvr>
  <p:transition advTm="5000">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3.3"/>
</p:tagLst>
</file>

<file path=ppt/tags/tag2.xml><?xml version="1.0" encoding="utf-8"?>
<p:tagLst xmlns:a="http://schemas.openxmlformats.org/drawingml/2006/main" xmlns:r="http://schemas.openxmlformats.org/officeDocument/2006/relationships" xmlns:p="http://schemas.openxmlformats.org/presentationml/2006/main">
  <p:tag name="TIMING" val="|1|0.8"/>
</p:tagLst>
</file>

<file path=ppt/theme/theme1.xml><?xml version="1.0" encoding="utf-8"?>
<a:theme xmlns:a="http://schemas.openxmlformats.org/drawingml/2006/main" name="WelcomeDoc">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10564</TotalTime>
  <Words>1537</Words>
  <Application>Microsoft Macintosh PowerPoint</Application>
  <PresentationFormat>Widescreen</PresentationFormat>
  <Paragraphs>140</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 Unicode MS</vt:lpstr>
      <vt:lpstr>Arial</vt:lpstr>
      <vt:lpstr>Calibri</vt:lpstr>
      <vt:lpstr>Lucida Console</vt:lpstr>
      <vt:lpstr>Segoe UI</vt:lpstr>
      <vt:lpstr>Segoe UI Light</vt:lpstr>
      <vt:lpstr>WelcomeDoc</vt:lpstr>
      <vt:lpstr>PowerPoint Presentation</vt:lpstr>
      <vt:lpstr>PowerPoint Presentation</vt:lpstr>
      <vt:lpstr>PowerPoint Presentation</vt:lpstr>
      <vt:lpstr>PowerPoint Presentation</vt:lpstr>
      <vt:lpstr>PowerPoint Presentation</vt:lpstr>
      <vt:lpstr>PowerPoint Presentation</vt:lpstr>
      <vt:lpstr>Caveats of the UI Path Studio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Robotic Process Automation Software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Razvan Atim</dc:creator>
  <cp:keywords/>
  <cp:lastModifiedBy>Deepanshu Pasrija</cp:lastModifiedBy>
  <cp:revision>107</cp:revision>
  <dcterms:created xsi:type="dcterms:W3CDTF">2014-03-28T16:17:36Z</dcterms:created>
  <dcterms:modified xsi:type="dcterms:W3CDTF">2023-09-01T04:21:47Z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